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53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s/slide54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55.xml" ContentType="application/vnd.openxmlformats-officedocument.presentationml.slide+xml"/>
  <Override PartName="/ppt/slides/slide43.xml" ContentType="application/vnd.openxmlformats-officedocument.presentationml.slide+xml"/>
  <Override PartName="/ppt/slides/slide51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Override PartName="/ppt/slides/slide56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52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slides/slide57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59"/>
  </p:notesMasterIdLst>
  <p:sldIdLst>
    <p:sldId id="256" r:id="rId2"/>
    <p:sldId id="310" r:id="rId3"/>
    <p:sldId id="257" r:id="rId4"/>
    <p:sldId id="263" r:id="rId5"/>
    <p:sldId id="262" r:id="rId6"/>
    <p:sldId id="264" r:id="rId7"/>
    <p:sldId id="265" r:id="rId8"/>
    <p:sldId id="267" r:id="rId9"/>
    <p:sldId id="266" r:id="rId10"/>
    <p:sldId id="261" r:id="rId11"/>
    <p:sldId id="258" r:id="rId12"/>
    <p:sldId id="259" r:id="rId13"/>
    <p:sldId id="268" r:id="rId14"/>
    <p:sldId id="269" r:id="rId15"/>
    <p:sldId id="270" r:id="rId16"/>
    <p:sldId id="271" r:id="rId17"/>
    <p:sldId id="272" r:id="rId18"/>
    <p:sldId id="281" r:id="rId19"/>
    <p:sldId id="275" r:id="rId20"/>
    <p:sldId id="280" r:id="rId21"/>
    <p:sldId id="273" r:id="rId22"/>
    <p:sldId id="276" r:id="rId23"/>
    <p:sldId id="278" r:id="rId24"/>
    <p:sldId id="277" r:id="rId25"/>
    <p:sldId id="274" r:id="rId26"/>
    <p:sldId id="279" r:id="rId27"/>
    <p:sldId id="283" r:id="rId28"/>
    <p:sldId id="312" r:id="rId29"/>
    <p:sldId id="282" r:id="rId30"/>
    <p:sldId id="285" r:id="rId31"/>
    <p:sldId id="284" r:id="rId32"/>
    <p:sldId id="286" r:id="rId33"/>
    <p:sldId id="287" r:id="rId34"/>
    <p:sldId id="288" r:id="rId35"/>
    <p:sldId id="290" r:id="rId36"/>
    <p:sldId id="289" r:id="rId37"/>
    <p:sldId id="291" r:id="rId38"/>
    <p:sldId id="292" r:id="rId39"/>
    <p:sldId id="293" r:id="rId40"/>
    <p:sldId id="294" r:id="rId41"/>
    <p:sldId id="295" r:id="rId42"/>
    <p:sldId id="296" r:id="rId43"/>
    <p:sldId id="299" r:id="rId44"/>
    <p:sldId id="300" r:id="rId45"/>
    <p:sldId id="297" r:id="rId46"/>
    <p:sldId id="298" r:id="rId47"/>
    <p:sldId id="302" r:id="rId48"/>
    <p:sldId id="301" r:id="rId49"/>
    <p:sldId id="303" r:id="rId50"/>
    <p:sldId id="314" r:id="rId51"/>
    <p:sldId id="313" r:id="rId52"/>
    <p:sldId id="306" r:id="rId53"/>
    <p:sldId id="304" r:id="rId54"/>
    <p:sldId id="308" r:id="rId55"/>
    <p:sldId id="305" r:id="rId56"/>
    <p:sldId id="311" r:id="rId57"/>
    <p:sldId id="309" r:id="rId5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8000"/>
    <a:srgbClr val="FF0000"/>
    <a:srgbClr val="B00115"/>
    <a:srgbClr val="B30015"/>
    <a:srgbClr val="804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49" autoAdjust="0"/>
    <p:restoredTop sz="94737" autoAdjust="0"/>
  </p:normalViewPr>
  <p:slideViewPr>
    <p:cSldViewPr snapToObjects="1">
      <p:cViewPr>
        <p:scale>
          <a:sx n="100" d="100"/>
          <a:sy n="100" d="100"/>
        </p:scale>
        <p:origin x="-880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BA2A1-B447-294B-8BB2-A65ADB2585DB}" type="datetimeFigureOut">
              <a:rPr lang="it-IT" smtClean="0"/>
              <a:pPr/>
              <a:t>20-05-2011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12F40-77F4-CA4D-83D5-EE519D461D32}" type="slidenum">
              <a:rPr lang="it-IT" smtClean="0"/>
              <a:pPr/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12F40-77F4-CA4D-83D5-EE519D461D32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12F40-77F4-CA4D-83D5-EE519D461D32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Template_Whymca_cop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olo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9" name="Sottotitolo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7772400" cy="1524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sp>
        <p:nvSpPr>
          <p:cNvPr id="10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C6C67D-7F53-B24B-AF9B-1BA627256C69}" type="datetimeFigureOut">
              <a:rPr lang="it-IT" smtClean="0"/>
              <a:pPr/>
              <a:t>20-05-2011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608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8957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239553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0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pic>
        <p:nvPicPr>
          <p:cNvPr id="8" name="Immagine 7" descr="Template_Whymca_int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652492"/>
            <a:ext cx="9144000" cy="1205508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ppcelerator.com/apidoc/mobil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miT/ZipFile" TargetMode="External"/><Relationship Id="rId4" Type="http://schemas.openxmlformats.org/officeDocument/2006/relationships/hyperlink" Target="https://github.com/masuidrive/TiStoreKit" TargetMode="External"/><Relationship Id="rId5" Type="http://schemas.openxmlformats.org/officeDocument/2006/relationships/hyperlink" Target="https://github.com/omorandi/TiSMSDialog" TargetMode="External"/><Relationship Id="rId6" Type="http://schemas.openxmlformats.org/officeDocument/2006/relationships/hyperlink" Target="https://github.com/appcelerator/titanium_modul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waylabs/titanium-barcod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pcelerator.org/display/guides/Module+Developer+Guide+for+iOS" TargetMode="External"/><Relationship Id="rId4" Type="http://schemas.openxmlformats.org/officeDocument/2006/relationships/hyperlink" Target="https://github.com/appcelerator/titanium_mobil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appcelerator.org/display/guides/Module+Developer+Guide+for+Android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ppcelerator.com" TargetMode="External"/><Relationship Id="rId3" Type="http://schemas.openxmlformats.org/officeDocument/2006/relationships/hyperlink" Target="https://github.com/appcelerator/titanium_mobil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685800"/>
            <a:ext cx="9144000" cy="1470025"/>
          </a:xfrm>
        </p:spPr>
        <p:txBody>
          <a:bodyPr>
            <a:normAutofit/>
          </a:bodyPr>
          <a:lstStyle/>
          <a:p>
            <a:r>
              <a:rPr lang="it-IT" sz="3600" dirty="0" err="1" smtClean="0"/>
              <a:t>Appcelerator</a:t>
            </a:r>
            <a:r>
              <a:rPr lang="it-IT" sz="3600" dirty="0" smtClean="0"/>
              <a:t> </a:t>
            </a:r>
            <a:r>
              <a:rPr lang="it-IT" sz="3600" dirty="0" err="1" smtClean="0"/>
              <a:t>Titanium</a:t>
            </a:r>
            <a:r>
              <a:rPr lang="it-IT" sz="3600" dirty="0" smtClean="0"/>
              <a:t> Mobile</a:t>
            </a:r>
            <a:endParaRPr lang="it-IT" sz="3600" dirty="0">
              <a:latin typeface="Verdana"/>
              <a:cs typeface="Verdana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4294967295"/>
          </p:nvPr>
        </p:nvSpPr>
        <p:spPr>
          <a:xfrm>
            <a:off x="0" y="2003425"/>
            <a:ext cx="9144000" cy="587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 smtClean="0">
                <a:latin typeface="Verdana"/>
                <a:cs typeface="Verdana"/>
              </a:rPr>
              <a:t>Estendere il </a:t>
            </a:r>
            <a:r>
              <a:rPr lang="it-IT" sz="2400" dirty="0" err="1" smtClean="0">
                <a:latin typeface="Verdana"/>
                <a:cs typeface="Verdana"/>
              </a:rPr>
              <a:t>framework</a:t>
            </a:r>
            <a:r>
              <a:rPr lang="it-IT" sz="2400" dirty="0" smtClean="0">
                <a:latin typeface="Verdana"/>
                <a:cs typeface="Verdana"/>
              </a:rPr>
              <a:t> sviluppando moduli </a:t>
            </a:r>
            <a:r>
              <a:rPr lang="it-IT" sz="2400" dirty="0" smtClean="0">
                <a:latin typeface="Verdana"/>
                <a:cs typeface="Verdana"/>
              </a:rPr>
              <a:t>nativi</a:t>
            </a:r>
            <a:endParaRPr lang="it-IT" sz="2400" dirty="0">
              <a:latin typeface="Verdana"/>
              <a:cs typeface="Verdana"/>
            </a:endParaRPr>
          </a:p>
        </p:txBody>
      </p:sp>
      <p:sp>
        <p:nvSpPr>
          <p:cNvPr id="4" name="Sottotitolo 2"/>
          <p:cNvSpPr>
            <a:spLocks noGrp="1"/>
          </p:cNvSpPr>
          <p:nvPr>
            <p:ph type="subTitle" idx="4294967295"/>
          </p:nvPr>
        </p:nvSpPr>
        <p:spPr>
          <a:xfrm>
            <a:off x="0" y="3059112"/>
            <a:ext cx="9144000" cy="587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 smtClean="0">
                <a:solidFill>
                  <a:srgbClr val="595959"/>
                </a:solidFill>
                <a:latin typeface="Verdana"/>
                <a:cs typeface="Verdana"/>
              </a:rPr>
              <a:t>Olivier Morandi</a:t>
            </a:r>
            <a:endParaRPr lang="it-IT" sz="2400" dirty="0">
              <a:solidFill>
                <a:srgbClr val="595959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Distribuzione </a:t>
            </a:r>
            <a:r>
              <a:rPr lang="it-IT" dirty="0" err="1" smtClean="0"/>
              <a:t>app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prodotto distribuito è un’applicazione nativa a tutti gli effetti</a:t>
            </a:r>
          </a:p>
          <a:p>
            <a:r>
              <a:rPr lang="it-IT" dirty="0" smtClean="0"/>
              <a:t>Codice JS</a:t>
            </a:r>
          </a:p>
          <a:p>
            <a:pPr lvl="1"/>
            <a:r>
              <a:rPr lang="it-IT" dirty="0" smtClean="0"/>
              <a:t>Parzialmente compilato e ottimizzato</a:t>
            </a:r>
          </a:p>
          <a:p>
            <a:pPr lvl="1"/>
            <a:r>
              <a:rPr lang="it-IT" dirty="0" smtClean="0"/>
              <a:t>Impacchettato in formato binario nel bundle</a:t>
            </a:r>
          </a:p>
          <a:p>
            <a:r>
              <a:rPr lang="it-IT" dirty="0" smtClean="0"/>
              <a:t>Risorse</a:t>
            </a:r>
          </a:p>
          <a:p>
            <a:pPr lvl="1"/>
            <a:r>
              <a:rPr lang="it-IT" dirty="0" smtClean="0"/>
              <a:t>Copiate nel bundle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Development</a:t>
            </a:r>
            <a:r>
              <a:rPr lang="it-IT" dirty="0" smtClean="0"/>
              <a:t> </a:t>
            </a:r>
            <a:r>
              <a:rPr lang="it-IT" dirty="0" err="1" smtClean="0"/>
              <a:t>toolchain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3053912" cy="205364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247" y="1752722"/>
            <a:ext cx="3497314" cy="2129723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6" name="CasellaDiTesto 5"/>
          <p:cNvSpPr txBox="1"/>
          <p:nvPr/>
        </p:nvSpPr>
        <p:spPr>
          <a:xfrm>
            <a:off x="480333" y="1447800"/>
            <a:ext cx="310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Ti </a:t>
            </a:r>
            <a:r>
              <a:rPr lang="it-IT" dirty="0" err="1" smtClean="0"/>
              <a:t>Developer</a:t>
            </a:r>
            <a:r>
              <a:rPr lang="it-IT" dirty="0" smtClean="0"/>
              <a:t> (</a:t>
            </a:r>
            <a:r>
              <a:rPr lang="it-IT" dirty="0" err="1" smtClean="0"/>
              <a:t>toolchain</a:t>
            </a:r>
            <a:r>
              <a:rPr lang="it-IT" dirty="0" smtClean="0"/>
              <a:t> GUI)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680330" y="1371600"/>
            <a:ext cx="168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Ti Studio (IDE)</a:t>
            </a:r>
            <a:endParaRPr lang="it-IT" dirty="0"/>
          </a:p>
        </p:txBody>
      </p:sp>
      <p:sp>
        <p:nvSpPr>
          <p:cNvPr id="8" name="Rettangolo arrotondato 7"/>
          <p:cNvSpPr/>
          <p:nvPr/>
        </p:nvSpPr>
        <p:spPr>
          <a:xfrm>
            <a:off x="2895600" y="3200400"/>
            <a:ext cx="2971800" cy="12229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Ti SDK </a:t>
            </a:r>
            <a:r>
              <a:rPr lang="it-IT" sz="2400" b="1" dirty="0" err="1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toolchain</a:t>
            </a:r>
            <a:endParaRPr lang="it-IT" sz="2400" b="1" dirty="0" smtClean="0"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it-IT" sz="2400" b="1" dirty="0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(</a:t>
            </a:r>
            <a:r>
              <a:rPr lang="it-IT" sz="2400" b="1" dirty="0" err="1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Python</a:t>
            </a:r>
            <a:r>
              <a:rPr lang="it-IT" sz="2400" b="1" dirty="0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it-IT" sz="2400" b="1" dirty="0" err="1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scripts</a:t>
            </a:r>
            <a:r>
              <a:rPr lang="it-IT" sz="2400" b="1" dirty="0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)</a:t>
            </a:r>
            <a:endParaRPr lang="it-IT" sz="2400" b="1" dirty="0"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057400" y="5715000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Mac</a:t>
            </a:r>
            <a:r>
              <a:rPr lang="it-IT" dirty="0" smtClean="0"/>
              <a:t> OSX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562600" y="5490155"/>
            <a:ext cx="117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Mac</a:t>
            </a:r>
            <a:r>
              <a:rPr lang="it-IT" dirty="0" smtClean="0"/>
              <a:t> OSX</a:t>
            </a:r>
          </a:p>
          <a:p>
            <a:pPr algn="ctr"/>
            <a:r>
              <a:rPr lang="it-IT" dirty="0" smtClean="0"/>
              <a:t>Windows</a:t>
            </a:r>
          </a:p>
          <a:p>
            <a:pPr algn="ctr"/>
            <a:r>
              <a:rPr lang="it-IT" dirty="0" smtClean="0"/>
              <a:t>Linux</a:t>
            </a:r>
            <a:endParaRPr lang="it-IT" dirty="0"/>
          </a:p>
        </p:txBody>
      </p:sp>
      <p:sp>
        <p:nvSpPr>
          <p:cNvPr id="15" name="Rettangolo arrotondato 14"/>
          <p:cNvSpPr/>
          <p:nvPr/>
        </p:nvSpPr>
        <p:spPr>
          <a:xfrm>
            <a:off x="1447800" y="4572000"/>
            <a:ext cx="2438400" cy="91064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 smtClean="0">
                <a:effectLst>
                  <a:outerShdw blurRad="50800" dist="12700" dir="2700000">
                    <a:srgbClr val="000000">
                      <a:alpha val="44000"/>
                    </a:srgbClr>
                  </a:outerShdw>
                </a:effectLst>
              </a:rPr>
              <a:t>Xcode</a:t>
            </a:r>
            <a:r>
              <a:rPr lang="it-IT" sz="2000" b="1" dirty="0" smtClean="0">
                <a:effectLst>
                  <a:outerShdw blurRad="50800" dist="12700" dir="2700000">
                    <a:srgbClr val="000000">
                      <a:alpha val="44000"/>
                    </a:srgbClr>
                  </a:outerShdw>
                </a:effectLst>
              </a:rPr>
              <a:t>/</a:t>
            </a:r>
            <a:r>
              <a:rPr lang="it-IT" sz="2000" b="1" dirty="0" err="1" smtClean="0">
                <a:effectLst>
                  <a:outerShdw blurRad="50800" dist="12700" dir="2700000">
                    <a:srgbClr val="000000">
                      <a:alpha val="44000"/>
                    </a:srgbClr>
                  </a:outerShdw>
                </a:effectLst>
              </a:rPr>
              <a:t>iOS</a:t>
            </a:r>
            <a:r>
              <a:rPr lang="it-IT" sz="2000" b="1" dirty="0" smtClean="0">
                <a:effectLst>
                  <a:outerShdw blurRad="50800" dist="12700" dir="2700000">
                    <a:srgbClr val="000000">
                      <a:alpha val="44000"/>
                    </a:srgbClr>
                  </a:outerShdw>
                </a:effectLst>
              </a:rPr>
              <a:t> SDK</a:t>
            </a:r>
            <a:endParaRPr lang="it-IT" sz="2000" b="1" dirty="0">
              <a:effectLst>
                <a:outerShdw blurRad="50800" dist="12700" dir="2700000">
                  <a:srgbClr val="000000">
                    <a:alpha val="44000"/>
                  </a:srgbClr>
                </a:outerShdw>
              </a:effectLst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4953000" y="4575755"/>
            <a:ext cx="2438400" cy="91064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 smtClean="0">
                <a:effectLst>
                  <a:outerShdw blurRad="50800" dist="12700" dir="2700000">
                    <a:srgbClr val="000000">
                      <a:alpha val="44000"/>
                    </a:srgbClr>
                  </a:outerShdw>
                </a:effectLst>
              </a:rPr>
              <a:t>Android</a:t>
            </a:r>
            <a:r>
              <a:rPr lang="it-IT" sz="2000" b="1" dirty="0" smtClean="0">
                <a:effectLst>
                  <a:outerShdw blurRad="50800" dist="12700" dir="2700000">
                    <a:srgbClr val="000000">
                      <a:alpha val="44000"/>
                    </a:srgbClr>
                  </a:outerShdw>
                </a:effectLst>
              </a:rPr>
              <a:t> SDK</a:t>
            </a:r>
            <a:endParaRPr lang="it-IT" sz="2000" b="1" dirty="0">
              <a:effectLst>
                <a:outerShdw blurRad="50800" dist="12700" dir="2700000">
                  <a:srgbClr val="000000">
                    <a:alpha val="44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/>
          <p:cNvSpPr/>
          <p:nvPr/>
        </p:nvSpPr>
        <p:spPr>
          <a:xfrm>
            <a:off x="240267" y="2209800"/>
            <a:ext cx="8446533" cy="2279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Stack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762000" y="1524001"/>
            <a:ext cx="7545702" cy="5333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r>
              <a:rPr lang="it-IT" dirty="0" smtClean="0"/>
              <a:t> Code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762000" y="2362200"/>
            <a:ext cx="7545702" cy="520413"/>
          </a:xfrm>
          <a:prstGeom prst="rect">
            <a:avLst/>
          </a:prstGeom>
          <a:solidFill>
            <a:srgbClr val="B0011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Titanium</a:t>
            </a:r>
            <a:r>
              <a:rPr lang="it-IT" dirty="0" smtClean="0"/>
              <a:t> </a:t>
            </a:r>
            <a:r>
              <a:rPr lang="it-IT" dirty="0" err="1" smtClean="0"/>
              <a:t>JavaScript</a:t>
            </a:r>
            <a:r>
              <a:rPr lang="it-IT" dirty="0" smtClean="0"/>
              <a:t> API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6030978" y="2992139"/>
            <a:ext cx="2276724" cy="1351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Android</a:t>
            </a:r>
            <a:r>
              <a:rPr lang="it-IT" dirty="0" smtClean="0"/>
              <a:t> </a:t>
            </a:r>
          </a:p>
          <a:p>
            <a:pPr algn="ctr"/>
            <a:r>
              <a:rPr lang="it-IT" dirty="0" err="1" smtClean="0"/>
              <a:t>Modules</a:t>
            </a:r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2146272" y="2992139"/>
            <a:ext cx="2273328" cy="13512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iOS</a:t>
            </a:r>
            <a:r>
              <a:rPr lang="it-IT" dirty="0" smtClean="0"/>
              <a:t> </a:t>
            </a:r>
          </a:p>
          <a:p>
            <a:pPr algn="ctr"/>
            <a:r>
              <a:rPr lang="it-IT" dirty="0" err="1" smtClean="0"/>
              <a:t>Modules</a:t>
            </a:r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4648200" y="4650651"/>
            <a:ext cx="3659502" cy="60714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Android</a:t>
            </a:r>
            <a:r>
              <a:rPr lang="it-IT" dirty="0" smtClean="0"/>
              <a:t> SDK</a:t>
            </a:r>
            <a:endParaRPr lang="it-IT" dirty="0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2"/>
          <a:srcRect b="7727"/>
          <a:stretch>
            <a:fillRect/>
          </a:stretch>
        </p:blipFill>
        <p:spPr>
          <a:xfrm>
            <a:off x="5654363" y="5495333"/>
            <a:ext cx="530918" cy="769831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3"/>
          <a:srcRect t="6800" r="27714" b="8000"/>
          <a:stretch>
            <a:fillRect/>
          </a:stretch>
        </p:blipFill>
        <p:spPr>
          <a:xfrm>
            <a:off x="1676400" y="5495333"/>
            <a:ext cx="469872" cy="791167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4"/>
          <a:srcRect l="15333" t="3116" r="18000" b="7248"/>
          <a:stretch>
            <a:fillRect/>
          </a:stretch>
        </p:blipFill>
        <p:spPr>
          <a:xfrm>
            <a:off x="2355344" y="5257800"/>
            <a:ext cx="821761" cy="1104899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762000" y="4650651"/>
            <a:ext cx="3657600" cy="60714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iOS</a:t>
            </a:r>
            <a:r>
              <a:rPr lang="it-IT" dirty="0" smtClean="0"/>
              <a:t> SDK</a:t>
            </a:r>
            <a:endParaRPr lang="it-IT" dirty="0"/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>
          <a:blip r:embed="rId5"/>
          <a:srcRect b="2083"/>
          <a:stretch>
            <a:fillRect/>
          </a:stretch>
        </p:blipFill>
        <p:spPr>
          <a:xfrm>
            <a:off x="6411400" y="5334000"/>
            <a:ext cx="577850" cy="931164"/>
          </a:xfrm>
          <a:prstGeom prst="rect">
            <a:avLst/>
          </a:prstGeom>
        </p:spPr>
      </p:pic>
      <p:sp>
        <p:nvSpPr>
          <p:cNvPr id="24" name="CasellaDiTesto 23"/>
          <p:cNvSpPr txBox="1"/>
          <p:nvPr/>
        </p:nvSpPr>
        <p:spPr>
          <a:xfrm rot="16200000">
            <a:off x="-714880" y="3164948"/>
            <a:ext cx="227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Titanium</a:t>
            </a:r>
            <a:r>
              <a:rPr lang="it-IT" dirty="0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Framework</a:t>
            </a:r>
            <a:endParaRPr lang="it-IT" dirty="0"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762000" y="2992139"/>
            <a:ext cx="1282728" cy="7416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JS </a:t>
            </a:r>
            <a:r>
              <a:rPr lang="it-IT" dirty="0" err="1" smtClean="0"/>
              <a:t>Interpreter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62000" y="3886199"/>
            <a:ext cx="1282728" cy="4572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Runtime</a:t>
            </a:r>
            <a:endParaRPr lang="it-IT" dirty="0"/>
          </a:p>
        </p:txBody>
      </p:sp>
      <p:sp>
        <p:nvSpPr>
          <p:cNvPr id="27" name="Rettangolo 26"/>
          <p:cNvSpPr/>
          <p:nvPr/>
        </p:nvSpPr>
        <p:spPr>
          <a:xfrm>
            <a:off x="4648200" y="2992139"/>
            <a:ext cx="1282728" cy="7416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JS </a:t>
            </a:r>
            <a:r>
              <a:rPr lang="it-IT" dirty="0" err="1" smtClean="0"/>
              <a:t>Interpreter</a:t>
            </a:r>
            <a:endParaRPr lang="it-IT" dirty="0"/>
          </a:p>
        </p:txBody>
      </p:sp>
      <p:sp>
        <p:nvSpPr>
          <p:cNvPr id="28" name="Rettangolo 27"/>
          <p:cNvSpPr/>
          <p:nvPr/>
        </p:nvSpPr>
        <p:spPr>
          <a:xfrm>
            <a:off x="4648200" y="3886199"/>
            <a:ext cx="1282728" cy="4572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Runtime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 </a:t>
            </a:r>
            <a:r>
              <a:rPr lang="it-IT" dirty="0" err="1" smtClean="0"/>
              <a:t>JavaScript</a:t>
            </a:r>
            <a:r>
              <a:rPr lang="it-IT" dirty="0" smtClean="0"/>
              <a:t> 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 numCol="2">
            <a:noAutofit/>
          </a:bodyPr>
          <a:lstStyle/>
          <a:p>
            <a:r>
              <a:rPr sz="1400" b="1" dirty="0" smtClean="0"/>
              <a:t>UI</a:t>
            </a:r>
          </a:p>
          <a:p>
            <a:pPr lvl="1"/>
            <a:r>
              <a:rPr sz="1200" dirty="0" smtClean="0"/>
              <a:t>Titanium.UI </a:t>
            </a:r>
          </a:p>
          <a:p>
            <a:pPr lvl="1"/>
            <a:r>
              <a:rPr sz="1200" dirty="0" smtClean="0"/>
              <a:t>Titanium.UI.Android </a:t>
            </a:r>
          </a:p>
          <a:p>
            <a:pPr lvl="1"/>
            <a:r>
              <a:rPr sz="1200" dirty="0" smtClean="0"/>
              <a:t>Titanium.UI.Clipboard </a:t>
            </a:r>
          </a:p>
          <a:p>
            <a:pPr lvl="1"/>
            <a:r>
              <a:rPr sz="1200" dirty="0" smtClean="0"/>
              <a:t>Titanium.UI.iOS </a:t>
            </a:r>
          </a:p>
          <a:p>
            <a:pPr lvl="1"/>
            <a:r>
              <a:rPr sz="1200" dirty="0" smtClean="0"/>
              <a:t>Titanium.UI.iPad </a:t>
            </a:r>
          </a:p>
          <a:p>
            <a:pPr lvl="1"/>
            <a:r>
              <a:rPr sz="1200" dirty="0" smtClean="0"/>
              <a:t>Titanium.UI.iPhone</a:t>
            </a:r>
          </a:p>
          <a:p>
            <a:pPr lvl="1"/>
            <a:r>
              <a:rPr sz="1200" dirty="0" smtClean="0"/>
              <a:t>Titanium.Map</a:t>
            </a:r>
          </a:p>
          <a:p>
            <a:r>
              <a:rPr sz="1400" b="1" dirty="0" smtClean="0"/>
              <a:t>Sensors</a:t>
            </a:r>
          </a:p>
          <a:p>
            <a:pPr lvl="1"/>
            <a:r>
              <a:rPr sz="1200" dirty="0" smtClean="0"/>
              <a:t>Titanium.Accelerometer</a:t>
            </a:r>
          </a:p>
          <a:p>
            <a:pPr lvl="1"/>
            <a:r>
              <a:rPr sz="1200" dirty="0" smtClean="0"/>
              <a:t>Titanium.Geolocation</a:t>
            </a:r>
          </a:p>
          <a:p>
            <a:pPr lvl="1"/>
            <a:r>
              <a:rPr sz="1200" dirty="0" smtClean="0"/>
              <a:t>Titanium.Gesture</a:t>
            </a:r>
          </a:p>
          <a:p>
            <a:r>
              <a:rPr sz="1400" b="1" dirty="0" smtClean="0"/>
              <a:t>Networking</a:t>
            </a:r>
          </a:p>
          <a:p>
            <a:pPr lvl="1"/>
            <a:r>
              <a:rPr sz="1200" dirty="0" smtClean="0"/>
              <a:t>Titanium.Network	</a:t>
            </a:r>
          </a:p>
          <a:p>
            <a:pPr lvl="1"/>
            <a:r>
              <a:rPr sz="1200" dirty="0" smtClean="0"/>
              <a:t>Titanium.XML</a:t>
            </a:r>
          </a:p>
          <a:p>
            <a:pPr lvl="1"/>
            <a:r>
              <a:rPr sz="1200" dirty="0" smtClean="0"/>
              <a:t>Titanium.Facebook</a:t>
            </a:r>
          </a:p>
          <a:p>
            <a:pPr lvl="1"/>
            <a:r>
              <a:rPr sz="1200" dirty="0" smtClean="0"/>
              <a:t>Titanium.Yahoo</a:t>
            </a:r>
          </a:p>
          <a:p>
            <a:pPr lvl="1"/>
            <a:r>
              <a:rPr sz="1200" dirty="0" smtClean="0"/>
              <a:t>Titanium.Analytics</a:t>
            </a:r>
          </a:p>
          <a:p>
            <a:r>
              <a:rPr sz="1400" b="1" dirty="0" smtClean="0"/>
              <a:t>Device integration</a:t>
            </a:r>
          </a:p>
          <a:p>
            <a:pPr lvl="1"/>
            <a:r>
              <a:rPr sz="1200" dirty="0" smtClean="0"/>
              <a:t>Titanium.Platform</a:t>
            </a:r>
          </a:p>
          <a:p>
            <a:pPr lvl="1"/>
            <a:r>
              <a:rPr sz="1200" dirty="0" smtClean="0"/>
              <a:t>Titanium.Contacts </a:t>
            </a:r>
          </a:p>
          <a:p>
            <a:pPr lvl="1"/>
            <a:r>
              <a:rPr sz="1200" dirty="0" smtClean="0"/>
              <a:t>Titanium.Media </a:t>
            </a:r>
          </a:p>
          <a:p>
            <a:pPr lvl="1"/>
            <a:r>
              <a:rPr sz="1200" dirty="0" smtClean="0"/>
              <a:t>Titanium.Android </a:t>
            </a:r>
          </a:p>
          <a:p>
            <a:pPr lvl="1"/>
            <a:r>
              <a:rPr sz="1200" dirty="0" smtClean="0"/>
              <a:t>Titanium.Android.Calendar </a:t>
            </a:r>
          </a:p>
          <a:p>
            <a:pPr lvl="1"/>
            <a:r>
              <a:rPr sz="1200" dirty="0" smtClean="0"/>
              <a:t>Titanium.Android.NotificationManager</a:t>
            </a:r>
          </a:p>
          <a:p>
            <a:pPr lvl="1"/>
            <a:r>
              <a:rPr sz="1200" dirty="0" smtClean="0"/>
              <a:t>Titanium.App.iOS </a:t>
            </a:r>
          </a:p>
          <a:p>
            <a:pPr lvl="1"/>
            <a:r>
              <a:rPr sz="1200" dirty="0" smtClean="0"/>
              <a:t>Titanium.App.Android </a:t>
            </a:r>
          </a:p>
          <a:p>
            <a:r>
              <a:rPr sz="1400" b="1" dirty="0" smtClean="0"/>
              <a:t>Data Persistence</a:t>
            </a:r>
          </a:p>
          <a:p>
            <a:pPr lvl="1"/>
            <a:r>
              <a:rPr sz="1200" dirty="0" smtClean="0"/>
              <a:t>Titanium.Database </a:t>
            </a:r>
          </a:p>
          <a:p>
            <a:pPr lvl="1"/>
            <a:r>
              <a:rPr sz="1200" dirty="0" smtClean="0"/>
              <a:t>Titanium.Filesystem</a:t>
            </a:r>
          </a:p>
          <a:p>
            <a:pPr lvl="1"/>
            <a:r>
              <a:rPr sz="1200" dirty="0" smtClean="0"/>
              <a:t>Titanium.App.Properties </a:t>
            </a:r>
          </a:p>
          <a:p>
            <a:r>
              <a:rPr sz="1400" b="1" dirty="0" smtClean="0"/>
              <a:t>i18n</a:t>
            </a:r>
          </a:p>
          <a:p>
            <a:pPr lvl="1"/>
            <a:r>
              <a:rPr sz="1200" dirty="0" smtClean="0"/>
              <a:t>Titanium.Locale  </a:t>
            </a:r>
          </a:p>
          <a:p>
            <a:r>
              <a:rPr sz="1400" b="1" dirty="0" smtClean="0"/>
              <a:t>Utilities/helpers</a:t>
            </a:r>
          </a:p>
          <a:p>
            <a:pPr lvl="1"/>
            <a:r>
              <a:rPr sz="1200" dirty="0" smtClean="0"/>
              <a:t>Titanium </a:t>
            </a:r>
          </a:p>
          <a:p>
            <a:pPr lvl="1"/>
            <a:r>
              <a:rPr sz="1200" dirty="0" smtClean="0"/>
              <a:t>Titanium.App  </a:t>
            </a:r>
          </a:p>
          <a:p>
            <a:pPr lvl="1"/>
            <a:r>
              <a:rPr sz="1200" dirty="0" smtClean="0"/>
              <a:t>Titanium.API </a:t>
            </a:r>
          </a:p>
          <a:p>
            <a:pPr lvl="1"/>
            <a:r>
              <a:rPr sz="1200" dirty="0" smtClean="0"/>
              <a:t>Titanium.Utils</a:t>
            </a:r>
            <a:endParaRPr sz="12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33400" y="59436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hlinkClick r:id="rId2"/>
              </a:rPr>
              <a:t>http://developer.appcelerator.com/apidoc/mobile</a:t>
            </a:r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Estendere l’API: perché?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Accedere a funzionalità </a:t>
            </a:r>
            <a:r>
              <a:rPr lang="it-IT" dirty="0" smtClean="0"/>
              <a:t>specifiche del SO</a:t>
            </a:r>
          </a:p>
          <a:p>
            <a:r>
              <a:rPr lang="it-IT" dirty="0" smtClean="0"/>
              <a:t>Sfruttare librerie native esistenti</a:t>
            </a:r>
          </a:p>
          <a:p>
            <a:r>
              <a:rPr lang="it-IT" dirty="0" smtClean="0"/>
              <a:t>Ottimizzare porzioni critiche dell’applicazione</a:t>
            </a:r>
          </a:p>
          <a:p>
            <a:r>
              <a:rPr lang="it-IT" dirty="0" smtClean="0"/>
              <a:t>Estendere/migliorare porzioni del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Titanium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Estendere l’API: come?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Creare un </a:t>
            </a:r>
            <a:r>
              <a:rPr lang="it-IT" dirty="0" err="1" smtClean="0"/>
              <a:t>fork</a:t>
            </a:r>
            <a:r>
              <a:rPr lang="it-IT" dirty="0" smtClean="0"/>
              <a:t> dei sorgenti di </a:t>
            </a:r>
            <a:r>
              <a:rPr lang="it-IT" dirty="0" err="1" smtClean="0"/>
              <a:t>Titanium</a:t>
            </a:r>
            <a:endParaRPr lang="it-IT" dirty="0" smtClean="0"/>
          </a:p>
          <a:p>
            <a:pPr lvl="1"/>
            <a:r>
              <a:rPr lang="it-IT" dirty="0" smtClean="0"/>
              <a:t>Approccio scarsamente flessibile</a:t>
            </a:r>
          </a:p>
          <a:p>
            <a:pPr lvl="2"/>
            <a:r>
              <a:rPr lang="it-IT" dirty="0" smtClean="0"/>
              <a:t>Si va a toccare il cuore del </a:t>
            </a:r>
            <a:r>
              <a:rPr lang="it-IT" dirty="0" err="1" smtClean="0"/>
              <a:t>framework</a:t>
            </a:r>
            <a:endParaRPr lang="it-IT" dirty="0" smtClean="0"/>
          </a:p>
          <a:p>
            <a:pPr lvl="2"/>
            <a:r>
              <a:rPr lang="it-IT" dirty="0" smtClean="0"/>
              <a:t>La manutenzione di un proprio </a:t>
            </a:r>
            <a:r>
              <a:rPr lang="it-IT" dirty="0" err="1" smtClean="0"/>
              <a:t>branch</a:t>
            </a:r>
            <a:r>
              <a:rPr lang="it-IT" dirty="0" smtClean="0"/>
              <a:t> richiede un certo impegno</a:t>
            </a:r>
          </a:p>
          <a:p>
            <a:pPr lvl="1"/>
            <a:r>
              <a:rPr lang="it-IT" dirty="0" smtClean="0"/>
              <a:t>Ci sono casi in cui questa è l’opzione meno costosa</a:t>
            </a:r>
          </a:p>
          <a:p>
            <a:pPr lvl="2"/>
            <a:r>
              <a:rPr lang="it-IT" dirty="0" smtClean="0"/>
              <a:t>Es. estensione delle funzionalità di moduli critici per il </a:t>
            </a:r>
            <a:r>
              <a:rPr lang="it-IT" dirty="0" err="1" smtClean="0"/>
              <a:t>framework</a:t>
            </a:r>
            <a:r>
              <a:rPr lang="it-IT" dirty="0" smtClean="0"/>
              <a:t> (</a:t>
            </a:r>
            <a:r>
              <a:rPr lang="it-IT" dirty="0" err="1" smtClean="0"/>
              <a:t>networking</a:t>
            </a:r>
            <a:r>
              <a:rPr lang="it-IT" dirty="0" smtClean="0"/>
              <a:t>, </a:t>
            </a:r>
            <a:r>
              <a:rPr lang="it-IT" dirty="0" err="1" smtClean="0"/>
              <a:t>maps</a:t>
            </a:r>
            <a:r>
              <a:rPr lang="it-IT" dirty="0" smtClean="0"/>
              <a:t>, ecc.)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Estendere l’API: come?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>
            <a:normAutofit/>
          </a:bodyPr>
          <a:lstStyle/>
          <a:p>
            <a:r>
              <a:rPr lang="it-IT" dirty="0" smtClean="0"/>
              <a:t>Realizzare uno o più moduli nativi utilizzando il </a:t>
            </a:r>
            <a:r>
              <a:rPr lang="it-IT" dirty="0" err="1" smtClean="0"/>
              <a:t>Titanium</a:t>
            </a:r>
            <a:r>
              <a:rPr lang="it-IT" dirty="0" smtClean="0"/>
              <a:t> </a:t>
            </a:r>
            <a:r>
              <a:rPr lang="it-IT" dirty="0" err="1" smtClean="0"/>
              <a:t>Module</a:t>
            </a:r>
            <a:r>
              <a:rPr lang="it-IT" dirty="0" smtClean="0"/>
              <a:t> SDK</a:t>
            </a:r>
          </a:p>
          <a:p>
            <a:pPr lvl="1"/>
            <a:r>
              <a:rPr lang="it-IT" dirty="0" smtClean="0"/>
              <a:t>Maggiore flessibilità </a:t>
            </a:r>
          </a:p>
          <a:p>
            <a:pPr lvl="1"/>
            <a:r>
              <a:rPr lang="it-IT" dirty="0" smtClean="0"/>
              <a:t>Possibilità di distribuire agevolmente la libreria</a:t>
            </a:r>
          </a:p>
          <a:p>
            <a:pPr lvl="2"/>
            <a:r>
              <a:rPr lang="it-IT" dirty="0" smtClean="0"/>
              <a:t>Open Source</a:t>
            </a:r>
          </a:p>
          <a:p>
            <a:pPr lvl="2"/>
            <a:r>
              <a:rPr lang="it-IT" dirty="0" smtClean="0"/>
              <a:t>Pacchetti binari</a:t>
            </a:r>
          </a:p>
          <a:p>
            <a:pPr lvl="2"/>
            <a:r>
              <a:rPr lang="it-IT" dirty="0" err="1" smtClean="0"/>
              <a:t>Appcelerator</a:t>
            </a:r>
            <a:r>
              <a:rPr lang="it-IT" dirty="0" smtClean="0"/>
              <a:t> </a:t>
            </a:r>
            <a:r>
              <a:rPr lang="it-IT" dirty="0" err="1" smtClean="0"/>
              <a:t>Ti+Plus</a:t>
            </a:r>
            <a:r>
              <a:rPr lang="it-IT" dirty="0" smtClean="0"/>
              <a:t> </a:t>
            </a:r>
            <a:r>
              <a:rPr lang="it-IT" dirty="0" err="1" smtClean="0"/>
              <a:t>Marketplace</a:t>
            </a:r>
            <a:r>
              <a:rPr lang="it-IT" dirty="0" smtClean="0"/>
              <a:t> (?)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Moduli nativi - esempi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000" dirty="0" err="1" smtClean="0"/>
              <a:t>Android</a:t>
            </a:r>
            <a:r>
              <a:rPr lang="it-IT" sz="2000" dirty="0" smtClean="0"/>
              <a:t> </a:t>
            </a:r>
            <a:r>
              <a:rPr lang="it-IT" sz="2000" dirty="0" err="1" smtClean="0"/>
              <a:t>barcode</a:t>
            </a:r>
            <a:r>
              <a:rPr lang="it-IT" sz="2000" dirty="0" smtClean="0"/>
              <a:t> scanner (</a:t>
            </a:r>
            <a:r>
              <a:rPr lang="it-IT" sz="2000" dirty="0" err="1" smtClean="0"/>
              <a:t>Zxing</a:t>
            </a:r>
            <a:r>
              <a:rPr lang="it-IT" sz="2000" dirty="0" smtClean="0"/>
              <a:t> </a:t>
            </a:r>
            <a:r>
              <a:rPr lang="it-IT" sz="2000" dirty="0" err="1" smtClean="0"/>
              <a:t>wrapper</a:t>
            </a:r>
            <a:r>
              <a:rPr lang="it-IT" sz="2000" dirty="0" smtClean="0"/>
              <a:t>)</a:t>
            </a:r>
          </a:p>
          <a:p>
            <a:pPr lvl="1"/>
            <a:r>
              <a:rPr lang="it-IT" sz="1800" dirty="0" smtClean="0">
                <a:hlinkClick r:id="rId2"/>
              </a:rPr>
              <a:t>https://github.com/mwaylabs/titanium-barcode</a:t>
            </a:r>
            <a:endParaRPr lang="it-IT" sz="1800" dirty="0" smtClean="0"/>
          </a:p>
          <a:p>
            <a:r>
              <a:rPr lang="it-IT" sz="2000" dirty="0" err="1" smtClean="0"/>
              <a:t>iOS</a:t>
            </a:r>
            <a:r>
              <a:rPr lang="it-IT" sz="2000" dirty="0" smtClean="0"/>
              <a:t> </a:t>
            </a:r>
            <a:r>
              <a:rPr lang="it-IT" sz="2000" dirty="0" err="1" smtClean="0"/>
              <a:t>ZipFile</a:t>
            </a:r>
            <a:r>
              <a:rPr lang="it-IT" sz="2000" dirty="0" smtClean="0"/>
              <a:t> (crea/decomprime file zip)</a:t>
            </a:r>
          </a:p>
          <a:p>
            <a:pPr lvl="1"/>
            <a:r>
              <a:rPr lang="it-IT" sz="1800" dirty="0" smtClean="0">
                <a:hlinkClick r:id="rId3"/>
              </a:rPr>
              <a:t>https://github.com/TermiT/ZipFile</a:t>
            </a:r>
            <a:endParaRPr lang="it-IT" sz="1800" dirty="0" smtClean="0"/>
          </a:p>
          <a:p>
            <a:r>
              <a:rPr lang="it-IT" sz="2000" dirty="0" err="1" smtClean="0"/>
              <a:t>iOS</a:t>
            </a:r>
            <a:r>
              <a:rPr lang="it-IT" sz="2000" dirty="0" smtClean="0"/>
              <a:t> </a:t>
            </a:r>
            <a:r>
              <a:rPr lang="it-IT" sz="2000" dirty="0" err="1" smtClean="0"/>
              <a:t>TiStoreKit</a:t>
            </a:r>
            <a:r>
              <a:rPr lang="it-IT" sz="2000" dirty="0" smtClean="0"/>
              <a:t> (in </a:t>
            </a:r>
            <a:r>
              <a:rPr lang="it-IT" sz="2000" dirty="0" err="1" smtClean="0"/>
              <a:t>app</a:t>
            </a:r>
            <a:r>
              <a:rPr lang="it-IT" sz="2000" dirty="0" smtClean="0"/>
              <a:t> </a:t>
            </a:r>
            <a:r>
              <a:rPr lang="it-IT" sz="2000" dirty="0" err="1" smtClean="0"/>
              <a:t>purchase</a:t>
            </a:r>
            <a:r>
              <a:rPr lang="it-IT" sz="2000" dirty="0" smtClean="0"/>
              <a:t>)</a:t>
            </a:r>
          </a:p>
          <a:p>
            <a:pPr lvl="1"/>
            <a:r>
              <a:rPr lang="it-IT" sz="1800" dirty="0" smtClean="0">
                <a:hlinkClick r:id="rId4"/>
              </a:rPr>
              <a:t>https://github.com/masuidrive/TiStoreKit</a:t>
            </a:r>
            <a:endParaRPr lang="it-IT" sz="1800" dirty="0" smtClean="0"/>
          </a:p>
          <a:p>
            <a:r>
              <a:rPr lang="it-IT" sz="2000" dirty="0" err="1" smtClean="0"/>
              <a:t>iOS</a:t>
            </a:r>
            <a:r>
              <a:rPr lang="it-IT" sz="2000" dirty="0" smtClean="0"/>
              <a:t> </a:t>
            </a:r>
            <a:r>
              <a:rPr lang="it-IT" sz="2000" dirty="0" err="1" smtClean="0"/>
              <a:t>TiSMSDialog</a:t>
            </a:r>
            <a:r>
              <a:rPr lang="it-IT" sz="2000" dirty="0" smtClean="0"/>
              <a:t> (in </a:t>
            </a:r>
            <a:r>
              <a:rPr lang="it-IT" sz="2000" dirty="0" err="1" smtClean="0"/>
              <a:t>app</a:t>
            </a:r>
            <a:r>
              <a:rPr lang="it-IT" sz="2000" dirty="0" smtClean="0"/>
              <a:t> sms </a:t>
            </a:r>
            <a:r>
              <a:rPr lang="it-IT" sz="2000" dirty="0" err="1" smtClean="0"/>
              <a:t>sending</a:t>
            </a:r>
            <a:r>
              <a:rPr lang="it-IT" sz="2000" dirty="0" smtClean="0"/>
              <a:t>)</a:t>
            </a:r>
          </a:p>
          <a:p>
            <a:pPr lvl="1"/>
            <a:r>
              <a:rPr lang="it-IT" sz="1800" dirty="0" smtClean="0">
                <a:hlinkClick r:id="rId5"/>
              </a:rPr>
              <a:t>https://github.com/omorandi/TiSMSDialog</a:t>
            </a:r>
            <a:endParaRPr lang="it-IT" sz="1800" dirty="0" smtClean="0"/>
          </a:p>
          <a:p>
            <a:r>
              <a:rPr lang="it-IT" sz="2000" dirty="0" err="1" smtClean="0"/>
              <a:t>Appcelerator</a:t>
            </a:r>
            <a:r>
              <a:rPr lang="it-IT" sz="2000" dirty="0" smtClean="0"/>
              <a:t> </a:t>
            </a:r>
            <a:r>
              <a:rPr lang="it-IT" sz="2000" dirty="0" err="1" smtClean="0"/>
              <a:t>Titanium</a:t>
            </a:r>
            <a:r>
              <a:rPr lang="it-IT" sz="2000" dirty="0" smtClean="0"/>
              <a:t> </a:t>
            </a:r>
            <a:r>
              <a:rPr lang="it-IT" sz="2000" dirty="0" err="1" smtClean="0"/>
              <a:t>modules</a:t>
            </a:r>
            <a:r>
              <a:rPr lang="it-IT" sz="2000" dirty="0" smtClean="0"/>
              <a:t> (moduli d’esempio)</a:t>
            </a:r>
          </a:p>
          <a:p>
            <a:pPr lvl="1"/>
            <a:r>
              <a:rPr lang="it-IT" sz="1800" dirty="0" smtClean="0">
                <a:hlinkClick r:id="rId6"/>
              </a:rPr>
              <a:t>https://github.com/appcelerator/titanium_modules</a:t>
            </a:r>
            <a:endParaRPr lang="it-IT" sz="1800" dirty="0" smtClean="0"/>
          </a:p>
          <a:p>
            <a:pPr lvl="1">
              <a:buNone/>
            </a:pPr>
            <a:endParaRPr lang="it-IT" sz="1800" dirty="0" smtClean="0"/>
          </a:p>
          <a:p>
            <a:pPr lvl="1"/>
            <a:endParaRPr lang="it-IT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Titanium</a:t>
            </a:r>
            <a:r>
              <a:rPr lang="it-IT" dirty="0" smtClean="0"/>
              <a:t> JS Interface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400" b="1" dirty="0" err="1" smtClean="0">
                <a:latin typeface="Courier New"/>
                <a:cs typeface="Courier New"/>
              </a:rPr>
              <a:t>var</a:t>
            </a:r>
            <a:r>
              <a:rPr lang="it-IT" sz="2400" b="1" dirty="0" smtClean="0">
                <a:latin typeface="Courier New"/>
                <a:cs typeface="Courier New"/>
              </a:rPr>
              <a:t> </a:t>
            </a:r>
            <a:r>
              <a:rPr lang="it-IT" sz="2400" b="1" dirty="0" err="1" smtClean="0">
                <a:latin typeface="Courier New"/>
                <a:cs typeface="Courier New"/>
              </a:rPr>
              <a:t>bt</a:t>
            </a:r>
            <a:r>
              <a:rPr lang="it-IT" sz="2400" b="1" dirty="0" smtClean="0">
                <a:latin typeface="Courier New"/>
                <a:cs typeface="Courier New"/>
              </a:rPr>
              <a:t> = </a:t>
            </a:r>
            <a:r>
              <a:rPr lang="it-IT" sz="2400" b="1" dirty="0" err="1" smtClean="0">
                <a:latin typeface="Courier New"/>
                <a:cs typeface="Courier New"/>
              </a:rPr>
              <a:t>Titanium.UI.createButton</a:t>
            </a:r>
            <a:r>
              <a:rPr lang="it-IT" sz="2400" b="1" dirty="0" smtClean="0">
                <a:latin typeface="Courier New"/>
                <a:cs typeface="Courier New"/>
              </a:rPr>
              <a:t>({</a:t>
            </a:r>
          </a:p>
          <a:p>
            <a:pPr lvl="1">
              <a:buNone/>
            </a:pPr>
            <a:r>
              <a:rPr lang="it-IT" sz="1800" b="1" dirty="0" err="1" smtClean="0">
                <a:latin typeface="Courier New"/>
                <a:cs typeface="Courier New"/>
              </a:rPr>
              <a:t>title</a:t>
            </a:r>
            <a:r>
              <a:rPr lang="it-IT" sz="1800" b="1" dirty="0" smtClean="0">
                <a:latin typeface="Courier New"/>
                <a:cs typeface="Courier New"/>
              </a:rPr>
              <a:t>: </a:t>
            </a:r>
            <a:r>
              <a:rPr lang="it-IT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'Click me'</a:t>
            </a:r>
            <a:r>
              <a:rPr lang="it-IT" sz="1800" b="1" dirty="0" smtClean="0">
                <a:latin typeface="Courier New"/>
                <a:cs typeface="Courier New"/>
              </a:rPr>
              <a:t>, </a:t>
            </a:r>
          </a:p>
          <a:p>
            <a:pPr lvl="1">
              <a:buNone/>
            </a:pPr>
            <a:r>
              <a:rPr lang="it-IT" sz="1800" b="1" dirty="0" err="1" smtClean="0">
                <a:latin typeface="Courier New"/>
                <a:cs typeface="Courier New"/>
              </a:rPr>
              <a:t>width</a:t>
            </a:r>
            <a:r>
              <a:rPr lang="it-IT" sz="1800" b="1" dirty="0" smtClean="0">
                <a:latin typeface="Courier New"/>
                <a:cs typeface="Courier New"/>
              </a:rPr>
              <a:t>: 100,</a:t>
            </a:r>
          </a:p>
          <a:p>
            <a:pPr lvl="1">
              <a:buNone/>
            </a:pPr>
            <a:r>
              <a:rPr lang="it-IT" sz="1800" b="1" dirty="0" err="1" smtClean="0">
                <a:latin typeface="Courier New"/>
                <a:cs typeface="Courier New"/>
              </a:rPr>
              <a:t>height</a:t>
            </a:r>
            <a:r>
              <a:rPr lang="it-IT" sz="1800" b="1" dirty="0" smtClean="0">
                <a:latin typeface="Courier New"/>
                <a:cs typeface="Courier New"/>
              </a:rPr>
              <a:t>: 40,</a:t>
            </a:r>
          </a:p>
          <a:p>
            <a:pPr lvl="1">
              <a:buNone/>
            </a:pPr>
            <a:r>
              <a:rPr lang="it-IT" sz="1800" b="1" dirty="0" err="1" smtClean="0">
                <a:latin typeface="Courier New"/>
                <a:cs typeface="Courier New"/>
              </a:rPr>
              <a:t>bottom</a:t>
            </a:r>
            <a:r>
              <a:rPr lang="it-IT" sz="1800" b="1" dirty="0" smtClean="0">
                <a:latin typeface="Courier New"/>
                <a:cs typeface="Courier New"/>
              </a:rPr>
              <a:t>: 40</a:t>
            </a:r>
          </a:p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}</a:t>
            </a:r>
            <a:r>
              <a:rPr lang="it-IT" sz="2400" b="1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it-IT" sz="2400" b="1" dirty="0" err="1" smtClean="0">
                <a:latin typeface="Courier New"/>
                <a:cs typeface="Courier New"/>
              </a:rPr>
              <a:t>bt.addEventListener</a:t>
            </a:r>
            <a:r>
              <a:rPr lang="it-IT" sz="2400" b="1" dirty="0" smtClean="0">
                <a:latin typeface="Courier New"/>
                <a:cs typeface="Courier New"/>
              </a:rPr>
              <a:t>(</a:t>
            </a:r>
            <a:r>
              <a:rPr lang="it-IT" sz="2400" b="1" dirty="0" smtClean="0">
                <a:solidFill>
                  <a:srgbClr val="008000"/>
                </a:solidFill>
                <a:latin typeface="Courier New"/>
                <a:cs typeface="Courier New"/>
              </a:rPr>
              <a:t>'click'</a:t>
            </a:r>
            <a:r>
              <a:rPr lang="it-IT" sz="2400" b="1" dirty="0" smtClean="0">
                <a:latin typeface="Courier New"/>
                <a:cs typeface="Courier New"/>
              </a:rPr>
              <a:t>, </a:t>
            </a:r>
            <a:r>
              <a:rPr lang="it-IT" sz="24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function</a:t>
            </a:r>
            <a:r>
              <a:rPr lang="it-IT" sz="2400" b="1" dirty="0" smtClean="0">
                <a:latin typeface="Courier New"/>
                <a:cs typeface="Courier New"/>
              </a:rPr>
              <a:t>(e) {</a:t>
            </a:r>
          </a:p>
          <a:p>
            <a:pPr lvl="1">
              <a:buNone/>
            </a:pPr>
            <a:r>
              <a:rPr lang="it-IT" sz="1800" b="1" dirty="0" smtClean="0">
                <a:latin typeface="Courier New"/>
                <a:cs typeface="Courier New"/>
              </a:rPr>
              <a:t>label1.text = </a:t>
            </a:r>
            <a:r>
              <a:rPr lang="it-IT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'WHYMCA ROCKS!'</a:t>
            </a:r>
            <a:r>
              <a:rPr lang="it-IT" sz="1800" b="1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});</a:t>
            </a:r>
          </a:p>
          <a:p>
            <a:pPr>
              <a:buNone/>
            </a:pPr>
            <a:endParaRPr lang="it-IT" sz="2400" b="1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Titanium</a:t>
            </a:r>
            <a:r>
              <a:rPr lang="it-IT" dirty="0" smtClean="0"/>
              <a:t> JS Interface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 smtClean="0"/>
              <a:t>Module</a:t>
            </a:r>
            <a:endParaRPr lang="it-IT" dirty="0" smtClean="0"/>
          </a:p>
          <a:p>
            <a:pPr lvl="2"/>
            <a:r>
              <a:rPr lang="it-IT" dirty="0" err="1" smtClean="0"/>
              <a:t>Titanium.UI</a:t>
            </a:r>
            <a:endParaRPr lang="it-IT" dirty="0" smtClean="0"/>
          </a:p>
          <a:p>
            <a:r>
              <a:rPr lang="it-IT" dirty="0" err="1" smtClean="0"/>
              <a:t>Object</a:t>
            </a:r>
            <a:endParaRPr lang="it-IT" dirty="0" smtClean="0"/>
          </a:p>
          <a:p>
            <a:pPr lvl="2"/>
            <a:r>
              <a:rPr lang="it-IT" dirty="0" err="1" smtClean="0"/>
              <a:t>Titanium.UI.Button</a:t>
            </a:r>
            <a:endParaRPr lang="it-IT" dirty="0" smtClean="0"/>
          </a:p>
          <a:p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Factory</a:t>
            </a:r>
            <a:endParaRPr lang="it-IT" dirty="0" smtClean="0"/>
          </a:p>
          <a:p>
            <a:pPr lvl="2"/>
            <a:r>
              <a:rPr lang="it-IT" dirty="0" err="1" smtClean="0"/>
              <a:t>Titanium.UI.createButton</a:t>
            </a:r>
            <a:r>
              <a:rPr lang="it-IT" dirty="0" smtClean="0"/>
              <a:t>()</a:t>
            </a:r>
          </a:p>
          <a:p>
            <a:r>
              <a:rPr lang="it-IT" dirty="0" err="1" smtClean="0"/>
              <a:t>Property</a:t>
            </a:r>
            <a:r>
              <a:rPr lang="it-IT" dirty="0" smtClean="0"/>
              <a:t> </a:t>
            </a:r>
            <a:r>
              <a:rPr lang="it-IT" dirty="0" err="1" smtClean="0"/>
              <a:t>getters</a:t>
            </a:r>
            <a:r>
              <a:rPr lang="it-IT" dirty="0" smtClean="0"/>
              <a:t>/</a:t>
            </a:r>
            <a:r>
              <a:rPr lang="it-IT" dirty="0" err="1" smtClean="0"/>
              <a:t>setters</a:t>
            </a:r>
            <a:r>
              <a:rPr lang="it-IT" dirty="0" smtClean="0"/>
              <a:t> - </a:t>
            </a:r>
            <a:r>
              <a:rPr lang="it-IT" dirty="0" err="1" smtClean="0"/>
              <a:t>methods</a:t>
            </a:r>
            <a:endParaRPr lang="it-IT" dirty="0" smtClean="0"/>
          </a:p>
          <a:p>
            <a:pPr lvl="2"/>
            <a:r>
              <a:rPr lang="it-IT" dirty="0" err="1" smtClean="0"/>
              <a:t>Button.title</a:t>
            </a:r>
            <a:endParaRPr lang="it-IT" dirty="0" smtClean="0"/>
          </a:p>
          <a:p>
            <a:pPr lvl="2"/>
            <a:r>
              <a:rPr lang="it-IT" dirty="0" err="1" smtClean="0"/>
              <a:t>Button.width</a:t>
            </a:r>
            <a:endParaRPr lang="it-IT" dirty="0" smtClean="0"/>
          </a:p>
          <a:p>
            <a:pPr lvl="2"/>
            <a:r>
              <a:rPr lang="it-IT" dirty="0" err="1" smtClean="0"/>
              <a:t>Button.animate</a:t>
            </a:r>
            <a:r>
              <a:rPr lang="it-IT" dirty="0" smtClean="0"/>
              <a:t>()</a:t>
            </a:r>
          </a:p>
          <a:p>
            <a:pPr lvl="2"/>
            <a:r>
              <a:rPr lang="it-IT" dirty="0" smtClean="0"/>
              <a:t>Ecc.</a:t>
            </a:r>
          </a:p>
          <a:p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handling</a:t>
            </a:r>
            <a:endParaRPr lang="it-IT" dirty="0" smtClean="0"/>
          </a:p>
          <a:p>
            <a:pPr lvl="2"/>
            <a:r>
              <a:rPr lang="it-IT" dirty="0" err="1" smtClean="0"/>
              <a:t>Button.addEventListener</a:t>
            </a:r>
            <a:r>
              <a:rPr lang="it-IT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>
                <a:latin typeface="Courier New"/>
                <a:cs typeface="Courier New"/>
              </a:rPr>
              <a:t>whoami</a:t>
            </a:r>
            <a:endParaRPr lang="it-IT" b="1" dirty="0">
              <a:latin typeface="Courier New"/>
              <a:cs typeface="Courier New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799"/>
          </a:xfrm>
          <a:solidFill>
            <a:schemeClr val="bg1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/>
          <a:p>
            <a:pPr>
              <a:buNone/>
            </a:pPr>
            <a:r>
              <a:rPr lang="it-IT" b="1" dirty="0" smtClean="0"/>
              <a:t>Olivier Morandi</a:t>
            </a:r>
          </a:p>
          <a:p>
            <a:pPr>
              <a:buNone/>
            </a:pPr>
            <a:r>
              <a:rPr lang="it-IT" sz="2800" dirty="0" smtClean="0"/>
              <a:t>Freelance mobile </a:t>
            </a:r>
            <a:r>
              <a:rPr lang="it-IT" sz="2800" dirty="0" err="1" smtClean="0"/>
              <a:t>developer</a:t>
            </a:r>
            <a:endParaRPr lang="it-IT" sz="2800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olivier.morandi@gmail.com</a:t>
            </a:r>
          </a:p>
          <a:p>
            <a:pPr>
              <a:buNone/>
            </a:pPr>
            <a:r>
              <a:rPr lang="it-I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@olivier_morandi</a:t>
            </a:r>
          </a:p>
          <a:p>
            <a:pPr>
              <a:buNone/>
            </a:pPr>
            <a:r>
              <a:rPr lang="it-IT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https</a:t>
            </a:r>
            <a:r>
              <a:rPr lang="it-I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://</a:t>
            </a:r>
            <a:r>
              <a:rPr lang="it-IT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github.com</a:t>
            </a:r>
            <a:r>
              <a:rPr lang="it-I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it-IT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omorandi</a:t>
            </a:r>
            <a:r>
              <a:rPr lang="it-IT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Module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endParaRPr lang="it-IT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2132012"/>
            <a:ext cx="91440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524000" y="1524000"/>
            <a:ext cx="135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Titanium.UI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008319" y="1524000"/>
            <a:ext cx="208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Titanium.UI.Button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6148514" y="1524000"/>
            <a:ext cx="269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Titanium.UI.Button.width</a:t>
            </a:r>
            <a:endParaRPr lang="it-IT" dirty="0"/>
          </a:p>
        </p:txBody>
      </p:sp>
      <p:sp>
        <p:nvSpPr>
          <p:cNvPr id="17" name="Rettangolo 16"/>
          <p:cNvSpPr/>
          <p:nvPr/>
        </p:nvSpPr>
        <p:spPr>
          <a:xfrm>
            <a:off x="1371600" y="2502932"/>
            <a:ext cx="3206140" cy="1676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537673" y="2546866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chemeClr val="bg1"/>
                </a:solidFill>
              </a:rPr>
              <a:t>Module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4705066" y="2655332"/>
            <a:ext cx="3448334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Freccia giù 19"/>
          <p:cNvSpPr/>
          <p:nvPr/>
        </p:nvSpPr>
        <p:spPr>
          <a:xfrm>
            <a:off x="1828800" y="1893332"/>
            <a:ext cx="838200" cy="6096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giù 20"/>
          <p:cNvSpPr/>
          <p:nvPr/>
        </p:nvSpPr>
        <p:spPr>
          <a:xfrm>
            <a:off x="4648200" y="1894920"/>
            <a:ext cx="838200" cy="76041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giù 21"/>
          <p:cNvSpPr/>
          <p:nvPr/>
        </p:nvSpPr>
        <p:spPr>
          <a:xfrm>
            <a:off x="7010400" y="1894920"/>
            <a:ext cx="838200" cy="1217612"/>
          </a:xfrm>
          <a:prstGeom prst="downArrow">
            <a:avLst>
              <a:gd name="adj1" fmla="val 50000"/>
              <a:gd name="adj2" fmla="val 41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/>
          <p:cNvSpPr txBox="1"/>
          <p:nvPr/>
        </p:nvSpPr>
        <p:spPr>
          <a:xfrm>
            <a:off x="5105400" y="2655332"/>
            <a:ext cx="77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Proxy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5105400" y="3124200"/>
            <a:ext cx="1133643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Internal</a:t>
            </a:r>
            <a:r>
              <a:rPr lang="it-IT" dirty="0" smtClean="0"/>
              <a:t> State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6598240" y="3048000"/>
            <a:ext cx="1484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 smtClean="0">
                <a:solidFill>
                  <a:srgbClr val="FFFFFF"/>
                </a:solidFill>
              </a:rPr>
              <a:t>setters</a:t>
            </a:r>
            <a:r>
              <a:rPr lang="it-IT" sz="1600" dirty="0" smtClean="0">
                <a:solidFill>
                  <a:srgbClr val="FFFFFF"/>
                </a:solidFill>
              </a:rPr>
              <a:t>/</a:t>
            </a:r>
            <a:r>
              <a:rPr lang="it-IT" sz="1600" dirty="0" err="1" smtClean="0">
                <a:solidFill>
                  <a:srgbClr val="FFFFFF"/>
                </a:solidFill>
              </a:rPr>
              <a:t>getters</a:t>
            </a:r>
            <a:endParaRPr lang="it-IT" sz="1600" dirty="0" smtClean="0">
              <a:solidFill>
                <a:srgbClr val="FFFFFF"/>
              </a:solidFill>
            </a:endParaRPr>
          </a:p>
          <a:p>
            <a:r>
              <a:rPr lang="it-IT" sz="1600" dirty="0" err="1" smtClean="0">
                <a:solidFill>
                  <a:srgbClr val="FFFFFF"/>
                </a:solidFill>
              </a:rPr>
              <a:t>Methods</a:t>
            </a:r>
            <a:endParaRPr lang="it-IT" sz="1600" dirty="0" smtClean="0">
              <a:solidFill>
                <a:srgbClr val="FFFFFF"/>
              </a:solidFill>
            </a:endParaRPr>
          </a:p>
          <a:p>
            <a:r>
              <a:rPr lang="it-IT" sz="1600" dirty="0" err="1" smtClean="0">
                <a:solidFill>
                  <a:srgbClr val="FFFFFF"/>
                </a:solidFill>
              </a:rPr>
              <a:t>Events</a:t>
            </a:r>
            <a:endParaRPr lang="it-IT" sz="1600" dirty="0">
              <a:solidFill>
                <a:srgbClr val="FFFFFF"/>
              </a:solidFill>
            </a:endParaRPr>
          </a:p>
        </p:txBody>
      </p:sp>
      <p:cxnSp>
        <p:nvCxnSpPr>
          <p:cNvPr id="27" name="Connettore 1 26"/>
          <p:cNvCxnSpPr/>
          <p:nvPr/>
        </p:nvCxnSpPr>
        <p:spPr>
          <a:xfrm>
            <a:off x="6239044" y="3276600"/>
            <a:ext cx="382018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6248401" y="3503612"/>
            <a:ext cx="382018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>
          <a:xfrm>
            <a:off x="6248401" y="3732212"/>
            <a:ext cx="382018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/>
          <p:nvPr/>
        </p:nvCxnSpPr>
        <p:spPr>
          <a:xfrm>
            <a:off x="0" y="4572000"/>
            <a:ext cx="91440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ccia giù 30"/>
          <p:cNvSpPr/>
          <p:nvPr/>
        </p:nvSpPr>
        <p:spPr>
          <a:xfrm>
            <a:off x="1828800" y="4191794"/>
            <a:ext cx="838200" cy="91360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giù 31"/>
          <p:cNvSpPr/>
          <p:nvPr/>
        </p:nvSpPr>
        <p:spPr>
          <a:xfrm>
            <a:off x="6148514" y="4086800"/>
            <a:ext cx="838200" cy="101621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arrotondato 34"/>
          <p:cNvSpPr/>
          <p:nvPr/>
        </p:nvSpPr>
        <p:spPr>
          <a:xfrm>
            <a:off x="1387014" y="5105400"/>
            <a:ext cx="1813386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Module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endParaRPr lang="it-IT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1524000" y="1230868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Namespace</a:t>
            </a:r>
            <a:endParaRPr lang="it-IT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4648200" y="1185446"/>
            <a:ext cx="777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it-IT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6324600" y="1185446"/>
            <a:ext cx="2328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it-IT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</a:t>
            </a:r>
            <a:r>
              <a:rPr lang="it-IT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it-IT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method</a:t>
            </a:r>
            <a:endParaRPr lang="it-IT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ttangolo arrotondato 38"/>
          <p:cNvSpPr/>
          <p:nvPr/>
        </p:nvSpPr>
        <p:spPr>
          <a:xfrm>
            <a:off x="4705066" y="5103018"/>
            <a:ext cx="3524534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Proxy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endParaRPr lang="it-IT" dirty="0"/>
          </a:p>
        </p:txBody>
      </p:sp>
      <p:cxnSp>
        <p:nvCxnSpPr>
          <p:cNvPr id="41" name="Connettore 1 40"/>
          <p:cNvCxnSpPr>
            <a:stCxn id="35" idx="3"/>
            <a:endCxn id="39" idx="1"/>
          </p:cNvCxnSpPr>
          <p:nvPr/>
        </p:nvCxnSpPr>
        <p:spPr>
          <a:xfrm flipV="1">
            <a:off x="3200400" y="5369718"/>
            <a:ext cx="1504666" cy="2382"/>
          </a:xfrm>
          <a:prstGeom prst="line">
            <a:avLst/>
          </a:prstGeom>
          <a:ln>
            <a:headEnd type="oval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0" y="4573588"/>
            <a:ext cx="170090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it-IT" sz="1600" b="1" dirty="0" err="1" smtClean="0"/>
              <a:t>Implementation</a:t>
            </a:r>
            <a:endParaRPr lang="it-IT" sz="1600" b="1" dirty="0" smtClean="0"/>
          </a:p>
          <a:p>
            <a:endParaRPr lang="it-IT" sz="1600" b="1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0" y="3124200"/>
            <a:ext cx="12906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 smtClean="0"/>
              <a:t>Titanium</a:t>
            </a:r>
            <a:r>
              <a:rPr lang="it-IT" sz="1600" b="1" dirty="0" smtClean="0"/>
              <a:t> </a:t>
            </a:r>
          </a:p>
          <a:p>
            <a:r>
              <a:rPr lang="it-IT" sz="1600" b="1" dirty="0" err="1" smtClean="0"/>
              <a:t>abstraction</a:t>
            </a:r>
            <a:endParaRPr lang="it-IT" sz="1600" b="1" dirty="0" smtClean="0"/>
          </a:p>
          <a:p>
            <a:endParaRPr lang="it-IT" sz="1600" b="1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0" y="1795046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 smtClean="0"/>
              <a:t>JavaScript</a:t>
            </a:r>
            <a:endParaRPr lang="it-IT" sz="1600" b="1" dirty="0" smtClean="0"/>
          </a:p>
          <a:p>
            <a:endParaRPr lang="it-IT" sz="1600" b="1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3531190" y="4920734"/>
            <a:ext cx="95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Factory</a:t>
            </a:r>
            <a:endParaRPr lang="it-IT" dirty="0"/>
          </a:p>
        </p:txBody>
      </p:sp>
      <p:sp>
        <p:nvSpPr>
          <p:cNvPr id="62" name="Rettangolo 61"/>
          <p:cNvSpPr/>
          <p:nvPr/>
        </p:nvSpPr>
        <p:spPr>
          <a:xfrm>
            <a:off x="1600199" y="3100864"/>
            <a:ext cx="1133643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Internal</a:t>
            </a:r>
            <a:r>
              <a:rPr lang="it-IT" dirty="0" smtClean="0"/>
              <a:t> State</a:t>
            </a:r>
            <a:endParaRPr lang="it-IT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3093039" y="3024664"/>
            <a:ext cx="1484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 smtClean="0">
                <a:solidFill>
                  <a:srgbClr val="FFFFFF"/>
                </a:solidFill>
              </a:rPr>
              <a:t>setters</a:t>
            </a:r>
            <a:r>
              <a:rPr lang="it-IT" sz="1600" dirty="0" smtClean="0">
                <a:solidFill>
                  <a:srgbClr val="FFFFFF"/>
                </a:solidFill>
              </a:rPr>
              <a:t>/</a:t>
            </a:r>
            <a:r>
              <a:rPr lang="it-IT" sz="1600" dirty="0" err="1" smtClean="0">
                <a:solidFill>
                  <a:srgbClr val="FFFFFF"/>
                </a:solidFill>
              </a:rPr>
              <a:t>getters</a:t>
            </a:r>
            <a:endParaRPr lang="it-IT" sz="1600" dirty="0" smtClean="0">
              <a:solidFill>
                <a:srgbClr val="FFFFFF"/>
              </a:solidFill>
            </a:endParaRPr>
          </a:p>
          <a:p>
            <a:r>
              <a:rPr lang="it-IT" sz="1600" dirty="0" err="1" smtClean="0">
                <a:solidFill>
                  <a:srgbClr val="FFFFFF"/>
                </a:solidFill>
              </a:rPr>
              <a:t>Methods</a:t>
            </a:r>
            <a:endParaRPr lang="it-IT" sz="1600" dirty="0" smtClean="0">
              <a:solidFill>
                <a:srgbClr val="FFFFFF"/>
              </a:solidFill>
            </a:endParaRPr>
          </a:p>
          <a:p>
            <a:r>
              <a:rPr lang="it-IT" sz="1600" dirty="0" err="1" smtClean="0">
                <a:solidFill>
                  <a:srgbClr val="FFFFFF"/>
                </a:solidFill>
              </a:rPr>
              <a:t>Events</a:t>
            </a:r>
            <a:endParaRPr lang="it-IT" sz="1600" dirty="0">
              <a:solidFill>
                <a:srgbClr val="FFFFFF"/>
              </a:solidFill>
            </a:endParaRPr>
          </a:p>
        </p:txBody>
      </p:sp>
      <p:cxnSp>
        <p:nvCxnSpPr>
          <p:cNvPr id="64" name="Connettore 1 63"/>
          <p:cNvCxnSpPr/>
          <p:nvPr/>
        </p:nvCxnSpPr>
        <p:spPr>
          <a:xfrm>
            <a:off x="2733843" y="3253264"/>
            <a:ext cx="382018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2743200" y="3480276"/>
            <a:ext cx="382018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1 65"/>
          <p:cNvCxnSpPr/>
          <p:nvPr/>
        </p:nvCxnSpPr>
        <p:spPr>
          <a:xfrm>
            <a:off x="2743200" y="3708876"/>
            <a:ext cx="382018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path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module</a:t>
            </a:r>
            <a:r>
              <a:rPr lang="it-IT" dirty="0" smtClean="0"/>
              <a:t> </a:t>
            </a:r>
            <a:r>
              <a:rPr lang="it-IT" dirty="0" err="1" smtClean="0"/>
              <a:t>development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 smtClean="0"/>
              <a:t>Definire le funzionalità del modulo e le modalità di invocazione da codice JavaScript </a:t>
            </a:r>
            <a:r>
              <a:rPr lang="it-IT" dirty="0" smtClean="0">
                <a:sym typeface="Wingdings"/>
              </a:rPr>
              <a:t> definire l’API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>
                <a:sym typeface="Wingdings"/>
              </a:rPr>
              <a:t>Creare un progetto attraverso gli strumenti del </a:t>
            </a:r>
            <a:r>
              <a:rPr lang="it-IT" dirty="0" err="1" smtClean="0">
                <a:sym typeface="Wingdings"/>
              </a:rPr>
              <a:t>Module</a:t>
            </a:r>
            <a:r>
              <a:rPr lang="it-IT" dirty="0" smtClean="0">
                <a:sym typeface="Wingdings"/>
              </a:rPr>
              <a:t> SDK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>
                <a:sym typeface="Wingdings"/>
              </a:rPr>
              <a:t>Implementare l’API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>
                <a:sym typeface="Wingdings"/>
              </a:rPr>
              <a:t>Build-Test-Debug</a:t>
            </a:r>
            <a:endParaRPr lang="it-IT" dirty="0" smtClean="0">
              <a:sym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Case </a:t>
            </a:r>
            <a:r>
              <a:rPr lang="it-IT" dirty="0" err="1" smtClean="0"/>
              <a:t>Study</a:t>
            </a:r>
            <a:r>
              <a:rPr lang="it-IT" dirty="0" smtClean="0"/>
              <a:t> </a:t>
            </a:r>
            <a:r>
              <a:rPr lang="it-IT" dirty="0" err="1" smtClean="0"/>
              <a:t>–</a:t>
            </a:r>
            <a:r>
              <a:rPr lang="it-IT" dirty="0" smtClean="0"/>
              <a:t> </a:t>
            </a:r>
            <a:r>
              <a:rPr lang="it-IT" dirty="0" err="1" smtClean="0"/>
              <a:t>iOS</a:t>
            </a:r>
            <a:r>
              <a:rPr lang="it-IT" dirty="0" smtClean="0"/>
              <a:t> SMS </a:t>
            </a:r>
            <a:r>
              <a:rPr lang="it-IT" dirty="0" err="1" smtClean="0"/>
              <a:t>module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API </a:t>
            </a:r>
            <a:r>
              <a:rPr lang="it-IT" dirty="0" err="1" smtClean="0"/>
              <a:t>Titanium</a:t>
            </a:r>
            <a:r>
              <a:rPr lang="it-IT" dirty="0" smtClean="0"/>
              <a:t> fornisce funzionalità per l’invio di </a:t>
            </a:r>
            <a:r>
              <a:rPr lang="it-IT" dirty="0" err="1" smtClean="0"/>
              <a:t>email</a:t>
            </a:r>
            <a:r>
              <a:rPr lang="it-IT" dirty="0" smtClean="0"/>
              <a:t>, ma non per invio SMS</a:t>
            </a:r>
          </a:p>
          <a:p>
            <a:r>
              <a:rPr lang="it-IT" dirty="0" smtClean="0"/>
              <a:t>Su </a:t>
            </a:r>
            <a:r>
              <a:rPr lang="it-IT" dirty="0" err="1" smtClean="0"/>
              <a:t>iOS</a:t>
            </a:r>
            <a:r>
              <a:rPr lang="it-IT" dirty="0" smtClean="0"/>
              <a:t> tale funzionalità è presente dalla versione 4.0 del sistema operativo grazie alla classe </a:t>
            </a:r>
            <a:r>
              <a:rPr b="1" dirty="0" smtClean="0">
                <a:solidFill>
                  <a:srgbClr val="B00115"/>
                </a:solidFill>
                <a:latin typeface="Courier New"/>
                <a:cs typeface="Courier New"/>
              </a:rPr>
              <a:t>MFMessageComposeViewController</a:t>
            </a:r>
            <a:endParaRPr lang="it-IT" b="1" dirty="0">
              <a:solidFill>
                <a:srgbClr val="B00115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b="1" dirty="0" err="1" smtClean="0">
                <a:latin typeface="Courier New"/>
                <a:cs typeface="Courier New"/>
              </a:rPr>
              <a:t>MFMessageComposeViewController</a:t>
            </a:r>
            <a:r>
              <a:rPr lang="it-IT" sz="3200" b="1" dirty="0" smtClean="0">
                <a:latin typeface="Courier New"/>
                <a:cs typeface="Courier New"/>
              </a:rPr>
              <a:t> </a:t>
            </a:r>
            <a:endParaRPr lang="it-IT" sz="3200" b="1" dirty="0">
              <a:latin typeface="Courier New"/>
              <a:cs typeface="Courier New"/>
            </a:endParaRPr>
          </a:p>
        </p:txBody>
      </p:sp>
      <p:pic>
        <p:nvPicPr>
          <p:cNvPr id="4" name="Immagine 3" descr="MFMessageComposeViewController.png"/>
          <p:cNvPicPr>
            <a:picLocks noChangeAspect="1"/>
          </p:cNvPicPr>
          <p:nvPr/>
        </p:nvPicPr>
        <p:blipFill>
          <a:blip r:embed="rId2"/>
          <a:srcRect t="3937"/>
          <a:stretch>
            <a:fillRect/>
          </a:stretch>
        </p:blipFill>
        <p:spPr>
          <a:xfrm>
            <a:off x="2971800" y="1342198"/>
            <a:ext cx="3372907" cy="4860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Case </a:t>
            </a:r>
            <a:r>
              <a:rPr lang="it-IT" dirty="0" err="1" smtClean="0"/>
              <a:t>Study</a:t>
            </a:r>
            <a:r>
              <a:rPr lang="it-IT" dirty="0" smtClean="0"/>
              <a:t> </a:t>
            </a:r>
            <a:r>
              <a:rPr lang="it-IT" dirty="0" err="1" smtClean="0"/>
              <a:t>–</a:t>
            </a:r>
            <a:r>
              <a:rPr lang="it-IT" dirty="0" smtClean="0"/>
              <a:t> </a:t>
            </a:r>
            <a:r>
              <a:rPr lang="it-IT" dirty="0" err="1" smtClean="0"/>
              <a:t>iOS</a:t>
            </a:r>
            <a:r>
              <a:rPr lang="it-IT" dirty="0" smtClean="0"/>
              <a:t> SMS </a:t>
            </a:r>
            <a:r>
              <a:rPr lang="it-IT" dirty="0" err="1" smtClean="0"/>
              <a:t>module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Implementare un modulo nativo che esponga le funzionalità della classe </a:t>
            </a:r>
            <a:r>
              <a:rPr b="1" dirty="0" smtClean="0">
                <a:solidFill>
                  <a:srgbClr val="B00115"/>
                </a:solidFill>
                <a:latin typeface="Courier New"/>
                <a:cs typeface="Courier New"/>
              </a:rPr>
              <a:t>MFMessageComposeViewController</a:t>
            </a:r>
            <a:r>
              <a:rPr lang="it-IT" b="1" dirty="0" smtClean="0">
                <a:solidFill>
                  <a:srgbClr val="B00115"/>
                </a:solidFill>
                <a:latin typeface="Courier New"/>
                <a:cs typeface="Courier New"/>
              </a:rPr>
              <a:t> </a:t>
            </a:r>
            <a:r>
              <a:rPr lang="it-IT" dirty="0" smtClean="0"/>
              <a:t>attraverso un’API JS:</a:t>
            </a:r>
          </a:p>
          <a:p>
            <a:pPr lvl="1"/>
            <a:r>
              <a:rPr lang="it-IT" dirty="0" smtClean="0"/>
              <a:t>Verifica disponibilità del componente (non presente nell’emulatore e in </a:t>
            </a:r>
            <a:r>
              <a:rPr lang="it-IT" dirty="0" err="1" smtClean="0"/>
              <a:t>iOS</a:t>
            </a:r>
            <a:r>
              <a:rPr lang="it-IT" dirty="0" smtClean="0"/>
              <a:t> &lt; 4.0)</a:t>
            </a:r>
          </a:p>
          <a:p>
            <a:pPr lvl="1"/>
            <a:r>
              <a:rPr lang="it-IT" dirty="0" smtClean="0"/>
              <a:t>Impostazione destinatari e corpo del messaggio</a:t>
            </a:r>
          </a:p>
          <a:p>
            <a:pPr lvl="1"/>
            <a:r>
              <a:rPr lang="it-IT" dirty="0" smtClean="0"/>
              <a:t>Impostazione proprietà dell’UI</a:t>
            </a:r>
          </a:p>
          <a:p>
            <a:pPr lvl="1"/>
            <a:r>
              <a:rPr lang="it-IT" dirty="0" smtClean="0"/>
              <a:t>Notifica esito invio  </a:t>
            </a:r>
            <a:endParaRPr lang="it-IT" b="1" dirty="0" smtClean="0">
              <a:solidFill>
                <a:srgbClr val="B00115"/>
              </a:solidFill>
              <a:latin typeface="Courier New"/>
              <a:cs typeface="Courier New"/>
            </a:endParaRPr>
          </a:p>
          <a:p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Risorse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/>
            <a:r>
              <a:rPr lang="it-IT" dirty="0" err="1" smtClean="0">
                <a:sym typeface="Wingdings"/>
              </a:rPr>
              <a:t>Module</a:t>
            </a:r>
            <a:r>
              <a:rPr lang="it-IT" dirty="0" smtClean="0">
                <a:sym typeface="Wingdings"/>
              </a:rPr>
              <a:t> SDK </a:t>
            </a:r>
            <a:r>
              <a:rPr lang="it-IT" dirty="0" err="1" smtClean="0">
                <a:sym typeface="Wingdings"/>
              </a:rPr>
              <a:t>Docs</a:t>
            </a:r>
            <a:endParaRPr lang="it-IT" dirty="0" smtClean="0">
              <a:sym typeface="Wingdings"/>
            </a:endParaRPr>
          </a:p>
          <a:p>
            <a:pPr marL="914400" lvl="1" indent="-514350"/>
            <a:r>
              <a:rPr lang="it-IT" dirty="0" err="1" smtClean="0">
                <a:sym typeface="Wingdings"/>
              </a:rPr>
              <a:t>Android</a:t>
            </a:r>
            <a:endParaRPr lang="it-IT" dirty="0" smtClean="0">
              <a:sym typeface="Wingdings"/>
              <a:hlinkClick r:id="rId2"/>
            </a:endParaRPr>
          </a:p>
          <a:p>
            <a:pPr marL="1314450" lvl="2" indent="-514350"/>
            <a:r>
              <a:rPr lang="it-IT" dirty="0" smtClean="0">
                <a:sym typeface="Wingdings"/>
                <a:hlinkClick r:id="rId2"/>
              </a:rPr>
              <a:t>http://wiki.appcelerator.org/display/guides/Module+Developer+Guide+for+Android</a:t>
            </a:r>
            <a:endParaRPr lang="it-IT" dirty="0" smtClean="0">
              <a:sym typeface="Wingdings"/>
            </a:endParaRPr>
          </a:p>
          <a:p>
            <a:pPr marL="914400" lvl="1" indent="-514350"/>
            <a:r>
              <a:rPr lang="it-IT" dirty="0" err="1" smtClean="0">
                <a:sym typeface="Wingdings"/>
              </a:rPr>
              <a:t>iOS</a:t>
            </a:r>
            <a:endParaRPr lang="it-IT" dirty="0" smtClean="0">
              <a:sym typeface="Wingdings"/>
            </a:endParaRPr>
          </a:p>
          <a:p>
            <a:pPr marL="1314450" lvl="2" indent="-514350"/>
            <a:r>
              <a:rPr lang="it-IT" dirty="0" smtClean="0">
                <a:sym typeface="Wingdings"/>
                <a:hlinkClick r:id="rId3"/>
              </a:rPr>
              <a:t>http://wiki.appcelerator.org/display/guides/Module+Developer+Guide+for+iOS</a:t>
            </a:r>
            <a:endParaRPr lang="it-IT" dirty="0" smtClean="0">
              <a:sym typeface="Wingdings"/>
            </a:endParaRPr>
          </a:p>
          <a:p>
            <a:pPr marL="514350" indent="-514350"/>
            <a:r>
              <a:rPr lang="it-IT" dirty="0" smtClean="0">
                <a:sym typeface="Wingdings"/>
              </a:rPr>
              <a:t>Sorgenti di </a:t>
            </a:r>
            <a:r>
              <a:rPr lang="it-IT" dirty="0" err="1" smtClean="0">
                <a:sym typeface="Wingdings"/>
              </a:rPr>
              <a:t>Titanium</a:t>
            </a:r>
            <a:r>
              <a:rPr lang="it-IT" dirty="0" smtClean="0">
                <a:sym typeface="Wingdings"/>
              </a:rPr>
              <a:t> Mobile</a:t>
            </a:r>
          </a:p>
          <a:p>
            <a:pPr marL="914400" lvl="1" indent="-514350"/>
            <a:r>
              <a:rPr lang="it-IT" dirty="0" smtClean="0">
                <a:sym typeface="Wingdings"/>
                <a:hlinkClick r:id="rId4"/>
              </a:rPr>
              <a:t>https://github.com/appcelerator/titanium_mobile</a:t>
            </a:r>
            <a:endParaRPr lang="it-IT" dirty="0" smtClean="0">
              <a:sym typeface="Wingdings"/>
            </a:endParaRPr>
          </a:p>
          <a:p>
            <a:pPr marL="514350" indent="-514350"/>
            <a:r>
              <a:rPr lang="it-IT" dirty="0" smtClean="0">
                <a:sym typeface="Wingdings"/>
              </a:rPr>
              <a:t>Codice di moduli rilasciati come open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1</a:t>
            </a:r>
            <a:r>
              <a:rPr lang="it-IT" dirty="0" smtClean="0"/>
              <a:t>. Definizione dell’API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Oggetto</a:t>
            </a:r>
          </a:p>
          <a:p>
            <a:pPr lvl="1"/>
            <a:r>
              <a:rPr lang="it-IT" dirty="0" smtClean="0"/>
              <a:t> </a:t>
            </a:r>
            <a:r>
              <a:rPr lang="it-IT" b="1" dirty="0" err="1" smtClean="0">
                <a:latin typeface="Courier New"/>
                <a:cs typeface="Courier New"/>
              </a:rPr>
              <a:t>SMSDialog</a:t>
            </a:r>
            <a:endParaRPr lang="it-IT" b="1" dirty="0" smtClean="0">
              <a:latin typeface="Courier New"/>
              <a:cs typeface="Courier New"/>
            </a:endParaRPr>
          </a:p>
          <a:p>
            <a:r>
              <a:rPr lang="it-IT" dirty="0" smtClean="0"/>
              <a:t>Proprietà </a:t>
            </a:r>
          </a:p>
          <a:p>
            <a:pPr lvl="1"/>
            <a:r>
              <a:rPr lang="it-IT" b="1" dirty="0" err="1" smtClean="0">
                <a:latin typeface="Courier New"/>
                <a:cs typeface="Courier New"/>
              </a:rPr>
              <a:t>recipients</a:t>
            </a:r>
            <a:endParaRPr lang="it-IT" b="1" dirty="0" smtClean="0">
              <a:latin typeface="Courier New"/>
              <a:cs typeface="Courier New"/>
            </a:endParaRPr>
          </a:p>
          <a:p>
            <a:pPr lvl="1"/>
            <a:r>
              <a:rPr lang="it-IT" b="1" dirty="0" err="1" smtClean="0">
                <a:latin typeface="Courier New"/>
                <a:cs typeface="Courier New"/>
              </a:rPr>
              <a:t>messageBody</a:t>
            </a:r>
            <a:endParaRPr lang="it-IT" b="1" dirty="0" smtClean="0">
              <a:latin typeface="Courier New"/>
              <a:cs typeface="Courier New"/>
            </a:endParaRPr>
          </a:p>
          <a:p>
            <a:pPr lvl="1"/>
            <a:r>
              <a:rPr lang="it-IT" b="1" dirty="0" err="1" smtClean="0">
                <a:latin typeface="Courier New"/>
                <a:cs typeface="Courier New"/>
              </a:rPr>
              <a:t>barColor</a:t>
            </a:r>
            <a:endParaRPr lang="it-IT" b="1" dirty="0" smtClean="0">
              <a:latin typeface="Courier New"/>
              <a:cs typeface="Courier New"/>
            </a:endParaRPr>
          </a:p>
          <a:p>
            <a:r>
              <a:rPr lang="it-IT" dirty="0" smtClean="0"/>
              <a:t>Metodi</a:t>
            </a:r>
          </a:p>
          <a:p>
            <a:pPr lvl="1"/>
            <a:r>
              <a:rPr lang="it-IT" b="1" dirty="0" err="1" smtClean="0">
                <a:latin typeface="Courier New"/>
                <a:cs typeface="Courier New"/>
              </a:rPr>
              <a:t>isSupported</a:t>
            </a:r>
            <a:r>
              <a:rPr lang="it-IT" b="1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it-IT" b="1" dirty="0" smtClean="0">
                <a:latin typeface="Courier New"/>
                <a:cs typeface="Courier New"/>
              </a:rPr>
              <a:t>open()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Codice d’esempio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0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var</a:t>
            </a:r>
            <a:r>
              <a:rPr lang="it-IT" sz="2000" b="1" dirty="0" smtClean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it-IT" sz="2000" b="1" dirty="0" err="1" smtClean="0">
                <a:latin typeface="Courier New"/>
                <a:cs typeface="Courier New"/>
              </a:rPr>
              <a:t>smsDialog</a:t>
            </a:r>
            <a:r>
              <a:rPr lang="it-IT" sz="2000" b="1" dirty="0" smtClean="0">
                <a:latin typeface="Courier New"/>
                <a:cs typeface="Courier New"/>
              </a:rPr>
              <a:t> = </a:t>
            </a:r>
            <a:r>
              <a:rPr lang="it-IT" sz="2000" b="1" dirty="0" err="1" smtClean="0">
                <a:latin typeface="Courier New"/>
                <a:cs typeface="Courier New"/>
              </a:rPr>
              <a:t>module.createSMSDialog</a:t>
            </a:r>
            <a:r>
              <a:rPr lang="it-IT" sz="2000" b="1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it-IT" sz="20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if</a:t>
            </a:r>
            <a:r>
              <a:rPr lang="it-IT" sz="2000" b="1" dirty="0" smtClean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it-IT" sz="2000" b="1" dirty="0" smtClean="0">
                <a:latin typeface="Courier New"/>
                <a:cs typeface="Courier New"/>
              </a:rPr>
              <a:t>(</a:t>
            </a:r>
            <a:r>
              <a:rPr lang="it-IT" sz="2000" b="1" dirty="0" err="1" smtClean="0">
                <a:latin typeface="Courier New"/>
                <a:cs typeface="Courier New"/>
              </a:rPr>
              <a:t>smsDialog.isSupported</a:t>
            </a:r>
            <a:r>
              <a:rPr lang="it-IT" sz="2000" b="1" dirty="0" smtClean="0">
                <a:latin typeface="Courier New"/>
                <a:cs typeface="Courier New"/>
              </a:rPr>
              <a:t>()) 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	</a:t>
            </a:r>
            <a:r>
              <a:rPr lang="it-IT" sz="2000" b="1" dirty="0" err="1" smtClean="0">
                <a:latin typeface="Courier New"/>
                <a:cs typeface="Courier New"/>
              </a:rPr>
              <a:t>smsDialog.recipients</a:t>
            </a:r>
            <a:r>
              <a:rPr lang="it-IT" sz="2000" b="1" dirty="0" smtClean="0">
                <a:latin typeface="Courier New"/>
                <a:cs typeface="Courier New"/>
              </a:rPr>
              <a:t> = [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+14151234567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it-IT" sz="2000" b="1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	</a:t>
            </a:r>
            <a:r>
              <a:rPr lang="it-IT" sz="2000" b="1" dirty="0" err="1" smtClean="0">
                <a:latin typeface="Courier New"/>
                <a:cs typeface="Courier New"/>
              </a:rPr>
              <a:t>smsDialog.messageBody</a:t>
            </a:r>
            <a:r>
              <a:rPr lang="it-IT" sz="2000" b="1" dirty="0" smtClean="0">
                <a:latin typeface="Courier New"/>
                <a:cs typeface="Courier New"/>
              </a:rPr>
              <a:t> = 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'Test </a:t>
            </a:r>
            <a:r>
              <a:rPr lang="it-IT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message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it-IT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from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 me'</a:t>
            </a:r>
            <a:r>
              <a:rPr lang="it-IT" sz="2000" b="1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	</a:t>
            </a:r>
            <a:r>
              <a:rPr lang="it-IT" sz="2000" b="1" dirty="0" err="1" smtClean="0">
                <a:latin typeface="Courier New"/>
                <a:cs typeface="Courier New"/>
              </a:rPr>
              <a:t>smsDialog.barColor</a:t>
            </a:r>
            <a:r>
              <a:rPr lang="it-IT" sz="2000" b="1" dirty="0" smtClean="0">
                <a:latin typeface="Courier New"/>
                <a:cs typeface="Courier New"/>
              </a:rPr>
              <a:t> =</a:t>
            </a:r>
            <a:r>
              <a:rPr lang="it-IT" sz="2000" b="1" dirty="0" smtClean="0">
                <a:latin typeface="Courier New"/>
                <a:cs typeface="Courier New"/>
              </a:rPr>
              <a:t> 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  <a:r>
              <a:rPr lang="it-IT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red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it-IT" sz="2000" b="1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	</a:t>
            </a:r>
            <a:r>
              <a:rPr lang="it-IT" sz="2000" b="1" dirty="0" err="1" smtClean="0">
                <a:latin typeface="Courier New"/>
                <a:cs typeface="Courier New"/>
              </a:rPr>
              <a:t>smsDialog.addEventListener</a:t>
            </a:r>
            <a:r>
              <a:rPr lang="it-IT" sz="2000" b="1" dirty="0" smtClean="0">
                <a:latin typeface="Courier New"/>
                <a:cs typeface="Courier New"/>
              </a:rPr>
              <a:t>(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'complete'</a:t>
            </a:r>
            <a:r>
              <a:rPr lang="it-IT" sz="2000" b="1" dirty="0" smtClean="0">
                <a:latin typeface="Courier New"/>
                <a:cs typeface="Courier New"/>
              </a:rPr>
              <a:t>, </a:t>
            </a:r>
            <a:r>
              <a:rPr lang="it-IT" sz="20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function</a:t>
            </a:r>
            <a:r>
              <a:rPr lang="it-IT" sz="2000" b="1" dirty="0" smtClean="0">
                <a:latin typeface="Courier New"/>
                <a:cs typeface="Courier New"/>
              </a:rPr>
              <a:t>(e){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    </a:t>
            </a:r>
            <a:r>
              <a:rPr lang="it-IT" sz="2000" b="1" dirty="0" err="1" smtClean="0">
                <a:latin typeface="Courier New"/>
                <a:cs typeface="Courier New"/>
              </a:rPr>
              <a:t>Ti.API.info</a:t>
            </a:r>
            <a:r>
              <a:rPr lang="it-IT" sz="2000" b="1" dirty="0" smtClean="0">
                <a:latin typeface="Courier New"/>
                <a:cs typeface="Courier New"/>
              </a:rPr>
              <a:t>(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it-IT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Result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: ' </a:t>
            </a:r>
            <a:r>
              <a:rPr lang="it-IT" sz="2000" b="1" dirty="0" smtClean="0">
                <a:latin typeface="Courier New"/>
                <a:cs typeface="Courier New"/>
              </a:rPr>
              <a:t>+ </a:t>
            </a:r>
            <a:r>
              <a:rPr lang="it-IT" sz="2000" b="1" dirty="0" err="1" smtClean="0">
                <a:latin typeface="Courier New"/>
                <a:cs typeface="Courier New"/>
              </a:rPr>
              <a:t>e.resultMessage</a:t>
            </a:r>
            <a:r>
              <a:rPr lang="it-IT" sz="2000" b="1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	});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	</a:t>
            </a:r>
            <a:r>
              <a:rPr lang="it-IT" sz="2000" b="1" dirty="0" err="1" smtClean="0">
                <a:latin typeface="Courier New"/>
                <a:cs typeface="Courier New"/>
              </a:rPr>
              <a:t>smsDialog.open</a:t>
            </a:r>
            <a:r>
              <a:rPr lang="it-IT" sz="2000" b="1" dirty="0" smtClean="0">
                <a:latin typeface="Courier New"/>
                <a:cs typeface="Courier New"/>
              </a:rPr>
              <a:t>({</a:t>
            </a:r>
            <a:r>
              <a:rPr lang="it-IT" sz="2000" b="1" dirty="0" err="1" smtClean="0">
                <a:latin typeface="Courier New"/>
                <a:cs typeface="Courier New"/>
              </a:rPr>
              <a:t>animated</a:t>
            </a:r>
            <a:r>
              <a:rPr lang="it-IT" sz="2000" b="1" dirty="0" smtClean="0">
                <a:latin typeface="Courier New"/>
                <a:cs typeface="Courier New"/>
              </a:rPr>
              <a:t>: </a:t>
            </a:r>
            <a:r>
              <a:rPr lang="it-IT" sz="2000" b="1" dirty="0" err="1" smtClean="0">
                <a:latin typeface="Courier New"/>
                <a:cs typeface="Courier New"/>
              </a:rPr>
              <a:t>true</a:t>
            </a:r>
            <a:r>
              <a:rPr lang="it-IT" sz="2000" b="1" dirty="0" smtClean="0">
                <a:latin typeface="Courier New"/>
                <a:cs typeface="Courier New"/>
              </a:rPr>
              <a:t>});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it-IT" sz="20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it-IT" sz="2000" b="1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Risultato</a:t>
            </a:r>
            <a:endParaRPr lang="it-IT" dirty="0"/>
          </a:p>
        </p:txBody>
      </p:sp>
      <p:pic>
        <p:nvPicPr>
          <p:cNvPr id="4" name="Segnaposto contenuto 3" descr="SMSDialo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054" y="1600200"/>
            <a:ext cx="2773892" cy="41608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2</a:t>
            </a:r>
            <a:r>
              <a:rPr lang="it-IT" dirty="0" smtClean="0"/>
              <a:t>. Creazione progetto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# </a:t>
            </a:r>
            <a:r>
              <a:rPr sz="2400" b="1" dirty="0" smtClean="0">
                <a:latin typeface="Courier New"/>
                <a:cs typeface="Courier New"/>
              </a:rPr>
              <a:t>titanium create </a:t>
            </a:r>
            <a:endParaRPr lang="it-IT" sz="24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	</a:t>
            </a:r>
            <a:r>
              <a:rPr sz="2400" b="1" dirty="0" smtClean="0">
                <a:latin typeface="Courier New"/>
                <a:cs typeface="Courier New"/>
              </a:rPr>
              <a:t>--platform=</a:t>
            </a:r>
            <a:r>
              <a:rPr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iphone </a:t>
            </a:r>
            <a:endParaRPr lang="it-IT" sz="2400" b="1" dirty="0" smtClean="0">
              <a:solidFill>
                <a:srgbClr val="B00115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	</a:t>
            </a:r>
            <a:r>
              <a:rPr sz="2400" b="1" dirty="0" smtClean="0">
                <a:latin typeface="Courier New"/>
                <a:cs typeface="Courier New"/>
              </a:rPr>
              <a:t>--type=</a:t>
            </a:r>
            <a:r>
              <a:rPr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module </a:t>
            </a:r>
            <a:endParaRPr lang="it-IT" sz="2400" b="1" dirty="0" smtClean="0">
              <a:solidFill>
                <a:srgbClr val="B00115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	</a:t>
            </a:r>
            <a:r>
              <a:rPr sz="2400" b="1" dirty="0" smtClean="0">
                <a:latin typeface="Courier New"/>
                <a:cs typeface="Courier New"/>
              </a:rPr>
              <a:t>--dir=</a:t>
            </a:r>
            <a:r>
              <a:rPr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~/</a:t>
            </a:r>
            <a:r>
              <a:rPr lang="it-IT" sz="2400" b="1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	</a:t>
            </a:r>
            <a:r>
              <a:rPr sz="2400" b="1" dirty="0" smtClean="0">
                <a:latin typeface="Courier New"/>
                <a:cs typeface="Courier New"/>
              </a:rPr>
              <a:t>--name=</a:t>
            </a:r>
            <a:r>
              <a:rPr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SMSDialog </a:t>
            </a:r>
            <a:endParaRPr lang="it-IT" sz="2400" b="1" dirty="0" smtClean="0">
              <a:solidFill>
                <a:srgbClr val="B00115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	</a:t>
            </a:r>
            <a:r>
              <a:rPr sz="2400" b="1" dirty="0" smtClean="0">
                <a:latin typeface="Courier New"/>
                <a:cs typeface="Courier New"/>
              </a:rPr>
              <a:t>--id=</a:t>
            </a:r>
            <a:r>
              <a:rPr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com.whymca.smsdialog</a:t>
            </a:r>
            <a:endParaRPr lang="it-IT" sz="2400" b="1" dirty="0">
              <a:solidFill>
                <a:srgbClr val="B00115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Titanium</a:t>
            </a:r>
            <a:r>
              <a:rPr lang="it-IT" dirty="0" smtClean="0"/>
              <a:t> Mobile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Un insieme di </a:t>
            </a:r>
            <a:r>
              <a:rPr lang="it-IT" dirty="0" err="1" smtClean="0"/>
              <a:t>tool</a:t>
            </a:r>
            <a:r>
              <a:rPr lang="it-IT" dirty="0" smtClean="0"/>
              <a:t> open source per lo sviluppo in </a:t>
            </a:r>
            <a:r>
              <a:rPr lang="it-IT" dirty="0" err="1" smtClean="0"/>
              <a:t>JavaScript</a:t>
            </a:r>
            <a:r>
              <a:rPr lang="it-IT" dirty="0" smtClean="0"/>
              <a:t> di applicazioni mobile multipiattaforma</a:t>
            </a:r>
          </a:p>
          <a:p>
            <a:pPr lvl="1"/>
            <a:r>
              <a:rPr lang="it-IT" dirty="0" err="1" smtClean="0"/>
              <a:t>iOS</a:t>
            </a:r>
            <a:r>
              <a:rPr lang="it-IT" dirty="0" smtClean="0"/>
              <a:t> (</a:t>
            </a:r>
            <a:r>
              <a:rPr lang="it-IT" dirty="0" err="1" smtClean="0"/>
              <a:t>iPhone</a:t>
            </a:r>
            <a:r>
              <a:rPr lang="it-IT" dirty="0" smtClean="0"/>
              <a:t>/</a:t>
            </a:r>
            <a:r>
              <a:rPr lang="it-IT" dirty="0" err="1" smtClean="0"/>
              <a:t>iPod</a:t>
            </a:r>
            <a:r>
              <a:rPr lang="it-IT" dirty="0" smtClean="0"/>
              <a:t>/</a:t>
            </a:r>
            <a:r>
              <a:rPr lang="it-IT" dirty="0" err="1" smtClean="0"/>
              <a:t>iPad</a:t>
            </a:r>
            <a:r>
              <a:rPr lang="it-IT" dirty="0" smtClean="0"/>
              <a:t>) </a:t>
            </a:r>
          </a:p>
          <a:p>
            <a:pPr lvl="1"/>
            <a:r>
              <a:rPr lang="it-IT" dirty="0" err="1" smtClean="0"/>
              <a:t>Android</a:t>
            </a:r>
            <a:r>
              <a:rPr lang="it-IT" dirty="0" smtClean="0"/>
              <a:t> </a:t>
            </a:r>
          </a:p>
          <a:p>
            <a:pPr lvl="1"/>
            <a:r>
              <a:rPr lang="it-IT" dirty="0" err="1" smtClean="0"/>
              <a:t>Blackberry</a:t>
            </a:r>
            <a:r>
              <a:rPr lang="it-IT" dirty="0" smtClean="0"/>
              <a:t> (con sottoscrizione di licenza commerciale</a:t>
            </a:r>
            <a:r>
              <a:rPr lang="it-IT" dirty="0" smtClean="0"/>
              <a:t>)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sz="2595" dirty="0" smtClean="0">
                <a:hlinkClick r:id="rId2"/>
              </a:rPr>
              <a:t>http://www.appcelerator.com</a:t>
            </a:r>
            <a:endParaRPr lang="it-IT" sz="2595" dirty="0" smtClean="0"/>
          </a:p>
          <a:p>
            <a:pPr>
              <a:buNone/>
            </a:pPr>
            <a:r>
              <a:rPr lang="it-IT" sz="2595" dirty="0" smtClean="0"/>
              <a:t>	</a:t>
            </a:r>
            <a:r>
              <a:rPr lang="it-IT" sz="2595" dirty="0" smtClean="0">
                <a:hlinkClick r:id="rId3"/>
              </a:rPr>
              <a:t>https</a:t>
            </a:r>
            <a:r>
              <a:rPr lang="it-IT" sz="2595" dirty="0" smtClean="0">
                <a:hlinkClick r:id="rId3"/>
              </a:rPr>
              <a:t>://github.com/appcelerator/</a:t>
            </a:r>
            <a:r>
              <a:rPr lang="it-IT" sz="2595" dirty="0" smtClean="0">
                <a:hlinkClick r:id="rId3"/>
              </a:rPr>
              <a:t>titanium_mobile</a:t>
            </a:r>
            <a:r>
              <a:rPr lang="it-IT" dirty="0" smtClean="0"/>
              <a:t>   </a:t>
            </a:r>
            <a:endParaRPr lang="it-IT" dirty="0" smtClean="0"/>
          </a:p>
          <a:p>
            <a:pPr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Comando </a:t>
            </a:r>
            <a:r>
              <a:rPr lang="it-IT" b="1" dirty="0" err="1" smtClean="0">
                <a:latin typeface="Courier New"/>
                <a:cs typeface="Courier New"/>
              </a:rPr>
              <a:t>titanium</a:t>
            </a:r>
            <a:endParaRPr lang="it-IT" b="1" dirty="0">
              <a:latin typeface="Courier New"/>
              <a:cs typeface="Courier New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 smtClean="0"/>
              <a:t>Mac</a:t>
            </a:r>
            <a:r>
              <a:rPr lang="it-IT" dirty="0" smtClean="0"/>
              <a:t> OS </a:t>
            </a:r>
            <a:r>
              <a:rPr lang="it-IT" dirty="0" err="1" smtClean="0"/>
              <a:t>X</a:t>
            </a:r>
            <a:endParaRPr lang="it-IT" dirty="0" smtClean="0"/>
          </a:p>
          <a:p>
            <a:pPr lvl="1"/>
            <a:r>
              <a:rPr sz="1600" b="1" dirty="0" smtClean="0">
                <a:latin typeface="Courier New"/>
                <a:cs typeface="Courier New"/>
              </a:rPr>
              <a:t>alias titanium="/Library/Application Support/Titanium/mobilesdk/osx/1.7.0/titanium.py"</a:t>
            </a:r>
            <a:endParaRPr b="1" dirty="0" smtClean="0">
              <a:latin typeface="Courier New"/>
              <a:cs typeface="Courier New"/>
            </a:endParaRPr>
          </a:p>
          <a:p>
            <a:r>
              <a:rPr lang="it-IT" dirty="0" smtClean="0"/>
              <a:t>Linux</a:t>
            </a:r>
          </a:p>
          <a:p>
            <a:pPr lvl="1"/>
            <a:r>
              <a:rPr sz="1600" b="1" dirty="0" smtClean="0">
                <a:latin typeface="Courier New"/>
                <a:cs typeface="Courier New"/>
              </a:rPr>
              <a:t>alias titanium="$HOME/Library/Application Support/Titanium/mobilesdk/osx/1.7.0/titanium.py"</a:t>
            </a:r>
          </a:p>
          <a:p>
            <a:r>
              <a:rPr lang="it-IT" dirty="0" smtClean="0"/>
              <a:t>Windows XP</a:t>
            </a:r>
          </a:p>
          <a:p>
            <a:pPr lvl="1"/>
            <a:r>
              <a:rPr lang="it-IT" sz="1600" b="1" dirty="0" err="1" smtClean="0">
                <a:latin typeface="Courier New"/>
                <a:cs typeface="Courier New"/>
              </a:rPr>
              <a:t>PATH=</a:t>
            </a:r>
            <a:r>
              <a:rPr sz="1600" b="1" dirty="0" smtClean="0">
                <a:latin typeface="Courier New"/>
                <a:cs typeface="Courier New"/>
              </a:rPr>
              <a:t>C:\Documents and Settings\All Users\Application Data\Titanium\mobilesdk\win32\1.7.0</a:t>
            </a:r>
            <a:endParaRPr lang="it-IT" sz="1600" b="1" dirty="0" smtClean="0">
              <a:latin typeface="Courier New"/>
              <a:cs typeface="Courier New"/>
            </a:endParaRPr>
          </a:p>
          <a:p>
            <a:r>
              <a:rPr lang="it-IT" dirty="0" smtClean="0"/>
              <a:t>Windows Vista/</a:t>
            </a:r>
            <a:r>
              <a:rPr lang="it-IT" dirty="0" err="1" smtClean="0"/>
              <a:t>7</a:t>
            </a:r>
            <a:endParaRPr lang="it-IT" dirty="0" smtClean="0"/>
          </a:p>
          <a:p>
            <a:pPr lvl="1"/>
            <a:r>
              <a:rPr lang="it-IT" sz="1600" b="1" dirty="0" err="1" smtClean="0">
                <a:latin typeface="Courier New"/>
                <a:cs typeface="Courier New"/>
              </a:rPr>
              <a:t>PATH=</a:t>
            </a:r>
            <a:r>
              <a:rPr sz="1600" b="1" dirty="0" smtClean="0">
                <a:latin typeface="Courier New"/>
                <a:cs typeface="Courier New"/>
              </a:rPr>
              <a:t>C:\ProgramData\Titanium\mobilesdk\win32\1.7.0</a:t>
            </a:r>
            <a:endParaRPr lang="it-IT" sz="1600" b="1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Progetto </a:t>
            </a:r>
            <a:r>
              <a:rPr lang="it-IT" dirty="0" err="1" smtClean="0"/>
              <a:t>XCode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assets</a:t>
            </a:r>
            <a:r>
              <a:rPr lang="it-IT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/ </a:t>
            </a:r>
          </a:p>
          <a:p>
            <a:pPr>
              <a:buNone/>
            </a:pPr>
            <a:r>
              <a:rPr lang="it-IT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Classes</a:t>
            </a:r>
            <a:r>
              <a:rPr lang="it-IT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/</a:t>
            </a:r>
          </a:p>
          <a:p>
            <a:pPr lvl="1">
              <a:buNone/>
            </a:pPr>
            <a:r>
              <a:rPr lang="it-IT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ComWhymcaSmsdialogModule.h</a:t>
            </a:r>
            <a:endParaRPr lang="it-IT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it-IT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ComWhymcaSmsdialogModule.m</a:t>
            </a:r>
            <a:endParaRPr lang="it-IT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it-IT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ComWhymcaSmsdialogModuleAssets.h</a:t>
            </a:r>
            <a:endParaRPr lang="it-IT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it-IT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ComWhymcaSmsdialogModuleAssets.m</a:t>
            </a:r>
            <a:endParaRPr lang="it-IT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it-IT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example</a:t>
            </a:r>
            <a:r>
              <a:rPr lang="it-IT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/</a:t>
            </a:r>
          </a:p>
          <a:p>
            <a:pPr lvl="1">
              <a:buNone/>
            </a:pPr>
            <a:r>
              <a:rPr lang="it-IT" sz="1600" b="1" dirty="0" err="1" smtClean="0">
                <a:solidFill>
                  <a:srgbClr val="595959"/>
                </a:solidFill>
                <a:latin typeface="Courier New"/>
                <a:cs typeface="Courier New"/>
              </a:rPr>
              <a:t>app.js</a:t>
            </a:r>
            <a:r>
              <a:rPr lang="it-IT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                       </a:t>
            </a:r>
          </a:p>
          <a:p>
            <a:pPr>
              <a:buNone/>
            </a:pPr>
            <a:r>
              <a:rPr lang="it-IT" sz="1800" b="1" dirty="0" err="1" smtClean="0">
                <a:solidFill>
                  <a:srgbClr val="B00115"/>
                </a:solidFill>
                <a:latin typeface="Courier New"/>
                <a:cs typeface="Courier New"/>
              </a:rPr>
              <a:t>build.py</a:t>
            </a:r>
            <a:r>
              <a:rPr lang="it-IT" sz="1800" b="1" dirty="0" smtClean="0">
                <a:latin typeface="Courier New"/>
                <a:cs typeface="Courier New"/>
              </a:rPr>
              <a:t>                      </a:t>
            </a:r>
          </a:p>
          <a:p>
            <a:pPr>
              <a:buNone/>
            </a:pPr>
            <a:r>
              <a:rPr lang="it-IT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ComWhymcaSmsdialog_Prefix.pch                  </a:t>
            </a:r>
          </a:p>
          <a:p>
            <a:pPr>
              <a:buNone/>
            </a:pPr>
            <a:r>
              <a:rPr lang="it-IT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manifest</a:t>
            </a:r>
            <a:r>
              <a:rPr lang="it-IT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                  </a:t>
            </a:r>
          </a:p>
          <a:p>
            <a:pPr>
              <a:buNone/>
            </a:pPr>
            <a:r>
              <a:rPr lang="it-IT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module.xcconfig</a:t>
            </a:r>
            <a:r>
              <a:rPr lang="it-IT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    </a:t>
            </a:r>
          </a:p>
          <a:p>
            <a:pPr>
              <a:buNone/>
            </a:pPr>
            <a:r>
              <a:rPr lang="it-IT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smsdialog.xcodeproj</a:t>
            </a:r>
            <a:r>
              <a:rPr lang="it-IT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                </a:t>
            </a:r>
          </a:p>
          <a:p>
            <a:pPr>
              <a:buNone/>
            </a:pPr>
            <a:r>
              <a:rPr lang="it-IT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titanium.xcconfig</a:t>
            </a:r>
            <a:endParaRPr lang="it-IT" sz="1800" b="1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  <p:grpSp>
        <p:nvGrpSpPr>
          <p:cNvPr id="40" name="Gruppo 39"/>
          <p:cNvGrpSpPr/>
          <p:nvPr/>
        </p:nvGrpSpPr>
        <p:grpSpPr>
          <a:xfrm>
            <a:off x="457200" y="1600200"/>
            <a:ext cx="8229600" cy="381000"/>
            <a:chOff x="457200" y="1600200"/>
            <a:chExt cx="8229600" cy="381000"/>
          </a:xfrm>
        </p:grpSpPr>
        <p:sp>
          <p:nvSpPr>
            <p:cNvPr id="4" name="Ovale 3"/>
            <p:cNvSpPr/>
            <p:nvPr/>
          </p:nvSpPr>
          <p:spPr>
            <a:xfrm>
              <a:off x="457200" y="1600200"/>
              <a:ext cx="1143000" cy="3810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CasellaDiTesto 4"/>
            <p:cNvSpPr txBox="1"/>
            <p:nvPr/>
          </p:nvSpPr>
          <p:spPr>
            <a:xfrm>
              <a:off x="4050608" y="1600200"/>
              <a:ext cx="4636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schemeClr val="tx2">
                      <a:lumMod val="75000"/>
                    </a:schemeClr>
                  </a:solidFill>
                </a:rPr>
                <a:t>File da distribuire col modulo (es. immagini)</a:t>
              </a:r>
              <a:endParaRPr lang="it-IT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2" name="Connettore 4 11"/>
            <p:cNvCxnSpPr>
              <a:stCxn id="4" idx="6"/>
              <a:endCxn id="5" idx="1"/>
            </p:cNvCxnSpPr>
            <p:nvPr/>
          </p:nvCxnSpPr>
          <p:spPr>
            <a:xfrm flipV="1">
              <a:off x="1600200" y="1784866"/>
              <a:ext cx="2450408" cy="583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o 40"/>
          <p:cNvGrpSpPr/>
          <p:nvPr/>
        </p:nvGrpSpPr>
        <p:grpSpPr>
          <a:xfrm>
            <a:off x="457200" y="1905000"/>
            <a:ext cx="5959147" cy="381000"/>
            <a:chOff x="457200" y="1905000"/>
            <a:chExt cx="5959147" cy="381000"/>
          </a:xfrm>
        </p:grpSpPr>
        <p:sp>
          <p:nvSpPr>
            <p:cNvPr id="14" name="Ovale 13"/>
            <p:cNvSpPr/>
            <p:nvPr/>
          </p:nvSpPr>
          <p:spPr>
            <a:xfrm>
              <a:off x="457200" y="1905000"/>
              <a:ext cx="1143000" cy="3810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4050608" y="1916668"/>
              <a:ext cx="2365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schemeClr val="tx2">
                      <a:lumMod val="75000"/>
                    </a:schemeClr>
                  </a:solidFill>
                </a:rPr>
                <a:t>File implementazione</a:t>
              </a:r>
              <a:endParaRPr lang="it-IT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6" name="Connettore 4 11"/>
            <p:cNvCxnSpPr>
              <a:stCxn id="14" idx="6"/>
              <a:endCxn id="15" idx="1"/>
            </p:cNvCxnSpPr>
            <p:nvPr/>
          </p:nvCxnSpPr>
          <p:spPr>
            <a:xfrm>
              <a:off x="1600200" y="2095500"/>
              <a:ext cx="2450408" cy="583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o 42"/>
          <p:cNvGrpSpPr/>
          <p:nvPr/>
        </p:nvGrpSpPr>
        <p:grpSpPr>
          <a:xfrm>
            <a:off x="457200" y="3440545"/>
            <a:ext cx="8153521" cy="381000"/>
            <a:chOff x="457200" y="3440545"/>
            <a:chExt cx="8153521" cy="381000"/>
          </a:xfrm>
        </p:grpSpPr>
        <p:sp>
          <p:nvSpPr>
            <p:cNvPr id="20" name="Ovale 19"/>
            <p:cNvSpPr/>
            <p:nvPr/>
          </p:nvSpPr>
          <p:spPr>
            <a:xfrm>
              <a:off x="457200" y="3440545"/>
              <a:ext cx="1143000" cy="3810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4050608" y="3452213"/>
              <a:ext cx="4560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schemeClr val="tx2">
                      <a:lumMod val="75000"/>
                    </a:schemeClr>
                  </a:solidFill>
                </a:rPr>
                <a:t>Codice di test per l’invocazione del modulo</a:t>
              </a:r>
              <a:endParaRPr lang="it-IT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2" name="Connettore 4 11"/>
            <p:cNvCxnSpPr>
              <a:stCxn id="20" idx="6"/>
              <a:endCxn id="21" idx="1"/>
            </p:cNvCxnSpPr>
            <p:nvPr/>
          </p:nvCxnSpPr>
          <p:spPr>
            <a:xfrm>
              <a:off x="1600200" y="3631045"/>
              <a:ext cx="2450408" cy="583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o 43"/>
          <p:cNvGrpSpPr/>
          <p:nvPr/>
        </p:nvGrpSpPr>
        <p:grpSpPr>
          <a:xfrm>
            <a:off x="457200" y="4114800"/>
            <a:ext cx="8525693" cy="381000"/>
            <a:chOff x="457200" y="4114800"/>
            <a:chExt cx="8525693" cy="381000"/>
          </a:xfrm>
        </p:grpSpPr>
        <p:sp>
          <p:nvSpPr>
            <p:cNvPr id="23" name="Ovale 22"/>
            <p:cNvSpPr/>
            <p:nvPr/>
          </p:nvSpPr>
          <p:spPr>
            <a:xfrm>
              <a:off x="457200" y="4114800"/>
              <a:ext cx="1371600" cy="3810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4050608" y="4126468"/>
              <a:ext cx="4932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schemeClr val="tx2">
                      <a:lumMod val="75000"/>
                    </a:schemeClr>
                  </a:solidFill>
                </a:rPr>
                <a:t>Script di compilazione e packaging del modulo</a:t>
              </a:r>
              <a:endParaRPr lang="it-IT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5" name="Connettore 4 11"/>
            <p:cNvCxnSpPr>
              <a:stCxn id="23" idx="6"/>
              <a:endCxn id="24" idx="1"/>
            </p:cNvCxnSpPr>
            <p:nvPr/>
          </p:nvCxnSpPr>
          <p:spPr>
            <a:xfrm>
              <a:off x="1828800" y="4305300"/>
              <a:ext cx="2221808" cy="583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o 44"/>
          <p:cNvGrpSpPr/>
          <p:nvPr/>
        </p:nvGrpSpPr>
        <p:grpSpPr>
          <a:xfrm>
            <a:off x="445223" y="4724400"/>
            <a:ext cx="7601799" cy="381000"/>
            <a:chOff x="445223" y="4724400"/>
            <a:chExt cx="7601799" cy="381000"/>
          </a:xfrm>
        </p:grpSpPr>
        <p:sp>
          <p:nvSpPr>
            <p:cNvPr id="27" name="Ovale 26"/>
            <p:cNvSpPr/>
            <p:nvPr/>
          </p:nvSpPr>
          <p:spPr>
            <a:xfrm>
              <a:off x="445223" y="4724400"/>
              <a:ext cx="1371600" cy="3810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4038631" y="4736068"/>
              <a:ext cx="400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schemeClr val="tx2">
                      <a:lumMod val="75000"/>
                    </a:schemeClr>
                  </a:solidFill>
                </a:rPr>
                <a:t>Metadati gestione modulo in </a:t>
              </a:r>
              <a:r>
                <a:rPr lang="it-IT" dirty="0" err="1" smtClean="0">
                  <a:solidFill>
                    <a:schemeClr val="tx2">
                      <a:lumMod val="75000"/>
                    </a:schemeClr>
                  </a:solidFill>
                </a:rPr>
                <a:t>Titanium</a:t>
              </a:r>
              <a:endParaRPr lang="it-IT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9" name="Connettore 4 11"/>
            <p:cNvCxnSpPr>
              <a:stCxn id="27" idx="6"/>
              <a:endCxn id="28" idx="1"/>
            </p:cNvCxnSpPr>
            <p:nvPr/>
          </p:nvCxnSpPr>
          <p:spPr>
            <a:xfrm>
              <a:off x="1816823" y="4914900"/>
              <a:ext cx="2221808" cy="583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o 45"/>
          <p:cNvGrpSpPr/>
          <p:nvPr/>
        </p:nvGrpSpPr>
        <p:grpSpPr>
          <a:xfrm>
            <a:off x="457200" y="5105400"/>
            <a:ext cx="8204692" cy="381000"/>
            <a:chOff x="457200" y="5105400"/>
            <a:chExt cx="8204692" cy="381000"/>
          </a:xfrm>
        </p:grpSpPr>
        <p:sp>
          <p:nvSpPr>
            <p:cNvPr id="30" name="Ovale 29"/>
            <p:cNvSpPr/>
            <p:nvPr/>
          </p:nvSpPr>
          <p:spPr>
            <a:xfrm>
              <a:off x="457200" y="5105400"/>
              <a:ext cx="2590800" cy="3810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4050608" y="5117068"/>
              <a:ext cx="461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schemeClr val="tx2">
                      <a:lumMod val="75000"/>
                    </a:schemeClr>
                  </a:solidFill>
                </a:rPr>
                <a:t>Direttive di include/</a:t>
              </a:r>
              <a:r>
                <a:rPr lang="it-IT" dirty="0" err="1" smtClean="0">
                  <a:solidFill>
                    <a:schemeClr val="tx2">
                      <a:lumMod val="75000"/>
                    </a:schemeClr>
                  </a:solidFill>
                </a:rPr>
                <a:t>linking</a:t>
              </a:r>
              <a:r>
                <a:rPr lang="it-IT" dirty="0" smtClean="0">
                  <a:solidFill>
                    <a:schemeClr val="tx2">
                      <a:lumMod val="75000"/>
                    </a:schemeClr>
                  </a:solidFill>
                </a:rPr>
                <a:t> per l’integrazione</a:t>
              </a:r>
              <a:endParaRPr lang="it-IT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32" name="Connettore 4 11"/>
            <p:cNvCxnSpPr>
              <a:stCxn id="30" idx="6"/>
              <a:endCxn id="31" idx="1"/>
            </p:cNvCxnSpPr>
            <p:nvPr/>
          </p:nvCxnSpPr>
          <p:spPr>
            <a:xfrm>
              <a:off x="3048000" y="5295900"/>
              <a:ext cx="1002608" cy="583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457200" y="5602069"/>
            <a:ext cx="6781801" cy="646331"/>
            <a:chOff x="457200" y="5602069"/>
            <a:chExt cx="6781801" cy="646331"/>
          </a:xfrm>
        </p:grpSpPr>
        <p:sp>
          <p:nvSpPr>
            <p:cNvPr id="34" name="Ovale 33"/>
            <p:cNvSpPr/>
            <p:nvPr/>
          </p:nvSpPr>
          <p:spPr>
            <a:xfrm>
              <a:off x="457200" y="5715000"/>
              <a:ext cx="2590800" cy="3810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CasellaDiTesto 34"/>
            <p:cNvSpPr txBox="1"/>
            <p:nvPr/>
          </p:nvSpPr>
          <p:spPr>
            <a:xfrm>
              <a:off x="4050609" y="5602069"/>
              <a:ext cx="318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>
                  <a:solidFill>
                    <a:schemeClr val="tx2">
                      <a:lumMod val="75000"/>
                    </a:schemeClr>
                  </a:solidFill>
                </a:rPr>
                <a:t>Direttive di include/</a:t>
              </a:r>
              <a:r>
                <a:rPr lang="it-IT" dirty="0" err="1" smtClean="0">
                  <a:solidFill>
                    <a:schemeClr val="tx2">
                      <a:lumMod val="75000"/>
                    </a:schemeClr>
                  </a:solidFill>
                </a:rPr>
                <a:t>linking</a:t>
              </a:r>
              <a:r>
                <a:rPr lang="it-IT" dirty="0" smtClean="0">
                  <a:solidFill>
                    <a:schemeClr val="tx2">
                      <a:lumMod val="75000"/>
                    </a:schemeClr>
                  </a:solidFill>
                </a:rPr>
                <a:t> per la compilazione del modulo</a:t>
              </a:r>
              <a:endParaRPr lang="it-IT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36" name="Connettore 4 11"/>
            <p:cNvCxnSpPr>
              <a:stCxn id="34" idx="6"/>
              <a:endCxn id="35" idx="1"/>
            </p:cNvCxnSpPr>
            <p:nvPr/>
          </p:nvCxnSpPr>
          <p:spPr>
            <a:xfrm>
              <a:off x="3048000" y="5905500"/>
              <a:ext cx="1002609" cy="1973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o 41"/>
          <p:cNvGrpSpPr/>
          <p:nvPr/>
        </p:nvGrpSpPr>
        <p:grpSpPr>
          <a:xfrm>
            <a:off x="5041392" y="2438400"/>
            <a:ext cx="3569329" cy="646331"/>
            <a:chOff x="5041392" y="2438400"/>
            <a:chExt cx="3569329" cy="646331"/>
          </a:xfrm>
        </p:grpSpPr>
        <p:sp>
          <p:nvSpPr>
            <p:cNvPr id="38" name="CasellaDiTesto 37"/>
            <p:cNvSpPr txBox="1"/>
            <p:nvPr/>
          </p:nvSpPr>
          <p:spPr>
            <a:xfrm>
              <a:off x="6019921" y="2438400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smtClean="0"/>
                <a:t>Da riempire col nostro codice</a:t>
              </a:r>
              <a:endParaRPr lang="it-IT" b="1" dirty="0"/>
            </a:p>
          </p:txBody>
        </p:sp>
        <p:sp>
          <p:nvSpPr>
            <p:cNvPr id="39" name="Freccia sinistra 38"/>
            <p:cNvSpPr/>
            <p:nvPr/>
          </p:nvSpPr>
          <p:spPr>
            <a:xfrm>
              <a:off x="5041392" y="2514600"/>
              <a:ext cx="978408" cy="484632"/>
            </a:xfrm>
            <a:prstGeom prst="lef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3</a:t>
            </a:r>
            <a:r>
              <a:rPr lang="it-IT" dirty="0" smtClean="0"/>
              <a:t>. Implementazione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progetto creato contiene già la classe che implementa il modulo:</a:t>
            </a:r>
          </a:p>
          <a:p>
            <a:pPr lvl="1"/>
            <a:r>
              <a:rPr lang="it-IT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ComWhymcaSmsdialogModule</a:t>
            </a:r>
            <a:endParaRPr lang="it-IT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  <a:p>
            <a:r>
              <a:rPr lang="it-IT" dirty="0" smtClean="0"/>
              <a:t>Il nome della classe è</a:t>
            </a:r>
            <a:r>
              <a:rPr lang="it-IT" dirty="0" smtClean="0"/>
              <a:t> una trasposizione </a:t>
            </a:r>
            <a:r>
              <a:rPr lang="it-IT" dirty="0" err="1" smtClean="0"/>
              <a:t>camel-case</a:t>
            </a:r>
            <a:r>
              <a:rPr lang="it-IT" dirty="0" smtClean="0"/>
              <a:t> </a:t>
            </a:r>
            <a:r>
              <a:rPr lang="it-IT" dirty="0" smtClean="0"/>
              <a:t>dell’</a:t>
            </a:r>
            <a:r>
              <a:rPr lang="it-IT" dirty="0" err="1" smtClean="0"/>
              <a:t>id</a:t>
            </a:r>
            <a:r>
              <a:rPr lang="it-IT" dirty="0" smtClean="0"/>
              <a:t> che abbiamo scelto per il modulo</a:t>
            </a:r>
          </a:p>
          <a:p>
            <a:r>
              <a:rPr lang="it-IT" dirty="0" smtClean="0"/>
              <a:t>In JS verrà istanziato con</a:t>
            </a:r>
          </a:p>
          <a:p>
            <a:pPr lvl="1">
              <a:buNone/>
            </a:pPr>
            <a:r>
              <a:rPr lang="it-IT" sz="2162" b="1" dirty="0" err="1" smtClean="0">
                <a:latin typeface="Courier New"/>
                <a:cs typeface="Courier New"/>
              </a:rPr>
              <a:t>var</a:t>
            </a:r>
            <a:r>
              <a:rPr lang="it-IT" sz="2162" b="1" dirty="0" smtClean="0">
                <a:latin typeface="Courier New"/>
                <a:cs typeface="Courier New"/>
              </a:rPr>
              <a:t> </a:t>
            </a:r>
            <a:r>
              <a:rPr lang="it-IT" sz="2162" b="1" dirty="0" err="1" smtClean="0">
                <a:latin typeface="Courier New"/>
                <a:cs typeface="Courier New"/>
              </a:rPr>
              <a:t>module</a:t>
            </a:r>
            <a:r>
              <a:rPr lang="it-IT" sz="2162" b="1" dirty="0" smtClean="0">
                <a:latin typeface="Courier New"/>
                <a:cs typeface="Courier New"/>
              </a:rPr>
              <a:t> = </a:t>
            </a:r>
            <a:r>
              <a:rPr lang="it-IT" sz="2162" b="1" dirty="0" err="1" smtClean="0">
                <a:latin typeface="Courier New"/>
                <a:cs typeface="Courier New"/>
              </a:rPr>
              <a:t>require</a:t>
            </a:r>
            <a:r>
              <a:rPr lang="it-IT" sz="2162" b="1" dirty="0" smtClean="0">
                <a:latin typeface="Courier New"/>
                <a:cs typeface="Courier New"/>
              </a:rPr>
              <a:t>(‘</a:t>
            </a:r>
            <a:r>
              <a:rPr lang="it-IT" sz="2162" b="1" dirty="0" err="1" smtClean="0">
                <a:latin typeface="Courier New"/>
                <a:cs typeface="Courier New"/>
              </a:rPr>
              <a:t>com.whymca.smsdialog</a:t>
            </a:r>
            <a:r>
              <a:rPr lang="it-IT" sz="2162" b="1" dirty="0" smtClean="0">
                <a:latin typeface="Courier New"/>
                <a:cs typeface="Courier New"/>
              </a:rPr>
              <a:t>’);</a:t>
            </a:r>
          </a:p>
          <a:p>
            <a:endParaRPr lang="it-IT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Creazione del </a:t>
            </a:r>
            <a:r>
              <a:rPr lang="it-IT" dirty="0" err="1" smtClean="0"/>
              <a:t>proxy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L’oggetto </a:t>
            </a:r>
            <a:r>
              <a:rPr lang="it-IT" dirty="0" err="1" smtClean="0"/>
              <a:t>SMSDialog</a:t>
            </a:r>
            <a:r>
              <a:rPr lang="it-IT" dirty="0" smtClean="0"/>
              <a:t> che abbiamo definito deve essere implementato come </a:t>
            </a:r>
            <a:r>
              <a:rPr lang="it-IT" dirty="0" err="1" smtClean="0"/>
              <a:t>proxy</a:t>
            </a:r>
            <a:endParaRPr lang="it-IT" dirty="0" smtClean="0"/>
          </a:p>
          <a:p>
            <a:r>
              <a:rPr lang="it-IT" dirty="0" smtClean="0"/>
              <a:t>Il nome della classe deve seguire una convezione simile a quella del modulo, nella forma</a:t>
            </a:r>
          </a:p>
          <a:p>
            <a:pPr lvl="1">
              <a:buNone/>
            </a:pPr>
            <a:r>
              <a:rPr lang="it-I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&lt;</a:t>
            </a:r>
            <a:r>
              <a:rPr lang="it-IT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moduleID</a:t>
            </a:r>
            <a:r>
              <a:rPr lang="it-I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&gt;&lt;</a:t>
            </a:r>
            <a:r>
              <a:rPr lang="it-IT" b="1" dirty="0" err="1" smtClean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proxyName</a:t>
            </a:r>
            <a:r>
              <a:rPr lang="it-I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&gt;Proxy</a:t>
            </a:r>
          </a:p>
          <a:p>
            <a:pPr lvl="1">
              <a:buNone/>
            </a:pPr>
            <a:r>
              <a:rPr lang="it-IT" dirty="0" smtClean="0"/>
              <a:t>Cioè:</a:t>
            </a:r>
            <a:endParaRPr lang="it-IT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it-IT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ComWhymcaSmsdialog</a:t>
            </a:r>
            <a:r>
              <a:rPr lang="it-IT" b="1" dirty="0" err="1" smtClean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SMSDialog</a:t>
            </a:r>
            <a:r>
              <a:rPr lang="it-IT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Proxy</a:t>
            </a:r>
            <a:endParaRPr lang="it-IT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  <a:p>
            <a:pPr lvl="1"/>
            <a:endParaRPr lang="it-IT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  <a:p>
            <a:pPr lvl="1"/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Classe </a:t>
            </a:r>
            <a:r>
              <a:rPr lang="it-IT" dirty="0" err="1" smtClean="0"/>
              <a:t>SMSDialogProxy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Deve essere una sottoclasse della classe </a:t>
            </a:r>
            <a:r>
              <a:rPr lang="it-IT" b="1" dirty="0" err="1" smtClean="0">
                <a:latin typeface="Courier New"/>
                <a:cs typeface="Courier New"/>
              </a:rPr>
              <a:t>TiProxy</a:t>
            </a:r>
            <a:endParaRPr lang="it-IT" b="1" dirty="0" smtClean="0">
              <a:latin typeface="Courier New"/>
              <a:cs typeface="Courier New"/>
            </a:endParaRPr>
          </a:p>
          <a:p>
            <a:r>
              <a:rPr lang="it-IT" dirty="0" smtClean="0"/>
              <a:t>Può esporre </a:t>
            </a:r>
            <a:r>
              <a:rPr lang="it-IT" dirty="0" smtClean="0"/>
              <a:t>proprietà e metodi che vogliamo rendere disponibili al codice </a:t>
            </a:r>
            <a:r>
              <a:rPr lang="it-IT" dirty="0" err="1" smtClean="0"/>
              <a:t>JavaScript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Creazione e inizializzazione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0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var</a:t>
            </a:r>
            <a:r>
              <a:rPr lang="it-IT" sz="2000" b="1" dirty="0" smtClean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it-IT" sz="2000" b="1" dirty="0" err="1" smtClean="0">
                <a:latin typeface="Courier New"/>
                <a:cs typeface="Courier New"/>
              </a:rPr>
              <a:t>smsDialog</a:t>
            </a:r>
            <a:r>
              <a:rPr lang="it-IT" sz="2000" b="1" dirty="0" smtClean="0">
                <a:latin typeface="Courier New"/>
                <a:cs typeface="Courier New"/>
              </a:rPr>
              <a:t> = </a:t>
            </a:r>
            <a:r>
              <a:rPr lang="it-IT" sz="2000" b="1" dirty="0" err="1" smtClean="0">
                <a:latin typeface="Courier New"/>
                <a:cs typeface="Courier New"/>
              </a:rPr>
              <a:t>module.createSMSDialog</a:t>
            </a:r>
            <a:r>
              <a:rPr lang="it-IT" sz="2000" b="1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smsDialog.recipients</a:t>
            </a:r>
            <a:r>
              <a:rPr lang="it-IT" sz="2000" b="1" dirty="0" smtClean="0">
                <a:latin typeface="Courier New"/>
                <a:cs typeface="Courier New"/>
              </a:rPr>
              <a:t> = [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’+391234567'</a:t>
            </a:r>
            <a:r>
              <a:rPr lang="it-IT" sz="2000" b="1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smsDialog.messageBody</a:t>
            </a:r>
            <a:r>
              <a:rPr lang="it-IT" sz="2000" b="1" dirty="0" smtClean="0">
                <a:latin typeface="Courier New"/>
                <a:cs typeface="Courier New"/>
              </a:rPr>
              <a:t> = 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'Test </a:t>
            </a:r>
            <a:r>
              <a:rPr lang="it-IT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message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it-IT" sz="2000" b="1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it-IT" sz="2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000" b="1" dirty="0" smtClean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//oppure</a:t>
            </a:r>
          </a:p>
          <a:p>
            <a:pPr>
              <a:buNone/>
            </a:pPr>
            <a:endParaRPr lang="it-IT" sz="2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0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var</a:t>
            </a:r>
            <a:r>
              <a:rPr lang="it-IT" sz="2000" b="1" dirty="0" smtClean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it-IT" sz="2000" b="1" dirty="0" err="1" smtClean="0">
                <a:latin typeface="Courier New"/>
                <a:cs typeface="Courier New"/>
              </a:rPr>
              <a:t>smsDialog</a:t>
            </a:r>
            <a:r>
              <a:rPr lang="it-IT" sz="2000" b="1" dirty="0" smtClean="0">
                <a:latin typeface="Courier New"/>
                <a:cs typeface="Courier New"/>
              </a:rPr>
              <a:t> = </a:t>
            </a:r>
            <a:r>
              <a:rPr lang="it-IT" sz="2000" b="1" dirty="0" err="1" smtClean="0">
                <a:latin typeface="Courier New"/>
                <a:cs typeface="Courier New"/>
              </a:rPr>
              <a:t>module.createSMSDialog</a:t>
            </a:r>
            <a:r>
              <a:rPr lang="it-IT" sz="2000" b="1" dirty="0" smtClean="0">
                <a:latin typeface="Courier New"/>
                <a:cs typeface="Courier New"/>
              </a:rPr>
              <a:t>({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	</a:t>
            </a:r>
            <a:r>
              <a:rPr lang="it-IT" sz="2000" b="1" dirty="0" err="1" smtClean="0">
                <a:latin typeface="Courier New"/>
                <a:cs typeface="Courier New"/>
              </a:rPr>
              <a:t>recipients</a:t>
            </a:r>
            <a:r>
              <a:rPr lang="it-IT" sz="2000" b="1" dirty="0" smtClean="0">
                <a:latin typeface="Courier New"/>
                <a:cs typeface="Courier New"/>
              </a:rPr>
              <a:t>: [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’+391234567’</a:t>
            </a:r>
            <a:r>
              <a:rPr lang="it-IT" sz="2000" b="1" dirty="0" smtClean="0">
                <a:latin typeface="Courier New"/>
                <a:cs typeface="Courier New"/>
              </a:rPr>
              <a:t>],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	</a:t>
            </a:r>
            <a:r>
              <a:rPr lang="it-IT" sz="2000" b="1" dirty="0" err="1" smtClean="0">
                <a:latin typeface="Courier New"/>
                <a:cs typeface="Courier New"/>
              </a:rPr>
              <a:t>messageBody</a:t>
            </a:r>
            <a:r>
              <a:rPr lang="it-IT" sz="2000" b="1" dirty="0" smtClean="0">
                <a:latin typeface="Courier New"/>
                <a:cs typeface="Courier New"/>
              </a:rPr>
              <a:t>: 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'Test </a:t>
            </a:r>
            <a:r>
              <a:rPr lang="it-IT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message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});</a:t>
            </a:r>
          </a:p>
          <a:p>
            <a:pPr>
              <a:buNone/>
            </a:pPr>
            <a:endParaRPr lang="it-IT" sz="20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it-IT" sz="2000" b="1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La creazione è gestita totalmente dal </a:t>
            </a:r>
            <a:r>
              <a:rPr lang="it-IT" dirty="0" err="1" smtClean="0"/>
              <a:t>framework</a:t>
            </a:r>
            <a:endParaRPr lang="it-IT" dirty="0" smtClean="0"/>
          </a:p>
          <a:p>
            <a:r>
              <a:rPr lang="it-IT" dirty="0" smtClean="0"/>
              <a:t>Il costrutto JS</a:t>
            </a:r>
          </a:p>
          <a:p>
            <a:pPr lvl="1">
              <a:buNone/>
            </a:pPr>
            <a:r>
              <a:rPr lang="it-IT" b="1" dirty="0" err="1" smtClean="0">
                <a:latin typeface="Courier New"/>
                <a:cs typeface="Courier New"/>
              </a:rPr>
              <a:t>module.create</a:t>
            </a:r>
            <a:r>
              <a:rPr lang="it-IT" b="1" dirty="0" smtClean="0">
                <a:latin typeface="Courier New"/>
                <a:cs typeface="Courier New"/>
              </a:rPr>
              <a:t>&lt;</a:t>
            </a:r>
            <a:r>
              <a:rPr lang="it-IT" b="1" dirty="0" err="1" smtClean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ProxyName</a:t>
            </a:r>
            <a:r>
              <a:rPr lang="it-IT" b="1" dirty="0" smtClean="0">
                <a:latin typeface="Courier New"/>
                <a:cs typeface="Courier New"/>
              </a:rPr>
              <a:t>&gt;()</a:t>
            </a:r>
          </a:p>
          <a:p>
            <a:pPr>
              <a:buNone/>
            </a:pPr>
            <a:r>
              <a:rPr lang="it-IT" dirty="0" smtClean="0"/>
              <a:t>	viene mappato su codice che istanzia l’oggetto della classe opportuna grazie alle convenzioni di </a:t>
            </a:r>
            <a:r>
              <a:rPr lang="it-IT" dirty="0" err="1" smtClean="0"/>
              <a:t>naming</a:t>
            </a:r>
            <a:r>
              <a:rPr lang="it-IT" dirty="0" smtClean="0"/>
              <a:t> utilizzate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Inizializzazione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L’oggetto può essere inizializzato sia passando un </a:t>
            </a:r>
            <a:r>
              <a:rPr lang="it-IT" dirty="0" err="1" smtClean="0"/>
              <a:t>dictionary</a:t>
            </a:r>
            <a:r>
              <a:rPr lang="it-IT" dirty="0" smtClean="0"/>
              <a:t> di proprietà al costruttore, sia inizializzando successivamente le singole proprietà</a:t>
            </a:r>
          </a:p>
          <a:p>
            <a:r>
              <a:rPr lang="it-IT" dirty="0" smtClean="0"/>
              <a:t>In entrambi i casi, se il </a:t>
            </a:r>
            <a:r>
              <a:rPr lang="it-IT" dirty="0" err="1" smtClean="0"/>
              <a:t>proxy</a:t>
            </a:r>
            <a:r>
              <a:rPr lang="it-IT" dirty="0" smtClean="0"/>
              <a:t> non fornisce esplicitamente </a:t>
            </a:r>
            <a:r>
              <a:rPr lang="it-IT" dirty="0" err="1" smtClean="0"/>
              <a:t>getter</a:t>
            </a:r>
            <a:r>
              <a:rPr lang="it-IT" dirty="0" smtClean="0"/>
              <a:t>/setter per tali proprietà, le coppie chiave valore sono automaticamente inserite nel </a:t>
            </a:r>
            <a:r>
              <a:rPr lang="it-IT" dirty="0" err="1" smtClean="0"/>
              <a:t>dictionary</a:t>
            </a:r>
            <a:r>
              <a:rPr lang="it-IT" dirty="0" smtClean="0"/>
              <a:t> </a:t>
            </a:r>
            <a:r>
              <a:rPr lang="it-IT" b="1" dirty="0" err="1" smtClean="0">
                <a:latin typeface="Courier New"/>
                <a:cs typeface="Courier New"/>
              </a:rPr>
              <a:t>dynprops</a:t>
            </a:r>
            <a:r>
              <a:rPr lang="it-IT" b="1" dirty="0" smtClean="0">
                <a:latin typeface="Courier New"/>
                <a:cs typeface="Courier New"/>
              </a:rPr>
              <a:t> </a:t>
            </a:r>
            <a:r>
              <a:rPr lang="it-IT" dirty="0" smtClean="0"/>
              <a:t>dell’oggetto </a:t>
            </a:r>
            <a:r>
              <a:rPr lang="it-IT" dirty="0" err="1" smtClean="0"/>
              <a:t>proxy</a:t>
            </a:r>
            <a:r>
              <a:rPr lang="it-IT" b="1" dirty="0" smtClean="0">
                <a:latin typeface="Courier New"/>
                <a:cs typeface="Courier New"/>
              </a:rPr>
              <a:t>  </a:t>
            </a:r>
            <a:endParaRPr lang="it-IT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Inizializzazione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 ogni momento è possibile recuperare tali valori</a:t>
            </a:r>
            <a:r>
              <a:rPr lang="it-IT" dirty="0" smtClean="0"/>
              <a:t> da </a:t>
            </a:r>
            <a:r>
              <a:rPr lang="it-IT" dirty="0" err="1" smtClean="0"/>
              <a:t>Objective-C</a:t>
            </a:r>
            <a:r>
              <a:rPr lang="it-IT" dirty="0" smtClean="0"/>
              <a:t> grazie </a:t>
            </a:r>
            <a:r>
              <a:rPr lang="it-IT" dirty="0" smtClean="0"/>
              <a:t>al metodo </a:t>
            </a:r>
            <a:endParaRPr lang="it-IT" dirty="0" smtClean="0"/>
          </a:p>
          <a:p>
            <a:pPr>
              <a:buNone/>
            </a:pPr>
            <a:endParaRPr lang="it-IT" sz="28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800" b="1" dirty="0" smtClean="0">
                <a:latin typeface="Courier New"/>
                <a:cs typeface="Courier New"/>
              </a:rPr>
              <a:t>	</a:t>
            </a:r>
            <a:r>
              <a:rPr lang="it-IT" sz="2000" b="1" dirty="0" smtClean="0">
                <a:latin typeface="Courier New"/>
                <a:cs typeface="Courier New"/>
              </a:rPr>
              <a:t>[</a:t>
            </a:r>
            <a:r>
              <a:rPr sz="2000" b="1" dirty="0" smtClean="0">
                <a:latin typeface="Courier New"/>
                <a:cs typeface="Courier New"/>
              </a:rPr>
              <a:t>self </a:t>
            </a:r>
            <a:r>
              <a:rPr sz="2000" b="1" dirty="0" smtClean="0">
                <a:latin typeface="Courier New"/>
                <a:cs typeface="Courier New"/>
              </a:rPr>
              <a:t>valueForUndefinedKey:</a:t>
            </a:r>
            <a:r>
              <a:rPr sz="2000" b="1" dirty="0" smtClean="0">
                <a:solidFill>
                  <a:srgbClr val="FF6600"/>
                </a:solidFill>
                <a:latin typeface="Courier New"/>
                <a:cs typeface="Courier New"/>
              </a:rPr>
              <a:t>@"</a:t>
            </a:r>
            <a:r>
              <a:rPr lang="it-IT" sz="20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messageBody</a:t>
            </a:r>
            <a:r>
              <a:rPr sz="2000" b="1" dirty="0" smtClean="0">
                <a:solidFill>
                  <a:srgbClr val="FF6600"/>
                </a:solidFill>
                <a:latin typeface="Courier New"/>
                <a:cs typeface="Courier New"/>
              </a:rPr>
              <a:t>"</a:t>
            </a:r>
            <a:r>
              <a:rPr sz="2000" b="1" dirty="0" smtClean="0">
                <a:latin typeface="Courier New"/>
                <a:cs typeface="Courier New"/>
              </a:rPr>
              <a:t>]</a:t>
            </a:r>
            <a:endParaRPr lang="it-IT" sz="28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dirty="0" smtClean="0"/>
              <a:t>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Utilità di 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Il </a:t>
            </a:r>
            <a:r>
              <a:rPr lang="it-IT" dirty="0" err="1" smtClean="0"/>
              <a:t>framework</a:t>
            </a:r>
            <a:r>
              <a:rPr lang="it-IT" dirty="0" smtClean="0"/>
              <a:t> mette a disposizione la classe </a:t>
            </a:r>
            <a:r>
              <a:rPr lang="it-IT" dirty="0" err="1" smtClean="0"/>
              <a:t>TiUtils</a:t>
            </a:r>
            <a:r>
              <a:rPr lang="it-IT" dirty="0" smtClean="0"/>
              <a:t> per semplificare le conversioni dei valori provenienti dal codice JS: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sz="1730" b="1" dirty="0" err="1" smtClean="0">
                <a:latin typeface="Courier New"/>
                <a:cs typeface="Courier New"/>
              </a:rPr>
              <a:t>NSString</a:t>
            </a:r>
            <a:r>
              <a:rPr lang="it-IT" sz="1730" b="1" dirty="0" smtClean="0">
                <a:latin typeface="Courier New"/>
                <a:cs typeface="Courier New"/>
              </a:rPr>
              <a:t> * </a:t>
            </a:r>
            <a:r>
              <a:rPr lang="it-IT" sz="1730" b="1" dirty="0" err="1" smtClean="0">
                <a:latin typeface="Courier New"/>
                <a:cs typeface="Courier New"/>
              </a:rPr>
              <a:t>messageBody</a:t>
            </a:r>
            <a:r>
              <a:rPr lang="it-IT" sz="1730" b="1" dirty="0" smtClean="0">
                <a:latin typeface="Courier New"/>
                <a:cs typeface="Courier New"/>
              </a:rPr>
              <a:t> = [</a:t>
            </a:r>
            <a:r>
              <a:rPr lang="it-IT" sz="1730" b="1" dirty="0" err="1" smtClean="0">
                <a:latin typeface="Courier New"/>
                <a:cs typeface="Courier New"/>
              </a:rPr>
              <a:t>TiUtils</a:t>
            </a:r>
            <a:r>
              <a:rPr lang="it-IT" sz="1730" b="1" dirty="0" smtClean="0">
                <a:latin typeface="Courier New"/>
                <a:cs typeface="Courier New"/>
              </a:rPr>
              <a:t> </a:t>
            </a:r>
            <a:r>
              <a:rPr lang="it-IT" sz="1730" b="1" dirty="0" err="1" smtClean="0">
                <a:latin typeface="Courier New"/>
                <a:cs typeface="Courier New"/>
              </a:rPr>
              <a:t>stringValue</a:t>
            </a:r>
            <a:r>
              <a:rPr lang="it-IT" sz="1730" b="1" dirty="0" smtClean="0">
                <a:latin typeface="Courier New"/>
                <a:cs typeface="Courier New"/>
              </a:rPr>
              <a:t>:[self</a:t>
            </a:r>
            <a:r>
              <a:rPr lang="it-IT" sz="1730" b="1" dirty="0" smtClean="0">
                <a:latin typeface="Courier New"/>
                <a:cs typeface="Courier New"/>
              </a:rPr>
              <a:t> 	</a:t>
            </a:r>
            <a:r>
              <a:rPr lang="it-IT" sz="1730" b="1" dirty="0" err="1" smtClean="0">
                <a:latin typeface="Courier New"/>
                <a:cs typeface="Courier New"/>
              </a:rPr>
              <a:t>valueForUndefinedKey</a:t>
            </a:r>
            <a:r>
              <a:rPr lang="it-IT" sz="1730" b="1" dirty="0" smtClean="0">
                <a:latin typeface="Courier New"/>
                <a:cs typeface="Courier New"/>
              </a:rPr>
              <a:t>:</a:t>
            </a:r>
            <a:r>
              <a:rPr lang="it-IT" sz="1730" b="1" dirty="0" smtClean="0">
                <a:solidFill>
                  <a:srgbClr val="FF6600"/>
                </a:solidFill>
                <a:latin typeface="Courier New"/>
                <a:cs typeface="Courier New"/>
              </a:rPr>
              <a:t>@"</a:t>
            </a:r>
            <a:r>
              <a:rPr lang="it-IT" sz="173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messageBody</a:t>
            </a:r>
            <a:r>
              <a:rPr lang="it-IT" sz="1730" b="1" dirty="0" smtClean="0">
                <a:solidFill>
                  <a:srgbClr val="FF6600"/>
                </a:solidFill>
                <a:latin typeface="Courier New"/>
                <a:cs typeface="Courier New"/>
              </a:rPr>
              <a:t>"</a:t>
            </a:r>
            <a:r>
              <a:rPr lang="it-IT" sz="1730" b="1" dirty="0" smtClean="0">
                <a:latin typeface="Courier New"/>
                <a:cs typeface="Courier New"/>
              </a:rPr>
              <a:t>]];</a:t>
            </a:r>
          </a:p>
          <a:p>
            <a:pPr>
              <a:buNone/>
            </a:pPr>
            <a:r>
              <a:rPr lang="it-IT" sz="1730" b="1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it-IT" sz="1730" b="1" dirty="0" smtClean="0">
                <a:latin typeface="Courier New"/>
                <a:cs typeface="Courier New"/>
              </a:rPr>
              <a:t>	</a:t>
            </a:r>
            <a:r>
              <a:rPr lang="it-IT" sz="1730" b="1" dirty="0" err="1" smtClean="0">
                <a:latin typeface="Courier New"/>
                <a:cs typeface="Courier New"/>
              </a:rPr>
              <a:t>UIColor</a:t>
            </a:r>
            <a:r>
              <a:rPr lang="it-IT" sz="1730" b="1" dirty="0" smtClean="0">
                <a:latin typeface="Courier New"/>
                <a:cs typeface="Courier New"/>
              </a:rPr>
              <a:t> * </a:t>
            </a:r>
            <a:r>
              <a:rPr lang="it-IT" sz="1730" b="1" dirty="0" err="1" smtClean="0">
                <a:latin typeface="Courier New"/>
                <a:cs typeface="Courier New"/>
              </a:rPr>
              <a:t>barColor</a:t>
            </a:r>
            <a:r>
              <a:rPr lang="it-IT" sz="1730" b="1" dirty="0" smtClean="0">
                <a:latin typeface="Courier New"/>
                <a:cs typeface="Courier New"/>
              </a:rPr>
              <a:t> = [[</a:t>
            </a:r>
            <a:r>
              <a:rPr lang="it-IT" sz="1730" b="1" dirty="0" err="1" smtClean="0">
                <a:latin typeface="Courier New"/>
                <a:cs typeface="Courier New"/>
              </a:rPr>
              <a:t>TiUtils</a:t>
            </a:r>
            <a:r>
              <a:rPr lang="it-IT" sz="1730" b="1" dirty="0" smtClean="0">
                <a:latin typeface="Courier New"/>
                <a:cs typeface="Courier New"/>
              </a:rPr>
              <a:t> </a:t>
            </a:r>
            <a:r>
              <a:rPr lang="it-IT" sz="1730" b="1" dirty="0" err="1" smtClean="0">
                <a:latin typeface="Courier New"/>
                <a:cs typeface="Courier New"/>
              </a:rPr>
              <a:t>colorValue</a:t>
            </a:r>
            <a:r>
              <a:rPr lang="it-IT" sz="1730" b="1" dirty="0" smtClean="0">
                <a:latin typeface="Courier New"/>
                <a:cs typeface="Courier New"/>
              </a:rPr>
              <a:t>:[self</a:t>
            </a:r>
            <a:r>
              <a:rPr lang="it-IT" sz="1730" b="1" dirty="0" smtClean="0">
                <a:latin typeface="Courier New"/>
                <a:cs typeface="Courier New"/>
              </a:rPr>
              <a:t> 	</a:t>
            </a:r>
            <a:r>
              <a:rPr lang="it-IT" sz="1730" b="1" dirty="0" err="1" smtClean="0">
                <a:latin typeface="Courier New"/>
                <a:cs typeface="Courier New"/>
              </a:rPr>
              <a:t>valueForUndefinedKey</a:t>
            </a:r>
            <a:r>
              <a:rPr lang="it-IT" sz="1730" b="1" dirty="0" smtClean="0">
                <a:latin typeface="Courier New"/>
                <a:cs typeface="Courier New"/>
              </a:rPr>
              <a:t>:</a:t>
            </a:r>
            <a:r>
              <a:rPr lang="it-IT" sz="1730" b="1" dirty="0" smtClean="0">
                <a:solidFill>
                  <a:srgbClr val="FF6600"/>
                </a:solidFill>
                <a:latin typeface="Courier New"/>
                <a:cs typeface="Courier New"/>
              </a:rPr>
              <a:t>@"</a:t>
            </a:r>
            <a:r>
              <a:rPr lang="it-IT" sz="173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barColor</a:t>
            </a:r>
            <a:r>
              <a:rPr lang="it-IT" sz="1730" b="1" dirty="0" smtClean="0">
                <a:solidFill>
                  <a:srgbClr val="FF6600"/>
                </a:solidFill>
                <a:latin typeface="Courier New"/>
                <a:cs typeface="Courier New"/>
              </a:rPr>
              <a:t>"</a:t>
            </a:r>
            <a:r>
              <a:rPr lang="it-IT" sz="1730" b="1" dirty="0" smtClean="0">
                <a:latin typeface="Courier New"/>
                <a:cs typeface="Courier New"/>
              </a:rPr>
              <a:t>]] </a:t>
            </a:r>
            <a:r>
              <a:rPr lang="it-IT" sz="1730" b="1" dirty="0" err="1" smtClean="0">
                <a:latin typeface="Courier New"/>
                <a:cs typeface="Courier New"/>
              </a:rPr>
              <a:t>_color</a:t>
            </a:r>
            <a:r>
              <a:rPr lang="it-IT" sz="1730" b="1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it-IT" sz="1730" b="1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it-IT" sz="1730" b="1" dirty="0" smtClean="0">
                <a:latin typeface="Courier New"/>
                <a:cs typeface="Courier New"/>
              </a:rPr>
              <a:t>	BOOL </a:t>
            </a:r>
            <a:r>
              <a:rPr lang="it-IT" sz="1730" b="1" dirty="0" err="1" smtClean="0">
                <a:latin typeface="Courier New"/>
                <a:cs typeface="Courier New"/>
              </a:rPr>
              <a:t>animated</a:t>
            </a:r>
            <a:r>
              <a:rPr lang="it-IT" sz="1730" b="1" dirty="0" smtClean="0">
                <a:latin typeface="Courier New"/>
                <a:cs typeface="Courier New"/>
              </a:rPr>
              <a:t> = [</a:t>
            </a:r>
            <a:r>
              <a:rPr lang="it-IT" sz="1730" b="1" dirty="0" err="1" smtClean="0">
                <a:latin typeface="Courier New"/>
                <a:cs typeface="Courier New"/>
              </a:rPr>
              <a:t>TiUtils</a:t>
            </a:r>
            <a:r>
              <a:rPr lang="it-IT" sz="1730" b="1" dirty="0" smtClean="0">
                <a:latin typeface="Courier New"/>
                <a:cs typeface="Courier New"/>
              </a:rPr>
              <a:t> </a:t>
            </a:r>
            <a:r>
              <a:rPr lang="it-IT" sz="1730" b="1" dirty="0" err="1" smtClean="0">
                <a:latin typeface="Courier New"/>
                <a:cs typeface="Courier New"/>
              </a:rPr>
              <a:t>boolValue</a:t>
            </a:r>
            <a:r>
              <a:rPr lang="it-IT" sz="1730" b="1" dirty="0" smtClean="0">
                <a:latin typeface="Courier New"/>
                <a:cs typeface="Courier New"/>
              </a:rPr>
              <a:t>:</a:t>
            </a:r>
            <a:r>
              <a:rPr lang="it-IT" sz="1730" b="1" dirty="0" smtClean="0">
                <a:solidFill>
                  <a:srgbClr val="FF6600"/>
                </a:solidFill>
                <a:latin typeface="Courier New"/>
                <a:cs typeface="Courier New"/>
              </a:rPr>
              <a:t>@"</a:t>
            </a:r>
            <a:r>
              <a:rPr lang="it-IT" sz="173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animated</a:t>
            </a:r>
            <a:r>
              <a:rPr lang="it-IT" sz="1730" b="1" dirty="0" smtClean="0">
                <a:solidFill>
                  <a:srgbClr val="FF6600"/>
                </a:solidFill>
                <a:latin typeface="Courier New"/>
                <a:cs typeface="Courier New"/>
              </a:rPr>
              <a:t>"</a:t>
            </a:r>
            <a:r>
              <a:rPr lang="it-IT" sz="1730" b="1" dirty="0" smtClean="0">
                <a:solidFill>
                  <a:srgbClr val="FF6600"/>
                </a:solidFill>
                <a:latin typeface="Courier New"/>
                <a:cs typeface="Courier New"/>
              </a:rPr>
              <a:t> 	</a:t>
            </a:r>
            <a:r>
              <a:rPr lang="it-IT" sz="1730" b="1" dirty="0" err="1" smtClean="0">
                <a:latin typeface="Courier New"/>
                <a:cs typeface="Courier New"/>
              </a:rPr>
              <a:t>properties</a:t>
            </a:r>
            <a:r>
              <a:rPr lang="it-IT" sz="1730" b="1" dirty="0" smtClean="0">
                <a:latin typeface="Courier New"/>
                <a:cs typeface="Courier New"/>
              </a:rPr>
              <a:t>:</a:t>
            </a:r>
            <a:r>
              <a:rPr lang="it-IT" sz="1730" b="1" dirty="0" err="1" smtClean="0">
                <a:latin typeface="Courier New"/>
                <a:cs typeface="Courier New"/>
              </a:rPr>
              <a:t>args</a:t>
            </a:r>
            <a:r>
              <a:rPr lang="it-IT" sz="1730" b="1" dirty="0" smtClean="0">
                <a:latin typeface="Courier New"/>
                <a:cs typeface="Courier New"/>
              </a:rPr>
              <a:t> </a:t>
            </a:r>
            <a:r>
              <a:rPr lang="it-IT" sz="1730" b="1" dirty="0" err="1" smtClean="0">
                <a:latin typeface="Courier New"/>
                <a:cs typeface="Courier New"/>
              </a:rPr>
              <a:t>def</a:t>
            </a:r>
            <a:r>
              <a:rPr lang="it-IT" sz="1730" b="1" dirty="0" smtClean="0">
                <a:latin typeface="Courier New"/>
                <a:cs typeface="Courier New"/>
              </a:rPr>
              <a:t>:YES];</a:t>
            </a:r>
            <a:endParaRPr lang="it-IT" b="1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Anatomia di un progetto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b="1" dirty="0" smtClean="0">
                <a:latin typeface="Courier New"/>
                <a:cs typeface="Courier New"/>
              </a:rPr>
              <a:t>Project directory</a:t>
            </a:r>
          </a:p>
          <a:p>
            <a:pPr lvl="1">
              <a:buNone/>
            </a:pPr>
            <a:r>
              <a:rPr lang="it-IT" b="1" dirty="0" err="1" smtClean="0">
                <a:latin typeface="Courier New"/>
                <a:cs typeface="Courier New"/>
              </a:rPr>
              <a:t>build</a:t>
            </a:r>
            <a:r>
              <a:rPr lang="it-IT" b="1" dirty="0" smtClean="0">
                <a:latin typeface="Courier New"/>
                <a:cs typeface="Courier New"/>
              </a:rPr>
              <a:t>/</a:t>
            </a:r>
          </a:p>
          <a:p>
            <a:pPr lvl="2">
              <a:buNone/>
            </a:pPr>
            <a:r>
              <a:rPr lang="it-IT" b="1" dirty="0" err="1" smtClean="0">
                <a:latin typeface="Courier New"/>
                <a:cs typeface="Courier New"/>
              </a:rPr>
              <a:t>android</a:t>
            </a:r>
            <a:r>
              <a:rPr lang="it-IT" b="1" dirty="0" smtClean="0">
                <a:latin typeface="Courier New"/>
                <a:cs typeface="Courier New"/>
              </a:rPr>
              <a:t>/</a:t>
            </a:r>
          </a:p>
          <a:p>
            <a:pPr lvl="2">
              <a:buNone/>
            </a:pPr>
            <a:r>
              <a:rPr lang="it-IT" b="1" dirty="0" err="1" smtClean="0">
                <a:latin typeface="Courier New"/>
                <a:cs typeface="Courier New"/>
              </a:rPr>
              <a:t>iphone</a:t>
            </a:r>
            <a:r>
              <a:rPr lang="it-IT" b="1" dirty="0" smtClean="0">
                <a:latin typeface="Courier New"/>
                <a:cs typeface="Courier New"/>
              </a:rPr>
              <a:t>/</a:t>
            </a:r>
          </a:p>
          <a:p>
            <a:pPr lvl="1">
              <a:buNone/>
            </a:pPr>
            <a:r>
              <a:rPr lang="it-IT" b="1" dirty="0" err="1" smtClean="0">
                <a:latin typeface="Courier New"/>
                <a:cs typeface="Courier New"/>
              </a:rPr>
              <a:t>Resources</a:t>
            </a:r>
            <a:r>
              <a:rPr lang="it-IT" b="1" dirty="0" smtClean="0">
                <a:latin typeface="Courier New"/>
                <a:cs typeface="Courier New"/>
              </a:rPr>
              <a:t>/</a:t>
            </a:r>
          </a:p>
          <a:p>
            <a:pPr lvl="2">
              <a:buNone/>
            </a:pPr>
            <a:r>
              <a:rPr lang="it-IT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app.js</a:t>
            </a:r>
            <a:endParaRPr lang="it-IT" b="1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it-IT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manifest</a:t>
            </a:r>
            <a:endParaRPr lang="it-IT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it-IT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tiapp.xml</a:t>
            </a:r>
            <a:endParaRPr lang="it-IT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  <p:grpSp>
        <p:nvGrpSpPr>
          <p:cNvPr id="27" name="Gruppo 26"/>
          <p:cNvGrpSpPr/>
          <p:nvPr/>
        </p:nvGrpSpPr>
        <p:grpSpPr>
          <a:xfrm>
            <a:off x="457200" y="4495800"/>
            <a:ext cx="6529746" cy="1265239"/>
            <a:chOff x="457200" y="4495800"/>
            <a:chExt cx="6529746" cy="1265239"/>
          </a:xfrm>
        </p:grpSpPr>
        <p:sp>
          <p:nvSpPr>
            <p:cNvPr id="4" name="Ovale 3"/>
            <p:cNvSpPr/>
            <p:nvPr/>
          </p:nvSpPr>
          <p:spPr>
            <a:xfrm>
              <a:off x="457200" y="4495800"/>
              <a:ext cx="3048000" cy="1265239"/>
            </a:xfrm>
            <a:prstGeom prst="ellipse">
              <a:avLst/>
            </a:prstGeom>
            <a:noFill/>
            <a:ln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" name="Connettore 4 12"/>
            <p:cNvCxnSpPr>
              <a:stCxn id="4" idx="6"/>
              <a:endCxn id="15" idx="1"/>
            </p:cNvCxnSpPr>
            <p:nvPr/>
          </p:nvCxnSpPr>
          <p:spPr>
            <a:xfrm>
              <a:off x="3505200" y="5128420"/>
              <a:ext cx="1770182" cy="1588"/>
            </a:xfrm>
            <a:prstGeom prst="straightConnector1">
              <a:avLst/>
            </a:prstGeom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sellaDiTesto 14"/>
            <p:cNvSpPr txBox="1"/>
            <p:nvPr/>
          </p:nvSpPr>
          <p:spPr>
            <a:xfrm>
              <a:off x="5275382" y="4943754"/>
              <a:ext cx="1711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File di progetto</a:t>
              </a:r>
              <a:endParaRPr lang="it-IT" dirty="0"/>
            </a:p>
          </p:txBody>
        </p:sp>
      </p:grpSp>
      <p:grpSp>
        <p:nvGrpSpPr>
          <p:cNvPr id="28" name="Gruppo 27"/>
          <p:cNvGrpSpPr/>
          <p:nvPr/>
        </p:nvGrpSpPr>
        <p:grpSpPr>
          <a:xfrm>
            <a:off x="457200" y="3382961"/>
            <a:ext cx="7772400" cy="1265239"/>
            <a:chOff x="457200" y="3382961"/>
            <a:chExt cx="7772400" cy="1265239"/>
          </a:xfrm>
        </p:grpSpPr>
        <p:sp>
          <p:nvSpPr>
            <p:cNvPr id="18" name="Ovale 17"/>
            <p:cNvSpPr/>
            <p:nvPr/>
          </p:nvSpPr>
          <p:spPr>
            <a:xfrm>
              <a:off x="457200" y="3382961"/>
              <a:ext cx="3048000" cy="1265239"/>
            </a:xfrm>
            <a:prstGeom prst="ellipse">
              <a:avLst/>
            </a:prstGeom>
            <a:noFill/>
            <a:ln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9" name="Connettore 4 12"/>
            <p:cNvCxnSpPr>
              <a:stCxn id="18" idx="6"/>
              <a:endCxn id="20" idx="1"/>
            </p:cNvCxnSpPr>
            <p:nvPr/>
          </p:nvCxnSpPr>
          <p:spPr>
            <a:xfrm>
              <a:off x="3505200" y="4015581"/>
              <a:ext cx="1770182" cy="4654"/>
            </a:xfrm>
            <a:prstGeom prst="straightConnector1">
              <a:avLst/>
            </a:prstGeom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/>
            <p:cNvSpPr txBox="1"/>
            <p:nvPr/>
          </p:nvSpPr>
          <p:spPr>
            <a:xfrm>
              <a:off x="5275382" y="3697069"/>
              <a:ext cx="2954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File di risorsa: codice JS, immagini, DB </a:t>
              </a:r>
              <a:r>
                <a:rPr lang="it-IT" dirty="0" err="1" smtClean="0"/>
                <a:t>Sqlite</a:t>
              </a:r>
              <a:r>
                <a:rPr lang="it-IT" dirty="0" smtClean="0"/>
                <a:t>, ecc</a:t>
              </a:r>
              <a:endParaRPr lang="it-IT" dirty="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457200" y="2270122"/>
            <a:ext cx="7772400" cy="1265239"/>
            <a:chOff x="457200" y="2270122"/>
            <a:chExt cx="7772400" cy="1265239"/>
          </a:xfrm>
        </p:grpSpPr>
        <p:sp>
          <p:nvSpPr>
            <p:cNvPr id="24" name="Ovale 23"/>
            <p:cNvSpPr/>
            <p:nvPr/>
          </p:nvSpPr>
          <p:spPr>
            <a:xfrm>
              <a:off x="457200" y="2270122"/>
              <a:ext cx="3048000" cy="1265239"/>
            </a:xfrm>
            <a:prstGeom prst="ellipse">
              <a:avLst/>
            </a:prstGeom>
            <a:noFill/>
            <a:ln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5" name="Connettore 4 12"/>
            <p:cNvCxnSpPr>
              <a:stCxn id="24" idx="6"/>
              <a:endCxn id="26" idx="1"/>
            </p:cNvCxnSpPr>
            <p:nvPr/>
          </p:nvCxnSpPr>
          <p:spPr>
            <a:xfrm>
              <a:off x="3505200" y="2902742"/>
              <a:ext cx="1770182" cy="4654"/>
            </a:xfrm>
            <a:prstGeom prst="straightConnector1">
              <a:avLst/>
            </a:prstGeom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sellaDiTesto 25"/>
            <p:cNvSpPr txBox="1"/>
            <p:nvPr/>
          </p:nvSpPr>
          <p:spPr>
            <a:xfrm>
              <a:off x="5275382" y="2584230"/>
              <a:ext cx="2954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Cartelle di </a:t>
              </a:r>
              <a:r>
                <a:rPr lang="it-IT" dirty="0" err="1" smtClean="0"/>
                <a:t>build</a:t>
              </a:r>
              <a:r>
                <a:rPr lang="it-IT" dirty="0" smtClean="0"/>
                <a:t> suddivise per piattaforma</a:t>
              </a:r>
              <a:endParaRPr lang="it-IT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Metodi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Vengono esposti semplicemente dichiarandoli nella sezione </a:t>
            </a:r>
            <a:r>
              <a:rPr lang="it-IT" b="1" dirty="0" err="1" smtClean="0">
                <a:latin typeface="Courier New"/>
                <a:cs typeface="Courier New"/>
              </a:rPr>
              <a:t>@interface</a:t>
            </a:r>
            <a:r>
              <a:rPr lang="it-IT" b="1" dirty="0" smtClean="0">
                <a:latin typeface="Courier New"/>
                <a:cs typeface="Courier New"/>
              </a:rPr>
              <a:t> </a:t>
            </a:r>
            <a:r>
              <a:rPr lang="it-IT" dirty="0" smtClean="0"/>
              <a:t>della classe</a:t>
            </a:r>
          </a:p>
          <a:p>
            <a:r>
              <a:rPr lang="it-IT" dirty="0" smtClean="0"/>
              <a:t>Devono essere nella forma:</a:t>
            </a:r>
          </a:p>
          <a:p>
            <a:pPr lvl="1">
              <a:buNone/>
            </a:pPr>
            <a:r>
              <a:rPr b="1" dirty="0" smtClean="0">
                <a:latin typeface="Courier New"/>
                <a:cs typeface="Courier New"/>
              </a:rPr>
              <a:t>-(id)methodName:(id)args</a:t>
            </a:r>
            <a:endParaRPr lang="it-IT" b="1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b="1" dirty="0" smtClean="0">
                <a:latin typeface="Courier New"/>
                <a:cs typeface="Courier New"/>
              </a:rPr>
              <a:t>-(</a:t>
            </a:r>
            <a:r>
              <a:rPr lang="it-IT" b="1" dirty="0" err="1" smtClean="0">
                <a:latin typeface="Courier New"/>
                <a:cs typeface="Courier New"/>
              </a:rPr>
              <a:t>void</a:t>
            </a:r>
            <a:r>
              <a:rPr b="1" dirty="0" smtClean="0">
                <a:latin typeface="Courier New"/>
                <a:cs typeface="Courier New"/>
              </a:rPr>
              <a:t>)methodName:(id)args</a:t>
            </a:r>
            <a:endParaRPr lang="it-IT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 err="1" smtClean="0">
                <a:latin typeface="Courier New"/>
                <a:cs typeface="Courier New"/>
              </a:rPr>
              <a:t>@interface</a:t>
            </a:r>
            <a:r>
              <a:rPr lang="it-IT" sz="2400" b="1" dirty="0" smtClean="0">
                <a:latin typeface="Courier New"/>
                <a:cs typeface="Courier New"/>
              </a:rPr>
              <a:t> </a:t>
            </a:r>
            <a:r>
              <a:rPr lang="it-IT" sz="2400" b="1" dirty="0" err="1" smtClean="0">
                <a:latin typeface="Courier New"/>
                <a:cs typeface="Courier New"/>
              </a:rPr>
              <a:t>ComWhymcaSmsdialogSMSDialogProxy</a:t>
            </a:r>
            <a:r>
              <a:rPr lang="it-IT" sz="2400" b="1" dirty="0" smtClean="0">
                <a:latin typeface="Courier New"/>
                <a:cs typeface="Courier New"/>
              </a:rPr>
              <a:t>: </a:t>
            </a:r>
            <a:r>
              <a:rPr lang="it-IT" sz="2400" b="1" dirty="0" err="1" smtClean="0">
                <a:latin typeface="Courier New"/>
                <a:cs typeface="Courier New"/>
              </a:rPr>
              <a:t>TiProxy</a:t>
            </a:r>
            <a:r>
              <a:rPr lang="it-IT" sz="2400" b="1" dirty="0" smtClean="0">
                <a:latin typeface="Courier New"/>
                <a:cs typeface="Courier New"/>
              </a:rPr>
              <a:t> &lt;</a:t>
            </a:r>
            <a:r>
              <a:rPr lang="it-IT" sz="2400" b="1" dirty="0" err="1" smtClean="0">
                <a:latin typeface="Courier New"/>
                <a:cs typeface="Courier New"/>
              </a:rPr>
              <a:t>MFMessageComposeViewControllerDelegate</a:t>
            </a:r>
            <a:r>
              <a:rPr lang="it-IT" sz="2400" b="1" dirty="0" smtClean="0">
                <a:latin typeface="Courier New"/>
                <a:cs typeface="Courier New"/>
              </a:rPr>
              <a:t>&gt; </a:t>
            </a:r>
          </a:p>
          <a:p>
            <a:pPr marL="0" indent="0">
              <a:buNone/>
            </a:pPr>
            <a:endParaRPr lang="it-IT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- (</a:t>
            </a:r>
            <a:r>
              <a:rPr lang="it-IT" sz="2400" b="1" dirty="0" err="1" smtClean="0">
                <a:latin typeface="Courier New"/>
                <a:cs typeface="Courier New"/>
              </a:rPr>
              <a:t>id</a:t>
            </a:r>
            <a:r>
              <a:rPr lang="it-IT" sz="2400" b="1" dirty="0" smtClean="0">
                <a:latin typeface="Courier New"/>
                <a:cs typeface="Courier New"/>
              </a:rPr>
              <a:t>)</a:t>
            </a:r>
            <a:r>
              <a:rPr lang="it-IT" sz="2400" b="1" dirty="0" err="1" smtClean="0">
                <a:latin typeface="Courier New"/>
                <a:cs typeface="Courier New"/>
              </a:rPr>
              <a:t>isSupported</a:t>
            </a:r>
            <a:r>
              <a:rPr lang="it-IT" sz="2400" b="1" dirty="0" smtClean="0">
                <a:latin typeface="Courier New"/>
                <a:cs typeface="Courier New"/>
              </a:rPr>
              <a:t>:(</a:t>
            </a:r>
            <a:r>
              <a:rPr lang="it-IT" sz="2400" b="1" dirty="0" err="1" smtClean="0">
                <a:latin typeface="Courier New"/>
                <a:cs typeface="Courier New"/>
              </a:rPr>
              <a:t>id</a:t>
            </a:r>
            <a:r>
              <a:rPr lang="it-IT" sz="2400" b="1" dirty="0" smtClean="0">
                <a:latin typeface="Courier New"/>
                <a:cs typeface="Courier New"/>
              </a:rPr>
              <a:t>)</a:t>
            </a:r>
            <a:r>
              <a:rPr lang="it-IT" sz="2400" b="1" dirty="0" err="1" smtClean="0">
                <a:latin typeface="Courier New"/>
                <a:cs typeface="Courier New"/>
              </a:rPr>
              <a:t>args</a:t>
            </a:r>
            <a:r>
              <a:rPr lang="it-IT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it-IT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- (</a:t>
            </a:r>
            <a:r>
              <a:rPr lang="it-IT" sz="2400" b="1" dirty="0" err="1" smtClean="0">
                <a:latin typeface="Courier New"/>
                <a:cs typeface="Courier New"/>
              </a:rPr>
              <a:t>void</a:t>
            </a:r>
            <a:r>
              <a:rPr lang="it-IT" sz="2400" b="1" dirty="0" smtClean="0">
                <a:latin typeface="Courier New"/>
                <a:cs typeface="Courier New"/>
              </a:rPr>
              <a:t>)open:(</a:t>
            </a:r>
            <a:r>
              <a:rPr lang="it-IT" sz="2400" b="1" dirty="0" err="1" smtClean="0">
                <a:latin typeface="Courier New"/>
                <a:cs typeface="Courier New"/>
              </a:rPr>
              <a:t>id</a:t>
            </a:r>
            <a:r>
              <a:rPr lang="it-IT" sz="2400" b="1" dirty="0" smtClean="0">
                <a:latin typeface="Courier New"/>
                <a:cs typeface="Courier New"/>
              </a:rPr>
              <a:t>)</a:t>
            </a:r>
            <a:r>
              <a:rPr lang="it-IT" sz="2400" b="1" dirty="0" err="1" smtClean="0">
                <a:latin typeface="Courier New"/>
                <a:cs typeface="Courier New"/>
              </a:rPr>
              <a:t>args</a:t>
            </a:r>
            <a:r>
              <a:rPr lang="it-IT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it-IT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2400" b="1" dirty="0" err="1" smtClean="0">
                <a:latin typeface="Courier New"/>
                <a:cs typeface="Courier New"/>
              </a:rPr>
              <a:t>@end</a:t>
            </a:r>
            <a:endParaRPr lang="it-IT" sz="24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Argomenti del metodo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La lista degli argomenti passati ad un metodo JS viene riportata come un  oggetto di classe </a:t>
            </a:r>
            <a:r>
              <a:rPr lang="it-IT" b="1" dirty="0" err="1" smtClean="0">
                <a:latin typeface="Courier New"/>
                <a:cs typeface="Courier New"/>
              </a:rPr>
              <a:t>NSArray</a:t>
            </a:r>
            <a:r>
              <a:rPr lang="it-IT" b="1" dirty="0" smtClean="0">
                <a:latin typeface="Courier New"/>
                <a:cs typeface="Courier New"/>
              </a:rPr>
              <a:t> </a:t>
            </a:r>
            <a:r>
              <a:rPr lang="it-IT" dirty="0" smtClean="0"/>
              <a:t>nel parametro </a:t>
            </a:r>
            <a:r>
              <a:rPr lang="it-IT" b="1" dirty="0" err="1" smtClean="0">
                <a:latin typeface="Courier New"/>
                <a:cs typeface="Courier New"/>
              </a:rPr>
              <a:t>args</a:t>
            </a:r>
            <a:endParaRPr lang="it-IT" b="1" dirty="0" smtClean="0">
              <a:latin typeface="Courier New"/>
              <a:cs typeface="Courier New"/>
            </a:endParaRPr>
          </a:p>
          <a:p>
            <a:r>
              <a:rPr lang="it-IT" dirty="0" smtClean="0"/>
              <a:t>Sono disponibili alcune macro per il recupero di un singolo argomento:</a:t>
            </a:r>
          </a:p>
          <a:p>
            <a:pPr lvl="1">
              <a:buNone/>
            </a:pPr>
            <a:r>
              <a:rPr sz="2400" b="1" dirty="0" smtClean="0">
                <a:latin typeface="Courier New"/>
                <a:cs typeface="Courier New"/>
              </a:rPr>
              <a:t>ENSURE_SINGLE_ITEM(args,type)</a:t>
            </a:r>
            <a:endParaRPr lang="it-IT" sz="2400" b="1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ENSURE_SINGLE_ARG_OR_NIL(</a:t>
            </a:r>
            <a:r>
              <a:rPr lang="it-IT" sz="2400" b="1" dirty="0" err="1" smtClean="0">
                <a:latin typeface="Courier New"/>
                <a:cs typeface="Courier New"/>
              </a:rPr>
              <a:t>args</a:t>
            </a:r>
            <a:r>
              <a:rPr lang="it-IT" sz="2400" b="1" dirty="0" smtClean="0">
                <a:latin typeface="Courier New"/>
                <a:cs typeface="Courier New"/>
              </a:rPr>
              <a:t>, </a:t>
            </a:r>
            <a:r>
              <a:rPr lang="it-IT" sz="2400" b="1" dirty="0" err="1" smtClean="0">
                <a:latin typeface="Courier New"/>
                <a:cs typeface="Courier New"/>
              </a:rPr>
              <a:t>type</a:t>
            </a:r>
            <a:r>
              <a:rPr lang="it-IT" sz="2400" b="1" dirty="0" smtClean="0">
                <a:latin typeface="Courier New"/>
                <a:cs typeface="Courier New"/>
              </a:rPr>
              <a:t>)</a:t>
            </a:r>
            <a:endParaRPr lang="it-IT" sz="24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Passaggio di oggetti JS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JS:</a:t>
            </a:r>
          </a:p>
          <a:p>
            <a:pPr lvl="1"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smsDialog.open</a:t>
            </a:r>
            <a:r>
              <a:rPr lang="it-IT" sz="2000" b="1" dirty="0" smtClean="0">
                <a:latin typeface="Courier New"/>
                <a:cs typeface="Courier New"/>
              </a:rPr>
              <a:t>({</a:t>
            </a:r>
            <a:r>
              <a:rPr lang="it-IT" sz="2000" b="1" dirty="0" err="1" smtClean="0">
                <a:latin typeface="Courier New"/>
                <a:cs typeface="Courier New"/>
              </a:rPr>
              <a:t>animated</a:t>
            </a:r>
            <a:r>
              <a:rPr lang="it-IT" sz="2000" b="1" dirty="0" smtClean="0">
                <a:latin typeface="Courier New"/>
                <a:cs typeface="Courier New"/>
              </a:rPr>
              <a:t>: </a:t>
            </a:r>
            <a:r>
              <a:rPr lang="it-IT" sz="2000" b="1" dirty="0" err="1" smtClean="0">
                <a:latin typeface="Courier New"/>
                <a:cs typeface="Courier New"/>
              </a:rPr>
              <a:t>true</a:t>
            </a:r>
            <a:r>
              <a:rPr lang="it-IT" sz="2000" b="1" dirty="0" smtClean="0">
                <a:latin typeface="Courier New"/>
                <a:cs typeface="Courier New"/>
              </a:rPr>
              <a:t>});</a:t>
            </a:r>
          </a:p>
          <a:p>
            <a:pPr>
              <a:buNone/>
            </a:pPr>
            <a:endParaRPr lang="it-IT" sz="24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OBJ-C:</a:t>
            </a:r>
          </a:p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- (</a:t>
            </a:r>
            <a:r>
              <a:rPr lang="it-IT" sz="2400" b="1" dirty="0" err="1" smtClean="0">
                <a:latin typeface="Courier New"/>
                <a:cs typeface="Courier New"/>
              </a:rPr>
              <a:t>void</a:t>
            </a:r>
            <a:r>
              <a:rPr lang="it-IT" sz="2400" b="1" dirty="0" smtClean="0">
                <a:latin typeface="Courier New"/>
                <a:cs typeface="Courier New"/>
              </a:rPr>
              <a:t>)open:(</a:t>
            </a:r>
            <a:r>
              <a:rPr lang="it-IT" sz="2400" b="1" dirty="0" err="1" smtClean="0">
                <a:latin typeface="Courier New"/>
                <a:cs typeface="Courier New"/>
              </a:rPr>
              <a:t>id</a:t>
            </a:r>
            <a:r>
              <a:rPr lang="it-IT" sz="2400" b="1" dirty="0" smtClean="0">
                <a:latin typeface="Courier New"/>
                <a:cs typeface="Courier New"/>
              </a:rPr>
              <a:t>)</a:t>
            </a:r>
            <a:r>
              <a:rPr lang="it-IT" sz="2400" b="1" dirty="0" err="1" smtClean="0">
                <a:latin typeface="Courier New"/>
                <a:cs typeface="Courier New"/>
              </a:rPr>
              <a:t>args</a:t>
            </a:r>
            <a:r>
              <a:rPr lang="it-IT" sz="2400" b="1" dirty="0" smtClean="0">
                <a:latin typeface="Courier New"/>
                <a:cs typeface="Courier New"/>
              </a:rPr>
              <a:t> {</a:t>
            </a:r>
          </a:p>
          <a:p>
            <a:pPr lvl="1"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  ENSURE_SINGLE_ARG_OR_NIL(</a:t>
            </a:r>
            <a:r>
              <a:rPr lang="it-IT" sz="2000" b="1" dirty="0" err="1" smtClean="0">
                <a:latin typeface="Courier New"/>
                <a:cs typeface="Courier New"/>
              </a:rPr>
              <a:t>args</a:t>
            </a:r>
            <a:r>
              <a:rPr lang="it-IT" sz="2000" b="1" dirty="0" smtClean="0">
                <a:latin typeface="Courier New"/>
                <a:cs typeface="Courier New"/>
              </a:rPr>
              <a:t>, </a:t>
            </a:r>
            <a:r>
              <a:rPr lang="it-IT" sz="2000" b="1" dirty="0" err="1" smtClean="0">
                <a:latin typeface="Courier New"/>
                <a:cs typeface="Courier New"/>
              </a:rPr>
              <a:t>NSDictionary</a:t>
            </a:r>
            <a:r>
              <a:rPr lang="it-IT" sz="2000" b="1" dirty="0" smtClean="0">
                <a:latin typeface="Courier New"/>
                <a:cs typeface="Courier New"/>
              </a:rPr>
              <a:t>);</a:t>
            </a:r>
          </a:p>
          <a:p>
            <a:pPr lvl="1">
              <a:buNone/>
            </a:pP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  //</a:t>
            </a:r>
            <a:r>
              <a:rPr lang="it-IT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args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 ora è un </a:t>
            </a:r>
            <a:r>
              <a:rPr lang="it-IT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NSDictionary</a:t>
            </a:r>
            <a:endParaRPr lang="it-IT" sz="20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lvl="1">
              <a:buNone/>
            </a:pPr>
            <a:endParaRPr lang="it-IT" sz="2000" b="1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  BOOL </a:t>
            </a:r>
            <a:r>
              <a:rPr lang="it-IT" sz="2000" b="1" dirty="0" err="1" smtClean="0">
                <a:latin typeface="Courier New"/>
                <a:cs typeface="Courier New"/>
              </a:rPr>
              <a:t>animated</a:t>
            </a:r>
            <a:r>
              <a:rPr lang="it-IT" sz="2000" b="1" dirty="0" smtClean="0">
                <a:latin typeface="Courier New"/>
                <a:cs typeface="Courier New"/>
              </a:rPr>
              <a:t> = [</a:t>
            </a:r>
            <a:r>
              <a:rPr lang="it-IT" sz="2000" b="1" dirty="0" err="1" smtClean="0">
                <a:latin typeface="Courier New"/>
                <a:cs typeface="Courier New"/>
              </a:rPr>
              <a:t>TiUtils</a:t>
            </a:r>
            <a:r>
              <a:rPr lang="it-IT" sz="2000" b="1" dirty="0" smtClean="0">
                <a:latin typeface="Courier New"/>
                <a:cs typeface="Courier New"/>
              </a:rPr>
              <a:t> </a:t>
            </a:r>
            <a:r>
              <a:rPr lang="it-IT" sz="2000" b="1" dirty="0" err="1" smtClean="0">
                <a:latin typeface="Courier New"/>
                <a:cs typeface="Courier New"/>
              </a:rPr>
              <a:t>boolValue</a:t>
            </a:r>
            <a:r>
              <a:rPr lang="it-IT" sz="2000" b="1" dirty="0" smtClean="0">
                <a:latin typeface="Courier New"/>
                <a:cs typeface="Courier New"/>
              </a:rPr>
              <a:t>:</a:t>
            </a:r>
            <a:r>
              <a:rPr lang="it-IT" sz="2000" b="1" dirty="0" smtClean="0">
                <a:solidFill>
                  <a:srgbClr val="FF6600"/>
                </a:solidFill>
                <a:latin typeface="Courier New"/>
                <a:cs typeface="Courier New"/>
              </a:rPr>
              <a:t>@"</a:t>
            </a:r>
            <a:r>
              <a:rPr lang="it-IT" sz="20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animated</a:t>
            </a:r>
            <a:r>
              <a:rPr lang="it-IT" sz="2000" b="1" dirty="0" smtClean="0">
                <a:solidFill>
                  <a:srgbClr val="FF6600"/>
                </a:solidFill>
                <a:latin typeface="Courier New"/>
                <a:cs typeface="Courier New"/>
              </a:rPr>
              <a:t>" </a:t>
            </a:r>
            <a:r>
              <a:rPr lang="it-IT" sz="2000" b="1" dirty="0" err="1" smtClean="0">
                <a:latin typeface="Courier New"/>
                <a:cs typeface="Courier New"/>
              </a:rPr>
              <a:t>properties</a:t>
            </a:r>
            <a:r>
              <a:rPr lang="it-IT" sz="2000" b="1" dirty="0" smtClean="0">
                <a:latin typeface="Courier New"/>
                <a:cs typeface="Courier New"/>
              </a:rPr>
              <a:t>:</a:t>
            </a:r>
            <a:r>
              <a:rPr lang="it-IT" sz="2000" b="1" dirty="0" err="1" smtClean="0">
                <a:latin typeface="Courier New"/>
                <a:cs typeface="Courier New"/>
              </a:rPr>
              <a:t>args</a:t>
            </a:r>
            <a:r>
              <a:rPr lang="it-IT" sz="2000" b="1" dirty="0" smtClean="0">
                <a:latin typeface="Courier New"/>
                <a:cs typeface="Courier New"/>
              </a:rPr>
              <a:t> </a:t>
            </a:r>
            <a:r>
              <a:rPr lang="it-IT" sz="2000" b="1" dirty="0" err="1" smtClean="0">
                <a:latin typeface="Courier New"/>
                <a:cs typeface="Courier New"/>
              </a:rPr>
              <a:t>def</a:t>
            </a:r>
            <a:r>
              <a:rPr lang="it-IT" sz="2000" b="1" dirty="0" smtClean="0">
                <a:latin typeface="Courier New"/>
                <a:cs typeface="Courier New"/>
              </a:rPr>
              <a:t>:YES];</a:t>
            </a:r>
          </a:p>
          <a:p>
            <a:pPr lvl="1"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  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//[</a:t>
            </a:r>
            <a:r>
              <a:rPr lang="it-IT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…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]</a:t>
            </a:r>
          </a:p>
          <a:p>
            <a:pPr>
              <a:buNone/>
            </a:pPr>
            <a:endParaRPr lang="it-IT" sz="2400" dirty="0"/>
          </a:p>
        </p:txBody>
      </p:sp>
      <p:sp>
        <p:nvSpPr>
          <p:cNvPr id="4" name="Freccia giù 3"/>
          <p:cNvSpPr/>
          <p:nvPr/>
        </p:nvSpPr>
        <p:spPr>
          <a:xfrm>
            <a:off x="2971800" y="2558796"/>
            <a:ext cx="838200" cy="641604"/>
          </a:xfrm>
          <a:prstGeom prst="downArrow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Valori di ritorno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 smtClean="0"/>
              <a:t>I tipi </a:t>
            </a:r>
          </a:p>
          <a:p>
            <a:pPr lvl="1"/>
            <a:r>
              <a:rPr b="1" dirty="0" smtClean="0">
                <a:latin typeface="Courier New"/>
                <a:cs typeface="Courier New"/>
              </a:rPr>
              <a:t>NSString </a:t>
            </a:r>
            <a:endParaRPr lang="it-IT" b="1" dirty="0" smtClean="0">
              <a:latin typeface="Courier New"/>
              <a:cs typeface="Courier New"/>
            </a:endParaRPr>
          </a:p>
          <a:p>
            <a:pPr lvl="1"/>
            <a:r>
              <a:rPr b="1" dirty="0" smtClean="0">
                <a:latin typeface="Courier New"/>
                <a:cs typeface="Courier New"/>
              </a:rPr>
              <a:t>NSDictionary </a:t>
            </a:r>
            <a:endParaRPr lang="it-IT" b="1" dirty="0" smtClean="0">
              <a:latin typeface="Courier New"/>
              <a:cs typeface="Courier New"/>
            </a:endParaRPr>
          </a:p>
          <a:p>
            <a:pPr lvl="1"/>
            <a:r>
              <a:rPr b="1" dirty="0" smtClean="0">
                <a:latin typeface="Courier New"/>
                <a:cs typeface="Courier New"/>
              </a:rPr>
              <a:t>NSArray </a:t>
            </a:r>
            <a:endParaRPr lang="it-IT" b="1" dirty="0" smtClean="0">
              <a:latin typeface="Courier New"/>
              <a:cs typeface="Courier New"/>
            </a:endParaRPr>
          </a:p>
          <a:p>
            <a:pPr lvl="1"/>
            <a:r>
              <a:rPr b="1" dirty="0" smtClean="0">
                <a:latin typeface="Courier New"/>
                <a:cs typeface="Courier New"/>
              </a:rPr>
              <a:t>NSNumber </a:t>
            </a:r>
            <a:endParaRPr lang="it-IT" b="1" dirty="0" smtClean="0">
              <a:latin typeface="Courier New"/>
              <a:cs typeface="Courier New"/>
            </a:endParaRPr>
          </a:p>
          <a:p>
            <a:pPr lvl="1"/>
            <a:r>
              <a:rPr b="1" dirty="0" smtClean="0">
                <a:latin typeface="Courier New"/>
                <a:cs typeface="Courier New"/>
              </a:rPr>
              <a:t>NSDate </a:t>
            </a:r>
            <a:endParaRPr lang="it-IT" b="1" dirty="0" smtClean="0">
              <a:latin typeface="Courier New"/>
              <a:cs typeface="Courier New"/>
            </a:endParaRPr>
          </a:p>
          <a:p>
            <a:pPr lvl="1"/>
            <a:r>
              <a:rPr b="1" dirty="0" smtClean="0">
                <a:latin typeface="Courier New"/>
                <a:cs typeface="Courier New"/>
              </a:rPr>
              <a:t>NSNull</a:t>
            </a:r>
            <a:endParaRPr lang="it-IT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dirty="0" smtClean="0"/>
              <a:t>	Non richiedono conversione</a:t>
            </a:r>
          </a:p>
          <a:p>
            <a:r>
              <a:rPr lang="it-IT" dirty="0" smtClean="0"/>
              <a:t>I tipi numerici primitivi devono essere convertiti in oggetti di classe </a:t>
            </a:r>
            <a:r>
              <a:rPr lang="it-IT" b="1" dirty="0" err="1" smtClean="0">
                <a:latin typeface="Courier New"/>
                <a:cs typeface="Courier New"/>
              </a:rPr>
              <a:t>NSNumber</a:t>
            </a:r>
            <a:r>
              <a:rPr lang="it-IT" b="1" dirty="0" smtClean="0">
                <a:latin typeface="Courier New"/>
                <a:cs typeface="Courier New"/>
              </a:rPr>
              <a:t> </a:t>
            </a:r>
          </a:p>
          <a:p>
            <a:r>
              <a:rPr lang="it-IT" dirty="0" smtClean="0"/>
              <a:t>E’ possibile ritornare altri oggetti </a:t>
            </a:r>
            <a:r>
              <a:rPr lang="it-IT" dirty="0" err="1" smtClean="0"/>
              <a:t>proxy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</a:t>
            </a:r>
            <a:endParaRPr lang="it-IT" dirty="0" smtClean="0"/>
          </a:p>
          <a:p>
            <a:pPr marL="450850" lvl="1" indent="6350">
              <a:buNone/>
            </a:pPr>
            <a:r>
              <a:rPr sz="2727" b="1" dirty="0" smtClean="0">
                <a:latin typeface="Courier New"/>
                <a:cs typeface="Courier New"/>
              </a:rPr>
              <a:t>return [[[TiColor alloc] initWithColor:color</a:t>
            </a:r>
            <a:r>
              <a:rPr lang="it-IT" sz="2727" b="1" dirty="0" smtClean="0">
                <a:latin typeface="Courier New"/>
                <a:cs typeface="Courier New"/>
              </a:rPr>
              <a:t> 	</a:t>
            </a:r>
            <a:r>
              <a:rPr sz="2727" b="1" dirty="0" smtClean="0">
                <a:latin typeface="Courier New"/>
                <a:cs typeface="Courier New"/>
              </a:rPr>
              <a:t>name</a:t>
            </a:r>
            <a:r>
              <a:rPr sz="2727" b="1" dirty="0" smtClean="0">
                <a:latin typeface="Courier New"/>
                <a:cs typeface="Courier New"/>
              </a:rPr>
              <a:t>:</a:t>
            </a:r>
            <a:r>
              <a:rPr sz="2727" b="1" dirty="0" smtClean="0">
                <a:solidFill>
                  <a:srgbClr val="FF6600"/>
                </a:solidFill>
                <a:latin typeface="Courier New"/>
                <a:cs typeface="Courier New"/>
              </a:rPr>
              <a:t>@"#fff"</a:t>
            </a:r>
            <a:r>
              <a:rPr sz="2727" b="1" dirty="0" smtClean="0">
                <a:latin typeface="Courier New"/>
                <a:cs typeface="Courier New"/>
              </a:rPr>
              <a:t>] autorelease];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Esecuzione nel </a:t>
            </a:r>
            <a:r>
              <a:rPr lang="it-IT" dirty="0" err="1" smtClean="0"/>
              <a:t>thread</a:t>
            </a:r>
            <a:r>
              <a:rPr lang="it-IT" dirty="0" smtClean="0"/>
              <a:t> UI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Ci sono casi in cui un metodo deve essere eseguito nel </a:t>
            </a:r>
            <a:r>
              <a:rPr lang="it-IT" dirty="0" err="1" smtClean="0"/>
              <a:t>thread</a:t>
            </a:r>
            <a:r>
              <a:rPr lang="it-IT" dirty="0" smtClean="0"/>
              <a:t> dell’interfaccia grafica </a:t>
            </a:r>
          </a:p>
          <a:p>
            <a:r>
              <a:rPr lang="it-IT" dirty="0" smtClean="0"/>
              <a:t>In tal caso si può utilizzare la </a:t>
            </a:r>
            <a:r>
              <a:rPr lang="it-IT" dirty="0" smtClean="0"/>
              <a:t>macro</a:t>
            </a:r>
          </a:p>
          <a:p>
            <a:pPr lvl="1">
              <a:buNone/>
            </a:pPr>
            <a:r>
              <a:rPr lang="it-IT" b="1" dirty="0" smtClean="0">
                <a:latin typeface="Courier New"/>
                <a:cs typeface="Courier New"/>
              </a:rPr>
              <a:t>ENSURE_UI_THREAD(</a:t>
            </a:r>
            <a:r>
              <a:rPr lang="it-IT" b="1" dirty="0" err="1" smtClean="0">
                <a:latin typeface="Courier New"/>
                <a:cs typeface="Courier New"/>
              </a:rPr>
              <a:t>method</a:t>
            </a:r>
            <a:r>
              <a:rPr lang="it-IT" b="1" dirty="0" smtClean="0">
                <a:latin typeface="Courier New"/>
                <a:cs typeface="Courier New"/>
              </a:rPr>
              <a:t>,</a:t>
            </a:r>
            <a:r>
              <a:rPr lang="it-IT" b="1" dirty="0" err="1" smtClean="0">
                <a:latin typeface="Courier New"/>
                <a:cs typeface="Courier New"/>
              </a:rPr>
              <a:t>args</a:t>
            </a:r>
            <a:r>
              <a:rPr lang="it-IT" b="1" dirty="0" smtClean="0">
                <a:latin typeface="Courier New"/>
                <a:cs typeface="Courier New"/>
              </a:rPr>
              <a:t>)</a:t>
            </a:r>
            <a:endParaRPr lang="it-IT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Eventi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Un </a:t>
            </a:r>
            <a:r>
              <a:rPr lang="it-IT" dirty="0" err="1" smtClean="0"/>
              <a:t>proxy</a:t>
            </a:r>
            <a:r>
              <a:rPr lang="it-IT" dirty="0" smtClean="0"/>
              <a:t> scatenare eventi sui quali il codice JS è in ascolto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JS:</a:t>
            </a:r>
          </a:p>
          <a:p>
            <a:pPr lvl="1">
              <a:buNone/>
            </a:pPr>
            <a:r>
              <a:rPr lang="it-IT" sz="1800" b="1" dirty="0" err="1" smtClean="0">
                <a:latin typeface="Courier New"/>
                <a:cs typeface="Courier New"/>
              </a:rPr>
              <a:t>smsDialog.addEventListener</a:t>
            </a:r>
            <a:r>
              <a:rPr lang="it-IT" sz="1800" b="1" dirty="0" smtClean="0">
                <a:latin typeface="Courier New"/>
                <a:cs typeface="Courier New"/>
              </a:rPr>
              <a:t>(</a:t>
            </a:r>
            <a:r>
              <a:rPr lang="it-IT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'complete'</a:t>
            </a:r>
            <a:r>
              <a:rPr lang="it-IT" sz="1800" b="1" dirty="0" smtClean="0">
                <a:latin typeface="Courier New"/>
                <a:cs typeface="Courier New"/>
              </a:rPr>
              <a:t>, </a:t>
            </a:r>
            <a:r>
              <a:rPr lang="it-IT" sz="18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function</a:t>
            </a:r>
            <a:r>
              <a:rPr lang="it-IT" sz="1800" b="1" dirty="0" smtClean="0">
                <a:latin typeface="Courier New"/>
                <a:cs typeface="Courier New"/>
              </a:rPr>
              <a:t>(e){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    </a:t>
            </a:r>
            <a:r>
              <a:rPr lang="it-IT" sz="2000" b="1" dirty="0" err="1" smtClean="0">
                <a:latin typeface="Courier New"/>
                <a:cs typeface="Courier New"/>
              </a:rPr>
              <a:t>Ti.API.info</a:t>
            </a:r>
            <a:r>
              <a:rPr lang="it-IT" sz="2000" b="1" dirty="0" smtClean="0">
                <a:latin typeface="Courier New"/>
                <a:cs typeface="Courier New"/>
              </a:rPr>
              <a:t>(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it-IT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Result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: ' </a:t>
            </a:r>
            <a:r>
              <a:rPr lang="it-IT" sz="2000" b="1" dirty="0" smtClean="0">
                <a:latin typeface="Courier New"/>
                <a:cs typeface="Courier New"/>
              </a:rPr>
              <a:t>+ </a:t>
            </a:r>
            <a:r>
              <a:rPr lang="it-IT" sz="2000" b="1" dirty="0" err="1" smtClean="0">
                <a:latin typeface="Courier New"/>
                <a:cs typeface="Courier New"/>
              </a:rPr>
              <a:t>e.resultMessage</a:t>
            </a:r>
            <a:r>
              <a:rPr lang="it-IT" sz="2000" b="1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	});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Eventi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OBJ-C:</a:t>
            </a:r>
          </a:p>
          <a:p>
            <a:pPr marL="450850" lvl="1" indent="6350">
              <a:buNone/>
            </a:pPr>
            <a:endParaRPr lang="it-IT" sz="2000" b="1" dirty="0" smtClean="0">
              <a:latin typeface="Courier New"/>
              <a:cs typeface="Courier New"/>
            </a:endParaRPr>
          </a:p>
          <a:p>
            <a:pPr marL="50800" indent="6350">
              <a:buNone/>
            </a:pPr>
            <a:r>
              <a:rPr lang="it-IT" sz="1800" b="1" dirty="0" smtClean="0">
                <a:latin typeface="Courier New"/>
                <a:cs typeface="Courier New"/>
              </a:rPr>
              <a:t>-(</a:t>
            </a:r>
            <a:r>
              <a:rPr lang="it-IT" sz="1800" b="1" dirty="0" err="1" smtClean="0">
                <a:latin typeface="Courier New"/>
                <a:cs typeface="Courier New"/>
              </a:rPr>
              <a:t>void</a:t>
            </a:r>
            <a:r>
              <a:rPr lang="it-IT" sz="1800" b="1" dirty="0" smtClean="0">
                <a:latin typeface="Courier New"/>
                <a:cs typeface="Courier New"/>
              </a:rPr>
              <a:t>)</a:t>
            </a:r>
            <a:r>
              <a:rPr lang="it-IT" sz="1800" b="1" dirty="0" err="1" smtClean="0">
                <a:latin typeface="Courier New"/>
                <a:cs typeface="Courier New"/>
              </a:rPr>
              <a:t>_listenerAdded</a:t>
            </a:r>
            <a:r>
              <a:rPr lang="it-IT" sz="1800" b="1" dirty="0" smtClean="0">
                <a:latin typeface="Courier New"/>
                <a:cs typeface="Courier New"/>
              </a:rPr>
              <a:t>:(</a:t>
            </a:r>
            <a:r>
              <a:rPr lang="it-IT" sz="1800" b="1" dirty="0" err="1" smtClean="0">
                <a:latin typeface="Courier New"/>
                <a:cs typeface="Courier New"/>
              </a:rPr>
              <a:t>NSString*</a:t>
            </a:r>
            <a:r>
              <a:rPr lang="it-IT" sz="1800" b="1" dirty="0" smtClean="0">
                <a:latin typeface="Courier New"/>
                <a:cs typeface="Courier New"/>
              </a:rPr>
              <a:t>)</a:t>
            </a:r>
            <a:r>
              <a:rPr lang="it-IT" sz="1800" b="1" dirty="0" err="1" smtClean="0">
                <a:latin typeface="Courier New"/>
                <a:cs typeface="Courier New"/>
              </a:rPr>
              <a:t>type</a:t>
            </a:r>
            <a:r>
              <a:rPr lang="it-IT" sz="1800" b="1" dirty="0" smtClean="0">
                <a:latin typeface="Courier New"/>
                <a:cs typeface="Courier New"/>
              </a:rPr>
              <a:t> </a:t>
            </a:r>
            <a:r>
              <a:rPr lang="it-IT" sz="1800" b="1" dirty="0" err="1" smtClean="0">
                <a:latin typeface="Courier New"/>
                <a:cs typeface="Courier New"/>
              </a:rPr>
              <a:t>count</a:t>
            </a:r>
            <a:r>
              <a:rPr lang="it-IT" sz="1800" b="1" dirty="0" smtClean="0">
                <a:latin typeface="Courier New"/>
                <a:cs typeface="Courier New"/>
              </a:rPr>
              <a:t>:(</a:t>
            </a:r>
            <a:r>
              <a:rPr lang="it-IT" sz="1800" b="1" dirty="0" err="1" smtClean="0">
                <a:latin typeface="Courier New"/>
                <a:cs typeface="Courier New"/>
              </a:rPr>
              <a:t>int</a:t>
            </a:r>
            <a:r>
              <a:rPr lang="it-IT" sz="1800" b="1" dirty="0" smtClean="0">
                <a:latin typeface="Courier New"/>
                <a:cs typeface="Courier New"/>
              </a:rPr>
              <a:t>)</a:t>
            </a:r>
            <a:r>
              <a:rPr lang="it-IT" sz="1800" b="1" dirty="0" err="1" smtClean="0">
                <a:latin typeface="Courier New"/>
                <a:cs typeface="Courier New"/>
              </a:rPr>
              <a:t>count</a:t>
            </a:r>
            <a:r>
              <a:rPr lang="it-IT" sz="1800" b="1" dirty="0" smtClean="0">
                <a:latin typeface="Courier New"/>
                <a:cs typeface="Courier New"/>
              </a:rPr>
              <a:t> </a:t>
            </a:r>
          </a:p>
          <a:p>
            <a:pPr marL="50800" indent="6350">
              <a:buNone/>
            </a:pPr>
            <a:r>
              <a:rPr lang="it-IT" sz="1800" b="1" dirty="0" smtClean="0">
                <a:latin typeface="Courier New"/>
                <a:cs typeface="Courier New"/>
              </a:rPr>
              <a:t>{</a:t>
            </a:r>
          </a:p>
          <a:p>
            <a:pPr marL="50800" indent="6350">
              <a:buNone/>
            </a:pPr>
            <a:r>
              <a:rPr lang="it-IT" sz="1800" b="1" dirty="0" smtClean="0">
                <a:latin typeface="Courier New"/>
                <a:cs typeface="Courier New"/>
              </a:rPr>
              <a:t>	</a:t>
            </a:r>
            <a:r>
              <a:rPr lang="it-IT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it-IT" sz="18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type</a:t>
            </a:r>
            <a:r>
              <a:rPr lang="it-IT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 = @"complete"</a:t>
            </a:r>
            <a:r>
              <a:rPr lang="it-IT" sz="1800" b="1" dirty="0" smtClean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endParaRPr lang="it-IT" sz="1800" b="1" dirty="0" smtClean="0">
              <a:latin typeface="Courier New"/>
              <a:cs typeface="Courier New"/>
            </a:endParaRPr>
          </a:p>
          <a:p>
            <a:pPr marL="50800" indent="6350">
              <a:buNone/>
            </a:pPr>
            <a:r>
              <a:rPr lang="it-IT" sz="1800" b="1" dirty="0" smtClean="0">
                <a:latin typeface="Courier New"/>
                <a:cs typeface="Courier New"/>
              </a:rPr>
              <a:t>}</a:t>
            </a:r>
          </a:p>
          <a:p>
            <a:pPr marL="50800" indent="6350">
              <a:buNone/>
            </a:pPr>
            <a:r>
              <a:rPr lang="it-IT" sz="1800" b="1" dirty="0" smtClean="0">
                <a:latin typeface="Courier New"/>
                <a:cs typeface="Courier New"/>
              </a:rPr>
              <a:t> </a:t>
            </a:r>
          </a:p>
          <a:p>
            <a:pPr marL="50800" indent="6350">
              <a:buNone/>
            </a:pPr>
            <a:r>
              <a:rPr lang="it-IT" sz="1800" b="1" dirty="0" smtClean="0">
                <a:latin typeface="Courier New"/>
                <a:cs typeface="Courier New"/>
              </a:rPr>
              <a:t>-(</a:t>
            </a:r>
            <a:r>
              <a:rPr lang="it-IT" sz="1800" b="1" dirty="0" err="1" smtClean="0">
                <a:latin typeface="Courier New"/>
                <a:cs typeface="Courier New"/>
              </a:rPr>
              <a:t>void</a:t>
            </a:r>
            <a:r>
              <a:rPr lang="it-IT" sz="1800" b="1" dirty="0" smtClean="0">
                <a:latin typeface="Courier New"/>
                <a:cs typeface="Courier New"/>
              </a:rPr>
              <a:t>)</a:t>
            </a:r>
            <a:r>
              <a:rPr lang="it-IT" sz="1800" b="1" dirty="0" err="1" smtClean="0">
                <a:latin typeface="Courier New"/>
                <a:cs typeface="Courier New"/>
              </a:rPr>
              <a:t>_listenerRemoved</a:t>
            </a:r>
            <a:r>
              <a:rPr lang="it-IT" sz="1800" b="1" dirty="0" smtClean="0">
                <a:latin typeface="Courier New"/>
                <a:cs typeface="Courier New"/>
              </a:rPr>
              <a:t>:(</a:t>
            </a:r>
            <a:r>
              <a:rPr lang="it-IT" sz="1800" b="1" dirty="0" err="1" smtClean="0">
                <a:latin typeface="Courier New"/>
                <a:cs typeface="Courier New"/>
              </a:rPr>
              <a:t>NSString*</a:t>
            </a:r>
            <a:r>
              <a:rPr lang="it-IT" sz="1800" b="1" dirty="0" smtClean="0">
                <a:latin typeface="Courier New"/>
                <a:cs typeface="Courier New"/>
              </a:rPr>
              <a:t>)</a:t>
            </a:r>
            <a:r>
              <a:rPr lang="it-IT" sz="1800" b="1" dirty="0" err="1" smtClean="0">
                <a:latin typeface="Courier New"/>
                <a:cs typeface="Courier New"/>
              </a:rPr>
              <a:t>type</a:t>
            </a:r>
            <a:r>
              <a:rPr lang="it-IT" sz="1800" b="1" dirty="0" smtClean="0">
                <a:latin typeface="Courier New"/>
                <a:cs typeface="Courier New"/>
              </a:rPr>
              <a:t> </a:t>
            </a:r>
            <a:r>
              <a:rPr lang="it-IT" sz="1800" b="1" dirty="0" err="1" smtClean="0">
                <a:latin typeface="Courier New"/>
                <a:cs typeface="Courier New"/>
              </a:rPr>
              <a:t>count</a:t>
            </a:r>
            <a:r>
              <a:rPr lang="it-IT" sz="1800" b="1" dirty="0" smtClean="0">
                <a:latin typeface="Courier New"/>
                <a:cs typeface="Courier New"/>
              </a:rPr>
              <a:t>:(</a:t>
            </a:r>
            <a:r>
              <a:rPr lang="it-IT" sz="1800" b="1" dirty="0" err="1" smtClean="0">
                <a:latin typeface="Courier New"/>
                <a:cs typeface="Courier New"/>
              </a:rPr>
              <a:t>int</a:t>
            </a:r>
            <a:r>
              <a:rPr lang="it-IT" sz="1800" b="1" dirty="0" smtClean="0">
                <a:latin typeface="Courier New"/>
                <a:cs typeface="Courier New"/>
              </a:rPr>
              <a:t>)</a:t>
            </a:r>
            <a:r>
              <a:rPr lang="it-IT" sz="1800" b="1" dirty="0" err="1" smtClean="0">
                <a:latin typeface="Courier New"/>
                <a:cs typeface="Courier New"/>
              </a:rPr>
              <a:t>count</a:t>
            </a:r>
            <a:r>
              <a:rPr lang="it-IT" sz="1800" b="1" dirty="0" smtClean="0">
                <a:latin typeface="Courier New"/>
                <a:cs typeface="Courier New"/>
              </a:rPr>
              <a:t> {</a:t>
            </a:r>
          </a:p>
          <a:p>
            <a:pPr marL="50800" indent="6350">
              <a:buNone/>
            </a:pPr>
            <a:r>
              <a:rPr lang="it-IT" sz="1800" b="1" dirty="0" smtClean="0">
                <a:latin typeface="Courier New"/>
                <a:cs typeface="Courier New"/>
              </a:rPr>
              <a:t>	</a:t>
            </a:r>
            <a:r>
              <a:rPr lang="it-IT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it-IT" sz="18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type</a:t>
            </a:r>
            <a:r>
              <a:rPr lang="it-IT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 = @"complete" </a:t>
            </a:r>
          </a:p>
          <a:p>
            <a:pPr marL="50800" indent="6350">
              <a:buNone/>
            </a:pPr>
            <a:r>
              <a:rPr lang="it-IT" sz="1800" b="1" dirty="0" smtClean="0">
                <a:latin typeface="Courier New"/>
                <a:cs typeface="Courier New"/>
              </a:rPr>
              <a:t>}</a:t>
            </a:r>
            <a:endParaRPr lang="it-IT" sz="24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Eventi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OBJ-C:</a:t>
            </a:r>
          </a:p>
          <a:p>
            <a:pPr marL="450850" lvl="1" indent="6350">
              <a:buNone/>
            </a:pPr>
            <a:endParaRPr lang="it-IT" sz="1800" b="1" dirty="0" smtClean="0">
              <a:latin typeface="Courier New"/>
              <a:cs typeface="Courier New"/>
            </a:endParaRPr>
          </a:p>
          <a:p>
            <a:pPr marL="50800" indent="6350"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NSDictionary</a:t>
            </a:r>
            <a:r>
              <a:rPr lang="it-IT" sz="2000" b="1" dirty="0" smtClean="0">
                <a:latin typeface="Courier New"/>
                <a:cs typeface="Courier New"/>
              </a:rPr>
              <a:t> </a:t>
            </a:r>
            <a:r>
              <a:rPr lang="it-IT" sz="2000" b="1" dirty="0" err="1" smtClean="0">
                <a:latin typeface="Courier New"/>
                <a:cs typeface="Courier New"/>
              </a:rPr>
              <a:t>*event</a:t>
            </a:r>
            <a:r>
              <a:rPr lang="it-IT" sz="2000" b="1" dirty="0" smtClean="0">
                <a:latin typeface="Courier New"/>
                <a:cs typeface="Courier New"/>
              </a:rPr>
              <a:t> = [</a:t>
            </a:r>
            <a:r>
              <a:rPr lang="it-IT" sz="2000" b="1" dirty="0" err="1" smtClean="0">
                <a:latin typeface="Courier New"/>
                <a:cs typeface="Courier New"/>
              </a:rPr>
              <a:t>NSDictionary</a:t>
            </a:r>
            <a:r>
              <a:rPr lang="it-IT" sz="2000" b="1" dirty="0" smtClean="0">
                <a:latin typeface="Courier New"/>
                <a:cs typeface="Courier New"/>
              </a:rPr>
              <a:t> 	</a:t>
            </a:r>
            <a:r>
              <a:rPr lang="it-IT" sz="2000" b="1" dirty="0" err="1" smtClean="0">
                <a:latin typeface="Courier New"/>
                <a:cs typeface="Courier New"/>
              </a:rPr>
              <a:t>dictionaryWithObjectsAndKeys</a:t>
            </a:r>
            <a:r>
              <a:rPr lang="it-IT" sz="2000" b="1" dirty="0" smtClean="0">
                <a:latin typeface="Courier New"/>
                <a:cs typeface="Courier New"/>
              </a:rPr>
              <a:t>:</a:t>
            </a:r>
            <a:r>
              <a:rPr lang="it-IT" sz="2000" b="1" dirty="0" err="1" smtClean="0">
                <a:latin typeface="Courier New"/>
                <a:cs typeface="Courier New"/>
              </a:rPr>
              <a:t>resultMessage</a:t>
            </a:r>
            <a:r>
              <a:rPr lang="it-IT" sz="2000" b="1" dirty="0" smtClean="0">
                <a:latin typeface="Courier New"/>
                <a:cs typeface="Courier New"/>
              </a:rPr>
              <a:t>, 	</a:t>
            </a:r>
            <a:r>
              <a:rPr lang="it-IT" sz="2000" b="1" dirty="0" smtClean="0">
                <a:solidFill>
                  <a:srgbClr val="FF6600"/>
                </a:solidFill>
                <a:latin typeface="Courier New"/>
                <a:cs typeface="Courier New"/>
              </a:rPr>
              <a:t>@"</a:t>
            </a:r>
            <a:r>
              <a:rPr lang="it-IT" sz="20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resultMessage</a:t>
            </a:r>
            <a:r>
              <a:rPr lang="it-IT" sz="2000" b="1" dirty="0" smtClean="0">
                <a:solidFill>
                  <a:srgbClr val="FF6600"/>
                </a:solidFill>
                <a:latin typeface="Courier New"/>
                <a:cs typeface="Courier New"/>
              </a:rPr>
              <a:t>"</a:t>
            </a:r>
            <a:r>
              <a:rPr lang="it-IT" sz="2000" b="1" dirty="0" smtClean="0">
                <a:latin typeface="Courier New"/>
                <a:cs typeface="Courier New"/>
              </a:rPr>
              <a:t>,   </a:t>
            </a:r>
            <a:r>
              <a:rPr lang="it-IT" sz="2000" b="1" dirty="0" err="1" smtClean="0">
                <a:latin typeface="Courier New"/>
                <a:cs typeface="Courier New"/>
              </a:rPr>
              <a:t>nil</a:t>
            </a:r>
            <a:r>
              <a:rPr lang="it-IT" sz="2000" b="1" dirty="0" smtClean="0">
                <a:latin typeface="Courier New"/>
                <a:cs typeface="Courier New"/>
              </a:rPr>
              <a:t>];</a:t>
            </a:r>
          </a:p>
          <a:p>
            <a:pPr marL="50800" indent="6350">
              <a:buNone/>
            </a:pPr>
            <a:endParaRPr lang="it-IT" sz="2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[self </a:t>
            </a:r>
            <a:r>
              <a:rPr lang="it-IT" sz="2000" b="1" dirty="0" err="1" smtClean="0">
                <a:latin typeface="Courier New"/>
                <a:cs typeface="Courier New"/>
              </a:rPr>
              <a:t>fireEvent</a:t>
            </a:r>
            <a:r>
              <a:rPr lang="it-IT" sz="2000" b="1" dirty="0" smtClean="0">
                <a:latin typeface="Courier New"/>
                <a:cs typeface="Courier New"/>
              </a:rPr>
              <a:t>:</a:t>
            </a:r>
            <a:r>
              <a:rPr lang="it-IT" sz="2000" b="1" dirty="0" smtClean="0">
                <a:solidFill>
                  <a:srgbClr val="FF6600"/>
                </a:solidFill>
                <a:latin typeface="Courier New"/>
                <a:cs typeface="Courier New"/>
              </a:rPr>
              <a:t>@"complete" </a:t>
            </a:r>
            <a:r>
              <a:rPr lang="it-IT" sz="2000" b="1" dirty="0" err="1" smtClean="0">
                <a:latin typeface="Courier New"/>
                <a:cs typeface="Courier New"/>
              </a:rPr>
              <a:t>withObject</a:t>
            </a:r>
            <a:r>
              <a:rPr lang="it-IT" sz="2000" b="1" dirty="0" smtClean="0">
                <a:latin typeface="Courier New"/>
                <a:cs typeface="Courier New"/>
              </a:rPr>
              <a:t>:</a:t>
            </a:r>
            <a:r>
              <a:rPr lang="it-IT" sz="2000" b="1" dirty="0" err="1" smtClean="0">
                <a:latin typeface="Courier New"/>
                <a:cs typeface="Courier New"/>
              </a:rPr>
              <a:t>event</a:t>
            </a:r>
            <a:r>
              <a:rPr lang="it-IT" sz="2000" b="1" dirty="0" smtClean="0">
                <a:latin typeface="Courier New"/>
                <a:cs typeface="Courier New"/>
              </a:rPr>
              <a:t>];</a:t>
            </a:r>
            <a:endParaRPr lang="it-IT" sz="20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4</a:t>
            </a:r>
            <a:r>
              <a:rPr lang="it-IT" dirty="0" smtClean="0"/>
              <a:t>. </a:t>
            </a:r>
            <a:r>
              <a:rPr lang="it-IT" dirty="0" err="1" smtClean="0"/>
              <a:t>Build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Build</a:t>
            </a:r>
            <a:r>
              <a:rPr lang="it-IT" dirty="0" smtClean="0"/>
              <a:t> del progetto del modulo direttamente </a:t>
            </a:r>
            <a:r>
              <a:rPr lang="it-IT" dirty="0" smtClean="0"/>
              <a:t>da </a:t>
            </a:r>
            <a:r>
              <a:rPr lang="it-IT" dirty="0" err="1" smtClean="0"/>
              <a:t>Xcode</a:t>
            </a:r>
            <a:endParaRPr lang="it-IT" dirty="0" smtClean="0"/>
          </a:p>
          <a:p>
            <a:pPr lvl="1"/>
            <a:r>
              <a:rPr lang="it-IT" dirty="0" smtClean="0"/>
              <a:t>Per eliminare </a:t>
            </a:r>
            <a:r>
              <a:rPr lang="it-IT" dirty="0" err="1" smtClean="0"/>
              <a:t>warning</a:t>
            </a:r>
            <a:r>
              <a:rPr lang="it-IT" dirty="0" smtClean="0"/>
              <a:t> e </a:t>
            </a:r>
            <a:r>
              <a:rPr lang="it-IT" dirty="0" err="1" smtClean="0"/>
              <a:t>syntax</a:t>
            </a:r>
            <a:r>
              <a:rPr lang="it-IT" dirty="0" smtClean="0"/>
              <a:t> </a:t>
            </a:r>
            <a:r>
              <a:rPr lang="it-IT" dirty="0" err="1" smtClean="0"/>
              <a:t>error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manifest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#appname</a:t>
            </a:r>
            <a:r>
              <a:rPr lang="it-IT" sz="2000" b="1" dirty="0" smtClean="0">
                <a:latin typeface="Courier New"/>
                <a:cs typeface="Courier New"/>
              </a:rPr>
              <a:t>: </a:t>
            </a:r>
            <a:r>
              <a:rPr lang="it-IT" sz="2000" b="1" dirty="0" err="1" smtClean="0">
                <a:latin typeface="Courier New"/>
                <a:cs typeface="Courier New"/>
              </a:rPr>
              <a:t>whymca</a:t>
            </a:r>
            <a:endParaRPr lang="it-IT" sz="2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#publisher</a:t>
            </a:r>
            <a:r>
              <a:rPr lang="it-IT" sz="2000" b="1" dirty="0" smtClean="0">
                <a:latin typeface="Courier New"/>
                <a:cs typeface="Courier New"/>
              </a:rPr>
              <a:t>: </a:t>
            </a:r>
            <a:r>
              <a:rPr lang="it-IT" sz="2000" b="1" dirty="0" err="1" smtClean="0">
                <a:latin typeface="Courier New"/>
                <a:cs typeface="Courier New"/>
              </a:rPr>
              <a:t>olivier</a:t>
            </a:r>
            <a:endParaRPr lang="it-IT" sz="2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#url</a:t>
            </a:r>
            <a:r>
              <a:rPr lang="it-IT" sz="2000" b="1" dirty="0" smtClean="0">
                <a:latin typeface="Courier New"/>
                <a:cs typeface="Courier New"/>
              </a:rPr>
              <a:t>: http://www.whymca.org</a:t>
            </a: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#image</a:t>
            </a:r>
            <a:r>
              <a:rPr lang="it-IT" sz="2000" b="1" dirty="0" smtClean="0">
                <a:latin typeface="Courier New"/>
                <a:cs typeface="Courier New"/>
              </a:rPr>
              <a:t>: </a:t>
            </a:r>
            <a:r>
              <a:rPr lang="it-IT" sz="2000" b="1" dirty="0" err="1" smtClean="0">
                <a:latin typeface="Courier New"/>
                <a:cs typeface="Courier New"/>
              </a:rPr>
              <a:t>appicon.png</a:t>
            </a:r>
            <a:endParaRPr lang="it-IT" sz="2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#appid</a:t>
            </a:r>
            <a:r>
              <a:rPr lang="it-IT" sz="2000" b="1" dirty="0" smtClean="0">
                <a:latin typeface="Courier New"/>
                <a:cs typeface="Courier New"/>
              </a:rPr>
              <a:t>: </a:t>
            </a:r>
            <a:r>
              <a:rPr lang="it-IT" sz="2000" b="1" dirty="0" err="1" smtClean="0">
                <a:latin typeface="Courier New"/>
                <a:cs typeface="Courier New"/>
              </a:rPr>
              <a:t>com.whymca.test</a:t>
            </a:r>
            <a:endParaRPr lang="it-IT" sz="2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#desc</a:t>
            </a:r>
            <a:r>
              <a:rPr lang="it-IT" sz="2000" b="1" dirty="0" smtClean="0">
                <a:latin typeface="Courier New"/>
                <a:cs typeface="Courier New"/>
              </a:rPr>
              <a:t>: </a:t>
            </a:r>
            <a:r>
              <a:rPr lang="it-IT" sz="2000" b="1" dirty="0" err="1" smtClean="0">
                <a:latin typeface="Courier New"/>
                <a:cs typeface="Courier New"/>
              </a:rPr>
              <a:t>undefined</a:t>
            </a:r>
            <a:endParaRPr lang="it-IT" sz="2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#type</a:t>
            </a:r>
            <a:r>
              <a:rPr lang="it-IT" sz="2000" b="1" dirty="0" smtClean="0">
                <a:latin typeface="Courier New"/>
                <a:cs typeface="Courier New"/>
              </a:rPr>
              <a:t>: mobile</a:t>
            </a: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#guid</a:t>
            </a:r>
            <a:r>
              <a:rPr lang="it-IT" sz="2000" b="1" dirty="0" smtClean="0">
                <a:latin typeface="Courier New"/>
                <a:cs typeface="Courier New"/>
              </a:rPr>
              <a:t>: 746e9cb4-49f6-4afe-af0b-5de9f0116f65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rcRect t="-2167" r="36870" b="34332"/>
          <a:stretch>
            <a:fillRect/>
          </a:stretch>
        </p:blipFill>
        <p:spPr>
          <a:xfrm>
            <a:off x="228600" y="-76200"/>
            <a:ext cx="8763000" cy="5715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5" name="Rettangolo arrotondato 4"/>
          <p:cNvSpPr/>
          <p:nvPr/>
        </p:nvSpPr>
        <p:spPr>
          <a:xfrm>
            <a:off x="4056528" y="2362200"/>
            <a:ext cx="1506071" cy="1066800"/>
          </a:xfrm>
          <a:prstGeom prst="roundRect">
            <a:avLst/>
          </a:prstGeom>
          <a:solidFill>
            <a:schemeClr val="tx1">
              <a:alpha val="53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Lucida Grande"/>
                <a:ea typeface="Lucida Grande"/>
                <a:cs typeface="Lucida Grande"/>
              </a:rPr>
              <a:t>⌘B</a:t>
            </a:r>
            <a:endParaRPr lang="it-IT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4</a:t>
            </a:r>
            <a:r>
              <a:rPr lang="it-IT" dirty="0" smtClean="0"/>
              <a:t>. </a:t>
            </a:r>
            <a:r>
              <a:rPr lang="it-IT" dirty="0" err="1" smtClean="0"/>
              <a:t>Build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Usare lo script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	</a:t>
            </a:r>
            <a:r>
              <a:rPr lang="it-IT" b="1" dirty="0" smtClean="0">
                <a:latin typeface="Courier New"/>
                <a:cs typeface="Courier New"/>
              </a:rPr>
              <a:t>	# </a:t>
            </a:r>
            <a:r>
              <a:rPr lang="it-IT" b="1" dirty="0" err="1" smtClean="0">
                <a:latin typeface="Courier New"/>
                <a:cs typeface="Courier New"/>
              </a:rPr>
              <a:t>build.py</a:t>
            </a:r>
            <a:r>
              <a:rPr lang="it-IT" dirty="0" smtClean="0"/>
              <a:t> </a:t>
            </a:r>
          </a:p>
          <a:p>
            <a:pPr>
              <a:buNone/>
            </a:pPr>
            <a:r>
              <a:rPr lang="it-IT" dirty="0" smtClean="0"/>
              <a:t>	che si trova nei file del progetto</a:t>
            </a:r>
          </a:p>
          <a:p>
            <a:pPr lvl="1"/>
            <a:r>
              <a:rPr lang="it-IT" dirty="0" err="1" smtClean="0"/>
              <a:t>Build</a:t>
            </a:r>
            <a:r>
              <a:rPr lang="it-IT" dirty="0" smtClean="0"/>
              <a:t> completa + packaging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Package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Nella forma</a:t>
            </a:r>
          </a:p>
          <a:p>
            <a:pPr lvl="1">
              <a:buNone/>
            </a:pPr>
            <a:r>
              <a:rPr lang="it-IT" b="1" dirty="0" smtClean="0">
                <a:latin typeface="Courier New"/>
                <a:cs typeface="Courier New"/>
              </a:rPr>
              <a:t>com.whymca.smsdialog-iphone-0.1.zip</a:t>
            </a:r>
            <a:endParaRPr lang="it-IT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Deve </a:t>
            </a:r>
            <a:r>
              <a:rPr lang="it-IT" dirty="0" smtClean="0"/>
              <a:t>essere decompresso nella directory</a:t>
            </a:r>
          </a:p>
          <a:p>
            <a:pPr>
              <a:buNone/>
            </a:pPr>
            <a:r>
              <a:rPr lang="it-IT" b="1" dirty="0" smtClean="0">
                <a:latin typeface="Courier New"/>
                <a:cs typeface="Courier New"/>
              </a:rPr>
              <a:t>	</a:t>
            </a:r>
            <a:r>
              <a:rPr lang="it-IT" sz="2400" b="1" dirty="0" smtClean="0">
                <a:latin typeface="Courier New"/>
                <a:cs typeface="Courier New"/>
              </a:rPr>
              <a:t>/</a:t>
            </a:r>
            <a:r>
              <a:rPr lang="it-IT" sz="2400" b="1" dirty="0" err="1" smtClean="0">
                <a:latin typeface="Courier New"/>
                <a:cs typeface="Courier New"/>
              </a:rPr>
              <a:t>Library</a:t>
            </a:r>
            <a:r>
              <a:rPr lang="it-IT" sz="2400" b="1" dirty="0" smtClean="0">
                <a:latin typeface="Courier New"/>
                <a:cs typeface="Courier New"/>
              </a:rPr>
              <a:t>/</a:t>
            </a:r>
            <a:r>
              <a:rPr lang="it-IT" sz="2400" b="1" dirty="0" err="1" smtClean="0">
                <a:latin typeface="Courier New"/>
                <a:cs typeface="Courier New"/>
              </a:rPr>
              <a:t>Application\</a:t>
            </a:r>
            <a:r>
              <a:rPr lang="it-IT" sz="2400" b="1" dirty="0" smtClean="0">
                <a:latin typeface="Courier New"/>
                <a:cs typeface="Courier New"/>
              </a:rPr>
              <a:t> </a:t>
            </a:r>
            <a:r>
              <a:rPr lang="it-IT" sz="2400" b="1" dirty="0" err="1" smtClean="0">
                <a:latin typeface="Courier New"/>
                <a:cs typeface="Courier New"/>
              </a:rPr>
              <a:t>Support</a:t>
            </a:r>
            <a:r>
              <a:rPr lang="it-IT" sz="2400" b="1" dirty="0" smtClean="0">
                <a:latin typeface="Courier New"/>
                <a:cs typeface="Courier New"/>
              </a:rPr>
              <a:t>/</a:t>
            </a:r>
            <a:r>
              <a:rPr lang="it-IT" sz="2400" b="1" dirty="0" err="1" smtClean="0">
                <a:latin typeface="Courier New"/>
                <a:cs typeface="Courier New"/>
              </a:rPr>
              <a:t>Titanium</a:t>
            </a:r>
            <a:r>
              <a:rPr lang="it-IT" sz="2400" b="1" dirty="0" smtClean="0">
                <a:latin typeface="Courier New"/>
                <a:cs typeface="Courier New"/>
              </a:rPr>
              <a:t>/</a:t>
            </a:r>
            <a:endParaRPr lang="it-IT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Testing</a:t>
            </a:r>
            <a:r>
              <a:rPr lang="it-IT" dirty="0" smtClean="0"/>
              <a:t> semplice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Eseguire lo script</a:t>
            </a:r>
          </a:p>
          <a:p>
            <a:pPr>
              <a:buNone/>
            </a:pPr>
            <a:r>
              <a:rPr lang="it-IT" dirty="0" smtClean="0"/>
              <a:t>		</a:t>
            </a:r>
            <a:r>
              <a:rPr lang="it-IT" b="1" dirty="0" smtClean="0">
                <a:latin typeface="Courier New"/>
                <a:cs typeface="Courier New"/>
              </a:rPr>
              <a:t># </a:t>
            </a:r>
            <a:r>
              <a:rPr lang="it-IT" b="1" dirty="0" err="1" smtClean="0">
                <a:latin typeface="Courier New"/>
                <a:cs typeface="Courier New"/>
              </a:rPr>
              <a:t>titanium</a:t>
            </a:r>
            <a:r>
              <a:rPr lang="it-IT" b="1" dirty="0" smtClean="0">
                <a:latin typeface="Courier New"/>
                <a:cs typeface="Courier New"/>
              </a:rPr>
              <a:t> </a:t>
            </a:r>
            <a:r>
              <a:rPr lang="it-IT" b="1" dirty="0" err="1" smtClean="0">
                <a:latin typeface="Courier New"/>
                <a:cs typeface="Courier New"/>
              </a:rPr>
              <a:t>run</a:t>
            </a:r>
            <a:endParaRPr lang="it-IT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dirty="0" smtClean="0"/>
              <a:t>	nella directory del progetto</a:t>
            </a:r>
          </a:p>
          <a:p>
            <a:r>
              <a:rPr lang="it-IT" dirty="0" smtClean="0"/>
              <a:t>Questo crea ed esegue un progetto temporaneo che usa il file </a:t>
            </a:r>
            <a:r>
              <a:rPr lang="it-IT" b="1" dirty="0" err="1" smtClean="0">
                <a:latin typeface="Courier New"/>
                <a:cs typeface="Courier New"/>
              </a:rPr>
              <a:t>app.js</a:t>
            </a:r>
            <a:r>
              <a:rPr lang="it-IT" dirty="0" smtClean="0"/>
              <a:t> della directory </a:t>
            </a:r>
            <a:r>
              <a:rPr lang="it-IT" b="1" dirty="0" err="1" smtClean="0">
                <a:latin typeface="Courier New"/>
                <a:cs typeface="Courier New"/>
              </a:rPr>
              <a:t>example</a:t>
            </a:r>
            <a:r>
              <a:rPr lang="it-IT" b="1" dirty="0" smtClean="0">
                <a:latin typeface="Courier New"/>
                <a:cs typeface="Courier New"/>
              </a:rPr>
              <a:t> </a:t>
            </a:r>
            <a:endParaRPr lang="it-IT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Utilizzo in un progetto </a:t>
            </a:r>
            <a:r>
              <a:rPr lang="it-IT" dirty="0" err="1" smtClean="0"/>
              <a:t>TiMobile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&lt;?xml </a:t>
            </a:r>
            <a:r>
              <a:rPr lang="it-IT" sz="2400" b="1" dirty="0" err="1" smtClean="0">
                <a:latin typeface="Courier New"/>
                <a:cs typeface="Courier New"/>
              </a:rPr>
              <a:t>version=</a:t>
            </a:r>
            <a:r>
              <a:rPr lang="it-IT" sz="2400" b="1" dirty="0" smtClean="0">
                <a:latin typeface="Courier New"/>
                <a:cs typeface="Courier New"/>
              </a:rPr>
              <a:t>"1.0" </a:t>
            </a:r>
            <a:r>
              <a:rPr lang="it-IT" sz="2400" b="1" dirty="0" err="1" smtClean="0">
                <a:latin typeface="Courier New"/>
                <a:cs typeface="Courier New"/>
              </a:rPr>
              <a:t>encoding=</a:t>
            </a:r>
            <a:r>
              <a:rPr lang="it-IT" sz="2400" b="1" dirty="0" smtClean="0">
                <a:latin typeface="Courier New"/>
                <a:cs typeface="Courier New"/>
              </a:rPr>
              <a:t>"UTF-8" </a:t>
            </a:r>
            <a:r>
              <a:rPr lang="it-IT" sz="2400" b="1" dirty="0" err="1" smtClean="0">
                <a:latin typeface="Courier New"/>
                <a:cs typeface="Courier New"/>
              </a:rPr>
              <a:t>standalone=</a:t>
            </a:r>
            <a:r>
              <a:rPr lang="it-IT" sz="2400" b="1" dirty="0" smtClean="0">
                <a:latin typeface="Courier New"/>
                <a:cs typeface="Courier New"/>
              </a:rPr>
              <a:t>"no"?&gt;</a:t>
            </a:r>
          </a:p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&lt;ti:</a:t>
            </a:r>
            <a:r>
              <a:rPr lang="it-IT" sz="2400" b="1" dirty="0" err="1" smtClean="0">
                <a:latin typeface="Courier New"/>
                <a:cs typeface="Courier New"/>
              </a:rPr>
              <a:t>app</a:t>
            </a:r>
            <a:r>
              <a:rPr lang="it-IT" sz="2400" b="1" dirty="0" smtClean="0">
                <a:latin typeface="Courier New"/>
                <a:cs typeface="Courier New"/>
              </a:rPr>
              <a:t> </a:t>
            </a:r>
            <a:r>
              <a:rPr lang="it-IT" sz="2400" b="1" dirty="0" err="1" smtClean="0">
                <a:latin typeface="Courier New"/>
                <a:cs typeface="Courier New"/>
              </a:rPr>
              <a:t>xmlns</a:t>
            </a:r>
            <a:r>
              <a:rPr lang="it-IT" sz="2400" b="1" dirty="0" smtClean="0">
                <a:latin typeface="Courier New"/>
                <a:cs typeface="Courier New"/>
              </a:rPr>
              <a:t>:</a:t>
            </a:r>
            <a:r>
              <a:rPr lang="it-IT" sz="2400" b="1" dirty="0" err="1" smtClean="0">
                <a:latin typeface="Courier New"/>
                <a:cs typeface="Courier New"/>
              </a:rPr>
              <a:t>ti=</a:t>
            </a:r>
            <a:r>
              <a:rPr lang="it-IT" sz="2400" b="1" dirty="0" smtClean="0">
                <a:latin typeface="Courier New"/>
                <a:cs typeface="Courier New"/>
              </a:rPr>
              <a:t>"http://</a:t>
            </a:r>
            <a:r>
              <a:rPr lang="it-IT" sz="2400" b="1" dirty="0" err="1" smtClean="0">
                <a:latin typeface="Courier New"/>
                <a:cs typeface="Courier New"/>
              </a:rPr>
              <a:t>ti.appcelerator.org</a:t>
            </a:r>
            <a:r>
              <a:rPr lang="it-IT" sz="2400" b="1" dirty="0" smtClean="0">
                <a:latin typeface="Courier New"/>
                <a:cs typeface="Courier New"/>
              </a:rPr>
              <a:t>"&gt;</a:t>
            </a:r>
            <a:endParaRPr lang="it-IT" sz="2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it-IT" sz="24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400" b="1" dirty="0" smtClean="0">
                <a:solidFill>
                  <a:srgbClr val="008000"/>
                </a:solidFill>
                <a:latin typeface="Courier New"/>
                <a:cs typeface="Courier New"/>
              </a:rPr>
              <a:t>&lt;!</a:t>
            </a:r>
            <a:r>
              <a:rPr lang="it-IT" sz="2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–-</a:t>
            </a:r>
            <a:r>
              <a:rPr lang="it-IT" sz="24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it-IT" sz="2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SNIP…</a:t>
            </a:r>
            <a:r>
              <a:rPr lang="it-IT" sz="24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it-IT" sz="2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--</a:t>
            </a:r>
            <a:r>
              <a:rPr lang="it-IT" sz="2400" b="1" dirty="0" smtClean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endParaRPr lang="it-IT" sz="2400" b="1" dirty="0" smtClean="0">
              <a:solidFill>
                <a:srgbClr val="B00115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&lt;</a:t>
            </a:r>
            <a:r>
              <a:rPr lang="it-IT" sz="2400" b="1" dirty="0" err="1" smtClean="0">
                <a:solidFill>
                  <a:srgbClr val="B00115"/>
                </a:solidFill>
                <a:latin typeface="Courier New"/>
                <a:cs typeface="Courier New"/>
              </a:rPr>
              <a:t>modules</a:t>
            </a:r>
            <a:r>
              <a:rPr lang="it-IT"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  &lt;</a:t>
            </a:r>
            <a:r>
              <a:rPr lang="it-IT" sz="2400" b="1" dirty="0" err="1" smtClean="0">
                <a:solidFill>
                  <a:srgbClr val="B00115"/>
                </a:solidFill>
                <a:latin typeface="Courier New"/>
                <a:cs typeface="Courier New"/>
              </a:rPr>
              <a:t>module</a:t>
            </a:r>
            <a:r>
              <a:rPr lang="it-IT"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 </a:t>
            </a:r>
            <a:r>
              <a:rPr lang="it-IT" sz="2400" b="1" dirty="0" err="1" smtClean="0">
                <a:solidFill>
                  <a:srgbClr val="B00115"/>
                </a:solidFill>
                <a:latin typeface="Courier New"/>
                <a:cs typeface="Courier New"/>
              </a:rPr>
              <a:t>version=</a:t>
            </a:r>
            <a:r>
              <a:rPr lang="it-IT"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“0.1” </a:t>
            </a:r>
            <a:r>
              <a:rPr lang="it-IT" sz="2400" b="1" dirty="0" err="1" smtClean="0">
                <a:solidFill>
                  <a:srgbClr val="B00115"/>
                </a:solidFill>
                <a:latin typeface="Courier New"/>
                <a:cs typeface="Courier New"/>
              </a:rPr>
              <a:t>platform=</a:t>
            </a:r>
            <a:r>
              <a:rPr lang="it-IT"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“</a:t>
            </a:r>
            <a:r>
              <a:rPr lang="it-IT" sz="2400" b="1" dirty="0" err="1" smtClean="0">
                <a:solidFill>
                  <a:srgbClr val="B00115"/>
                </a:solidFill>
                <a:latin typeface="Courier New"/>
                <a:cs typeface="Courier New"/>
              </a:rPr>
              <a:t>iphone</a:t>
            </a:r>
            <a:r>
              <a:rPr lang="it-IT"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”&gt;</a:t>
            </a:r>
          </a:p>
          <a:p>
            <a:pPr>
              <a:buNone/>
            </a:pPr>
            <a:r>
              <a:rPr lang="it-IT"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		</a:t>
            </a:r>
            <a:r>
              <a:rPr lang="it-IT" sz="2400" b="1" dirty="0" err="1" smtClean="0">
                <a:solidFill>
                  <a:srgbClr val="B00115"/>
                </a:solidFill>
                <a:latin typeface="Courier New"/>
                <a:cs typeface="Courier New"/>
              </a:rPr>
              <a:t>com.whymca.smsdialog</a:t>
            </a:r>
            <a:endParaRPr lang="it-IT" sz="2400" b="1" dirty="0" smtClean="0">
              <a:solidFill>
                <a:srgbClr val="B00115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  &lt;/</a:t>
            </a:r>
            <a:r>
              <a:rPr lang="it-IT" sz="2400" b="1" dirty="0" err="1" smtClean="0">
                <a:solidFill>
                  <a:srgbClr val="B00115"/>
                </a:solidFill>
                <a:latin typeface="Courier New"/>
                <a:cs typeface="Courier New"/>
              </a:rPr>
              <a:t>module</a:t>
            </a:r>
            <a:r>
              <a:rPr lang="it-IT"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&lt;/</a:t>
            </a:r>
            <a:r>
              <a:rPr lang="it-IT" sz="2400" b="1" dirty="0" err="1" smtClean="0">
                <a:solidFill>
                  <a:srgbClr val="B00115"/>
                </a:solidFill>
                <a:latin typeface="Courier New"/>
                <a:cs typeface="Courier New"/>
              </a:rPr>
              <a:t>modules</a:t>
            </a:r>
            <a:r>
              <a:rPr lang="it-IT"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&lt;/ti:</a:t>
            </a:r>
            <a:r>
              <a:rPr lang="it-IT" sz="2400" b="1" dirty="0" err="1" smtClean="0">
                <a:latin typeface="Courier New"/>
                <a:cs typeface="Courier New"/>
              </a:rPr>
              <a:t>app</a:t>
            </a:r>
            <a:r>
              <a:rPr lang="it-IT" sz="2400" b="1" dirty="0" smtClean="0">
                <a:latin typeface="Courier New"/>
                <a:cs typeface="Courier New"/>
              </a:rPr>
              <a:t>&gt;</a:t>
            </a:r>
            <a:endParaRPr lang="it-IT" sz="2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it-IT" sz="2400" b="1" dirty="0" smtClean="0">
              <a:latin typeface="Courier New"/>
              <a:cs typeface="Courier New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485392" y="5053153"/>
            <a:ext cx="2436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err="1" smtClean="0"/>
              <a:t>tiapp.xml</a:t>
            </a:r>
            <a:endParaRPr lang="it-IT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Testing</a:t>
            </a:r>
            <a:r>
              <a:rPr lang="it-IT" dirty="0" smtClean="0"/>
              <a:t>/</a:t>
            </a:r>
            <a:r>
              <a:rPr lang="it-IT" dirty="0" err="1" smtClean="0"/>
              <a:t>Debugging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Lanciare </a:t>
            </a:r>
            <a:r>
              <a:rPr lang="it-IT" dirty="0" smtClean="0"/>
              <a:t>l’esecuzione</a:t>
            </a:r>
            <a:r>
              <a:rPr lang="it-IT" dirty="0" smtClean="0"/>
              <a:t> dell’</a:t>
            </a:r>
            <a:r>
              <a:rPr lang="it-IT" dirty="0" err="1" smtClean="0"/>
              <a:t>app</a:t>
            </a:r>
            <a:r>
              <a:rPr lang="it-IT" dirty="0" smtClean="0"/>
              <a:t> (da Ti Studio/</a:t>
            </a:r>
            <a:r>
              <a:rPr lang="it-IT" dirty="0" err="1" smtClean="0"/>
              <a:t>Developer</a:t>
            </a:r>
            <a:r>
              <a:rPr lang="it-IT" dirty="0" smtClean="0"/>
              <a:t>)</a:t>
            </a:r>
          </a:p>
          <a:p>
            <a:r>
              <a:rPr lang="it-IT" dirty="0" smtClean="0"/>
              <a:t>Aprire il progetto </a:t>
            </a:r>
            <a:r>
              <a:rPr lang="it-IT" dirty="0" err="1" smtClean="0"/>
              <a:t>Xcode</a:t>
            </a:r>
            <a:r>
              <a:rPr lang="it-IT" dirty="0" smtClean="0"/>
              <a:t> che si trova nella directory </a:t>
            </a:r>
            <a:r>
              <a:rPr lang="it-IT" b="1" dirty="0" err="1" smtClean="0">
                <a:latin typeface="Courier New"/>
                <a:cs typeface="Courier New"/>
              </a:rPr>
              <a:t>build</a:t>
            </a:r>
            <a:r>
              <a:rPr lang="it-IT" b="1" dirty="0" smtClean="0">
                <a:latin typeface="Courier New"/>
                <a:cs typeface="Courier New"/>
              </a:rPr>
              <a:t>/</a:t>
            </a:r>
            <a:r>
              <a:rPr lang="it-IT" b="1" dirty="0" err="1" smtClean="0">
                <a:latin typeface="Courier New"/>
                <a:cs typeface="Courier New"/>
              </a:rPr>
              <a:t>iphone</a:t>
            </a:r>
            <a:r>
              <a:rPr lang="it-IT" b="1" dirty="0" smtClean="0">
                <a:latin typeface="Courier New"/>
                <a:cs typeface="Courier New"/>
              </a:rPr>
              <a:t> </a:t>
            </a:r>
            <a:r>
              <a:rPr lang="it-IT" dirty="0" smtClean="0"/>
              <a:t>del progetto</a:t>
            </a:r>
          </a:p>
          <a:p>
            <a:r>
              <a:rPr lang="it-IT" dirty="0" smtClean="0"/>
              <a:t>Lanciare </a:t>
            </a:r>
            <a:r>
              <a:rPr lang="it-IT" b="1" dirty="0" err="1" smtClean="0"/>
              <a:t>Build&amp;Debug</a:t>
            </a:r>
            <a:r>
              <a:rPr lang="it-IT" b="1" dirty="0" smtClean="0"/>
              <a:t> </a:t>
            </a:r>
            <a:r>
              <a:rPr lang="it-IT" dirty="0" smtClean="0"/>
              <a:t>da </a:t>
            </a:r>
            <a:r>
              <a:rPr lang="it-IT" dirty="0" smtClean="0"/>
              <a:t>lì</a:t>
            </a:r>
          </a:p>
          <a:p>
            <a:r>
              <a:rPr lang="it-IT" dirty="0" smtClean="0"/>
              <a:t>Impostare </a:t>
            </a:r>
            <a:r>
              <a:rPr lang="it-IT" dirty="0" err="1" smtClean="0"/>
              <a:t>breakpoint</a:t>
            </a:r>
            <a:r>
              <a:rPr lang="it-IT" dirty="0" smtClean="0"/>
              <a:t> etc.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rcRect t="2609" r="30357" b="32629"/>
          <a:stretch>
            <a:fillRect/>
          </a:stretch>
        </p:blipFill>
        <p:spPr>
          <a:xfrm>
            <a:off x="76200" y="228600"/>
            <a:ext cx="8915400" cy="5181600"/>
          </a:xfrm>
          <a:prstGeom prst="rect">
            <a:avLst/>
          </a:prstGeom>
        </p:spPr>
      </p:pic>
      <p:cxnSp>
        <p:nvCxnSpPr>
          <p:cNvPr id="6" name="Connettore 7 5"/>
          <p:cNvCxnSpPr/>
          <p:nvPr/>
        </p:nvCxnSpPr>
        <p:spPr>
          <a:xfrm rot="10800000">
            <a:off x="1219200" y="1219199"/>
            <a:ext cx="3505202" cy="3124203"/>
          </a:xfrm>
          <a:prstGeom prst="curved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562600" y="274638"/>
            <a:ext cx="1447800" cy="79216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b="1" dirty="0" smtClean="0">
                <a:solidFill>
                  <a:srgbClr val="B30015"/>
                </a:solidFill>
              </a:rPr>
              <a:t>Grazie per l’attenzione</a:t>
            </a:r>
            <a:endParaRPr lang="it-IT" b="1" dirty="0">
              <a:solidFill>
                <a:srgbClr val="B30015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>
              <a:buNone/>
            </a:pPr>
            <a:endParaRPr lang="it-IT" sz="4000" dirty="0" smtClean="0"/>
          </a:p>
          <a:p>
            <a:pPr algn="r">
              <a:buNone/>
            </a:pPr>
            <a:endParaRPr lang="it-IT" sz="4000" dirty="0" smtClean="0"/>
          </a:p>
          <a:p>
            <a:pPr algn="r">
              <a:buNone/>
            </a:pPr>
            <a:endParaRPr lang="it-IT" sz="4000" dirty="0" smtClean="0"/>
          </a:p>
          <a:p>
            <a:pPr algn="r">
              <a:buNone/>
            </a:pPr>
            <a:r>
              <a:rPr lang="it-IT" sz="4000" dirty="0" smtClean="0"/>
              <a:t>Domande?</a:t>
            </a:r>
            <a:endParaRPr lang="it-IT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tiapp.xml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2400" y="1417638"/>
            <a:ext cx="4495800" cy="470852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&lt;?xml </a:t>
            </a:r>
            <a:r>
              <a:rPr lang="it-IT" sz="1200" b="1" dirty="0" err="1" smtClean="0">
                <a:latin typeface="Courier New"/>
                <a:cs typeface="Courier New"/>
              </a:rPr>
              <a:t>version=</a:t>
            </a:r>
            <a:r>
              <a:rPr lang="it-IT" sz="1200" b="1" dirty="0" smtClean="0">
                <a:latin typeface="Courier New"/>
                <a:cs typeface="Courier New"/>
              </a:rPr>
              <a:t>"1.0" </a:t>
            </a:r>
            <a:r>
              <a:rPr lang="it-IT" sz="1200" b="1" dirty="0" err="1" smtClean="0">
                <a:latin typeface="Courier New"/>
                <a:cs typeface="Courier New"/>
              </a:rPr>
              <a:t>encoding=</a:t>
            </a:r>
            <a:r>
              <a:rPr lang="it-IT" sz="1200" b="1" dirty="0" smtClean="0">
                <a:latin typeface="Courier New"/>
                <a:cs typeface="Courier New"/>
              </a:rPr>
              <a:t>"UTF-8" </a:t>
            </a:r>
            <a:r>
              <a:rPr lang="it-IT" sz="1200" b="1" dirty="0" err="1" smtClean="0">
                <a:latin typeface="Courier New"/>
                <a:cs typeface="Courier New"/>
              </a:rPr>
              <a:t>standalone=</a:t>
            </a:r>
            <a:r>
              <a:rPr lang="it-IT" sz="1200" b="1" dirty="0" smtClean="0">
                <a:latin typeface="Courier New"/>
                <a:cs typeface="Courier New"/>
              </a:rPr>
              <a:t>"no"?&gt;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&lt;ti:</a:t>
            </a:r>
            <a:r>
              <a:rPr lang="it-IT" sz="1200" b="1" dirty="0" err="1" smtClean="0">
                <a:latin typeface="Courier New"/>
                <a:cs typeface="Courier New"/>
              </a:rPr>
              <a:t>app</a:t>
            </a:r>
            <a:r>
              <a:rPr lang="it-IT" sz="1200" b="1" dirty="0" smtClean="0">
                <a:latin typeface="Courier New"/>
                <a:cs typeface="Courier New"/>
              </a:rPr>
              <a:t> </a:t>
            </a:r>
            <a:r>
              <a:rPr lang="it-IT" sz="1200" b="1" dirty="0" err="1" smtClean="0">
                <a:latin typeface="Courier New"/>
                <a:cs typeface="Courier New"/>
              </a:rPr>
              <a:t>xmlns</a:t>
            </a:r>
            <a:r>
              <a:rPr lang="it-IT" sz="1200" b="1" dirty="0" smtClean="0">
                <a:latin typeface="Courier New"/>
                <a:cs typeface="Courier New"/>
              </a:rPr>
              <a:t>:</a:t>
            </a:r>
            <a:r>
              <a:rPr lang="it-IT" sz="1200" b="1" dirty="0" err="1" smtClean="0">
                <a:latin typeface="Courier New"/>
                <a:cs typeface="Courier New"/>
              </a:rPr>
              <a:t>ti=</a:t>
            </a:r>
            <a:r>
              <a:rPr lang="it-IT" sz="1200" b="1" dirty="0" smtClean="0">
                <a:latin typeface="Courier New"/>
                <a:cs typeface="Courier New"/>
              </a:rPr>
              <a:t>"http://</a:t>
            </a:r>
            <a:r>
              <a:rPr lang="it-IT" sz="1200" b="1" dirty="0" err="1" smtClean="0">
                <a:latin typeface="Courier New"/>
                <a:cs typeface="Courier New"/>
              </a:rPr>
              <a:t>ti.appcelerator.org</a:t>
            </a:r>
            <a:r>
              <a:rPr lang="it-IT" sz="1200" b="1" dirty="0" smtClean="0">
                <a:latin typeface="Courier New"/>
                <a:cs typeface="Courier New"/>
              </a:rPr>
              <a:t>"&gt;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deployment-targets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    &lt;target </a:t>
            </a:r>
            <a:r>
              <a:rPr lang="it-IT" sz="1200" b="1" dirty="0" err="1" smtClean="0">
                <a:latin typeface="Courier New"/>
                <a:cs typeface="Courier New"/>
              </a:rPr>
              <a:t>device=</a:t>
            </a:r>
            <a:r>
              <a:rPr lang="it-IT" sz="1200" b="1" dirty="0" smtClean="0">
                <a:latin typeface="Courier New"/>
                <a:cs typeface="Courier New"/>
              </a:rPr>
              <a:t>"</a:t>
            </a:r>
            <a:r>
              <a:rPr lang="it-IT" sz="1200" b="1" dirty="0" err="1" smtClean="0">
                <a:latin typeface="Courier New"/>
                <a:cs typeface="Courier New"/>
              </a:rPr>
              <a:t>iphone</a:t>
            </a:r>
            <a:r>
              <a:rPr lang="it-IT" sz="1200" b="1" dirty="0" smtClean="0">
                <a:latin typeface="Courier New"/>
                <a:cs typeface="Courier New"/>
              </a:rPr>
              <a:t>"&gt;</a:t>
            </a:r>
            <a:r>
              <a:rPr lang="it-IT" sz="1200" b="1" dirty="0" err="1" smtClean="0">
                <a:latin typeface="Courier New"/>
                <a:cs typeface="Courier New"/>
              </a:rPr>
              <a:t>true</a:t>
            </a:r>
            <a:r>
              <a:rPr lang="it-IT" sz="1200" b="1" dirty="0" smtClean="0">
                <a:latin typeface="Courier New"/>
                <a:cs typeface="Courier New"/>
              </a:rPr>
              <a:t>&lt;/target&gt;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    &lt;target </a:t>
            </a:r>
            <a:r>
              <a:rPr lang="it-IT" sz="1200" b="1" dirty="0" err="1" smtClean="0">
                <a:latin typeface="Courier New"/>
                <a:cs typeface="Courier New"/>
              </a:rPr>
              <a:t>device=</a:t>
            </a:r>
            <a:r>
              <a:rPr lang="it-IT" sz="1200" b="1" dirty="0" smtClean="0">
                <a:latin typeface="Courier New"/>
                <a:cs typeface="Courier New"/>
              </a:rPr>
              <a:t>"</a:t>
            </a:r>
            <a:r>
              <a:rPr lang="it-IT" sz="1200" b="1" dirty="0" err="1" smtClean="0">
                <a:latin typeface="Courier New"/>
                <a:cs typeface="Courier New"/>
              </a:rPr>
              <a:t>ipad</a:t>
            </a:r>
            <a:r>
              <a:rPr lang="it-IT" sz="1200" b="1" dirty="0" smtClean="0">
                <a:latin typeface="Courier New"/>
                <a:cs typeface="Courier New"/>
              </a:rPr>
              <a:t>"&gt;false&lt;/target&gt;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    &lt;target </a:t>
            </a:r>
            <a:r>
              <a:rPr lang="it-IT" sz="1200" b="1" dirty="0" err="1" smtClean="0">
                <a:latin typeface="Courier New"/>
                <a:cs typeface="Courier New"/>
              </a:rPr>
              <a:t>device=</a:t>
            </a:r>
            <a:r>
              <a:rPr lang="it-IT" sz="1200" b="1" dirty="0" smtClean="0">
                <a:latin typeface="Courier New"/>
                <a:cs typeface="Courier New"/>
              </a:rPr>
              <a:t>"</a:t>
            </a:r>
            <a:r>
              <a:rPr lang="it-IT" sz="1200" b="1" dirty="0" err="1" smtClean="0">
                <a:latin typeface="Courier New"/>
                <a:cs typeface="Courier New"/>
              </a:rPr>
              <a:t>android</a:t>
            </a:r>
            <a:r>
              <a:rPr lang="it-IT" sz="1200" b="1" dirty="0" smtClean="0">
                <a:latin typeface="Courier New"/>
                <a:cs typeface="Courier New"/>
              </a:rPr>
              <a:t>"&gt;</a:t>
            </a:r>
            <a:r>
              <a:rPr lang="it-IT" sz="1200" b="1" dirty="0" err="1" smtClean="0">
                <a:latin typeface="Courier New"/>
                <a:cs typeface="Courier New"/>
              </a:rPr>
              <a:t>true</a:t>
            </a:r>
            <a:r>
              <a:rPr lang="it-IT" sz="1200" b="1" dirty="0" smtClean="0">
                <a:latin typeface="Courier New"/>
                <a:cs typeface="Courier New"/>
              </a:rPr>
              <a:t>&lt;/target&gt;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&lt;/</a:t>
            </a:r>
            <a:r>
              <a:rPr lang="it-IT" sz="1200" b="1" dirty="0" err="1" smtClean="0">
                <a:latin typeface="Courier New"/>
                <a:cs typeface="Courier New"/>
              </a:rPr>
              <a:t>deployment-targets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id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  <a:r>
              <a:rPr lang="it-IT" sz="1200" b="1" dirty="0" err="1" smtClean="0">
                <a:latin typeface="Courier New"/>
                <a:cs typeface="Courier New"/>
              </a:rPr>
              <a:t>com.whymca.test</a:t>
            </a:r>
            <a:r>
              <a:rPr lang="it-IT" sz="1200" b="1" dirty="0" smtClean="0">
                <a:latin typeface="Courier New"/>
                <a:cs typeface="Courier New"/>
              </a:rPr>
              <a:t>&lt;/</a:t>
            </a:r>
            <a:r>
              <a:rPr lang="it-IT" sz="1200" b="1" dirty="0" err="1" smtClean="0">
                <a:latin typeface="Courier New"/>
                <a:cs typeface="Courier New"/>
              </a:rPr>
              <a:t>id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name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  <a:r>
              <a:rPr lang="it-IT" sz="1200" b="1" dirty="0" err="1" smtClean="0">
                <a:latin typeface="Courier New"/>
                <a:cs typeface="Courier New"/>
              </a:rPr>
              <a:t>whymca</a:t>
            </a:r>
            <a:r>
              <a:rPr lang="it-IT" sz="1200" b="1" dirty="0" smtClean="0">
                <a:latin typeface="Courier New"/>
                <a:cs typeface="Courier New"/>
              </a:rPr>
              <a:t>&lt;/</a:t>
            </a:r>
            <a:r>
              <a:rPr lang="it-IT" sz="1200" b="1" dirty="0" err="1" smtClean="0">
                <a:latin typeface="Courier New"/>
                <a:cs typeface="Courier New"/>
              </a:rPr>
              <a:t>name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version</a:t>
            </a:r>
            <a:r>
              <a:rPr lang="it-IT" sz="1200" b="1" dirty="0" smtClean="0">
                <a:latin typeface="Courier New"/>
                <a:cs typeface="Courier New"/>
              </a:rPr>
              <a:t>&gt;1.0&lt;/</a:t>
            </a:r>
            <a:r>
              <a:rPr lang="it-IT" sz="1200" b="1" dirty="0" err="1" smtClean="0">
                <a:latin typeface="Courier New"/>
                <a:cs typeface="Courier New"/>
              </a:rPr>
              <a:t>version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publisher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  <a:r>
              <a:rPr lang="it-IT" sz="1200" b="1" dirty="0" err="1" smtClean="0">
                <a:latin typeface="Courier New"/>
                <a:cs typeface="Courier New"/>
              </a:rPr>
              <a:t>olivier</a:t>
            </a:r>
            <a:r>
              <a:rPr lang="it-IT" sz="1200" b="1" dirty="0" smtClean="0">
                <a:latin typeface="Courier New"/>
                <a:cs typeface="Courier New"/>
              </a:rPr>
              <a:t>&lt;/</a:t>
            </a:r>
            <a:r>
              <a:rPr lang="it-IT" sz="1200" b="1" dirty="0" err="1" smtClean="0">
                <a:latin typeface="Courier New"/>
                <a:cs typeface="Courier New"/>
              </a:rPr>
              <a:t>publisher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&lt;url&gt;http://www.whymca.org&lt;/url&gt;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description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  <a:r>
              <a:rPr lang="it-IT" sz="1200" b="1" dirty="0" err="1" smtClean="0">
                <a:latin typeface="Courier New"/>
                <a:cs typeface="Courier New"/>
              </a:rPr>
              <a:t>not</a:t>
            </a:r>
            <a:r>
              <a:rPr lang="it-IT" sz="1200" b="1" dirty="0" smtClean="0">
                <a:latin typeface="Courier New"/>
                <a:cs typeface="Courier New"/>
              </a:rPr>
              <a:t> </a:t>
            </a:r>
            <a:r>
              <a:rPr lang="it-IT" sz="1200" b="1" dirty="0" err="1" smtClean="0">
                <a:latin typeface="Courier New"/>
                <a:cs typeface="Courier New"/>
              </a:rPr>
              <a:t>specified</a:t>
            </a:r>
            <a:r>
              <a:rPr lang="it-IT" sz="1200" b="1" dirty="0" smtClean="0">
                <a:latin typeface="Courier New"/>
                <a:cs typeface="Courier New"/>
              </a:rPr>
              <a:t>&lt;/</a:t>
            </a:r>
            <a:r>
              <a:rPr lang="it-IT" sz="1200" b="1" dirty="0" err="1" smtClean="0">
                <a:latin typeface="Courier New"/>
                <a:cs typeface="Courier New"/>
              </a:rPr>
              <a:t>description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&lt;copyright&gt;2011 </a:t>
            </a:r>
            <a:r>
              <a:rPr lang="it-IT" sz="1200" b="1" dirty="0" err="1" smtClean="0">
                <a:latin typeface="Courier New"/>
                <a:cs typeface="Courier New"/>
              </a:rPr>
              <a:t>by</a:t>
            </a:r>
            <a:r>
              <a:rPr lang="it-IT" sz="1200" b="1" dirty="0" smtClean="0">
                <a:latin typeface="Courier New"/>
                <a:cs typeface="Courier New"/>
              </a:rPr>
              <a:t> </a:t>
            </a:r>
            <a:r>
              <a:rPr lang="it-IT" sz="1200" b="1" dirty="0" err="1" smtClean="0">
                <a:latin typeface="Courier New"/>
                <a:cs typeface="Courier New"/>
              </a:rPr>
              <a:t>olivier</a:t>
            </a:r>
            <a:r>
              <a:rPr lang="it-IT" sz="1200" b="1" dirty="0" smtClean="0">
                <a:latin typeface="Courier New"/>
                <a:cs typeface="Courier New"/>
              </a:rPr>
              <a:t>&lt;/copyright&gt;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icon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  <a:r>
              <a:rPr lang="it-IT" sz="1200" b="1" dirty="0" err="1" smtClean="0">
                <a:latin typeface="Courier New"/>
                <a:cs typeface="Courier New"/>
              </a:rPr>
              <a:t>appicon.png</a:t>
            </a:r>
            <a:r>
              <a:rPr lang="it-IT" sz="1200" b="1" dirty="0" smtClean="0">
                <a:latin typeface="Courier New"/>
                <a:cs typeface="Courier New"/>
              </a:rPr>
              <a:t>&lt;/</a:t>
            </a:r>
            <a:r>
              <a:rPr lang="it-IT" sz="1200" b="1" dirty="0" err="1" smtClean="0">
                <a:latin typeface="Courier New"/>
                <a:cs typeface="Courier New"/>
              </a:rPr>
              <a:t>icon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persistent-wifi</a:t>
            </a:r>
            <a:r>
              <a:rPr lang="it-IT" sz="1200" b="1" dirty="0" smtClean="0">
                <a:latin typeface="Courier New"/>
                <a:cs typeface="Courier New"/>
              </a:rPr>
              <a:t>&gt;false&lt;/</a:t>
            </a:r>
            <a:r>
              <a:rPr lang="it-IT" sz="1200" b="1" dirty="0" err="1" smtClean="0">
                <a:latin typeface="Courier New"/>
                <a:cs typeface="Courier New"/>
              </a:rPr>
              <a:t>persistent-wifi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prerendered-icon</a:t>
            </a:r>
            <a:r>
              <a:rPr lang="it-IT" sz="1200" b="1" dirty="0" smtClean="0">
                <a:latin typeface="Courier New"/>
                <a:cs typeface="Courier New"/>
              </a:rPr>
              <a:t>&gt;false&lt;/</a:t>
            </a:r>
            <a:r>
              <a:rPr lang="it-IT" sz="1200" b="1" dirty="0" err="1" smtClean="0">
                <a:latin typeface="Courier New"/>
                <a:cs typeface="Courier New"/>
              </a:rPr>
              <a:t>prerendered-icon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statusbar-style</a:t>
            </a:r>
            <a:r>
              <a:rPr lang="it-IT" sz="1200" b="1" dirty="0" smtClean="0">
                <a:latin typeface="Courier New"/>
                <a:cs typeface="Courier New"/>
              </a:rPr>
              <a:t>&gt;default&lt;/</a:t>
            </a:r>
            <a:r>
              <a:rPr lang="it-IT" sz="1200" b="1" dirty="0" err="1" smtClean="0">
                <a:latin typeface="Courier New"/>
                <a:cs typeface="Courier New"/>
              </a:rPr>
              <a:t>statusbar-style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statusbar-hidden</a:t>
            </a:r>
            <a:r>
              <a:rPr lang="it-IT" sz="1200" b="1" dirty="0" smtClean="0">
                <a:latin typeface="Courier New"/>
                <a:cs typeface="Courier New"/>
              </a:rPr>
              <a:t>&gt;false&lt;/</a:t>
            </a:r>
            <a:r>
              <a:rPr lang="it-IT" sz="1200" b="1" dirty="0" err="1" smtClean="0">
                <a:latin typeface="Courier New"/>
                <a:cs typeface="Courier New"/>
              </a:rPr>
              <a:t>statusbar-hidden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fullscreen</a:t>
            </a:r>
            <a:r>
              <a:rPr lang="it-IT" sz="1200" b="1" dirty="0" smtClean="0">
                <a:latin typeface="Courier New"/>
                <a:cs typeface="Courier New"/>
              </a:rPr>
              <a:t>&gt;false&lt;/</a:t>
            </a:r>
            <a:r>
              <a:rPr lang="it-IT" sz="1200" b="1" dirty="0" err="1" smtClean="0">
                <a:latin typeface="Courier New"/>
                <a:cs typeface="Courier New"/>
              </a:rPr>
              <a:t>fullscreen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navbar-hidden</a:t>
            </a:r>
            <a:r>
              <a:rPr lang="it-IT" sz="1200" b="1" dirty="0" smtClean="0">
                <a:latin typeface="Courier New"/>
                <a:cs typeface="Courier New"/>
              </a:rPr>
              <a:t>&gt;false&lt;/</a:t>
            </a:r>
            <a:r>
              <a:rPr lang="it-IT" sz="1200" b="1" dirty="0" err="1" smtClean="0">
                <a:latin typeface="Courier New"/>
                <a:cs typeface="Courier New"/>
              </a:rPr>
              <a:t>navbar-hidden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analytics</a:t>
            </a:r>
            <a:r>
              <a:rPr lang="it-IT" sz="1200" b="1" dirty="0" smtClean="0">
                <a:latin typeface="Courier New"/>
                <a:cs typeface="Courier New"/>
              </a:rPr>
              <a:t>&gt;false&lt;/</a:t>
            </a:r>
            <a:r>
              <a:rPr lang="it-IT" sz="1200" b="1" dirty="0" err="1" smtClean="0">
                <a:latin typeface="Courier New"/>
                <a:cs typeface="Courier New"/>
              </a:rPr>
              <a:t>analytics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guid</a:t>
            </a:r>
            <a:r>
              <a:rPr lang="it-IT" sz="1200" b="1" dirty="0" smtClean="0">
                <a:latin typeface="Courier New"/>
                <a:cs typeface="Courier New"/>
              </a:rPr>
              <a:t>&gt;746e9cb4-49f6-4afe-af0b-5de9f0116f65&lt;/</a:t>
            </a:r>
            <a:r>
              <a:rPr lang="it-IT" sz="1200" b="1" dirty="0" err="1" smtClean="0">
                <a:latin typeface="Courier New"/>
                <a:cs typeface="Courier New"/>
              </a:rPr>
              <a:t>guid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417638"/>
            <a:ext cx="4495800" cy="470852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</a:t>
            </a:r>
            <a:r>
              <a:rPr lang="it-IT" sz="1200" b="1" dirty="0" err="1" smtClean="0">
                <a:latin typeface="Courier New"/>
                <a:cs typeface="Courier New"/>
              </a:rPr>
              <a:t>iphone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</a:t>
            </a:r>
            <a:r>
              <a:rPr lang="it-IT" sz="1200" b="1" dirty="0" err="1" smtClean="0">
                <a:latin typeface="Courier New"/>
                <a:cs typeface="Courier New"/>
              </a:rPr>
              <a:t>orientations</a:t>
            </a:r>
            <a:r>
              <a:rPr lang="it-IT" sz="1200" b="1" dirty="0" smtClean="0">
                <a:latin typeface="Courier New"/>
                <a:cs typeface="Courier New"/>
              </a:rPr>
              <a:t> </a:t>
            </a:r>
            <a:r>
              <a:rPr lang="it-IT" sz="1200" b="1" dirty="0" err="1" smtClean="0">
                <a:latin typeface="Courier New"/>
                <a:cs typeface="Courier New"/>
              </a:rPr>
              <a:t>device=</a:t>
            </a:r>
            <a:r>
              <a:rPr lang="it-IT" sz="1200" b="1" dirty="0" smtClean="0">
                <a:latin typeface="Courier New"/>
                <a:cs typeface="Courier New"/>
              </a:rPr>
              <a:t>"</a:t>
            </a:r>
            <a:r>
              <a:rPr lang="it-IT" sz="1200" b="1" dirty="0" err="1" smtClean="0">
                <a:latin typeface="Courier New"/>
                <a:cs typeface="Courier New"/>
              </a:rPr>
              <a:t>iphone</a:t>
            </a:r>
            <a:r>
              <a:rPr lang="it-IT" sz="1200" b="1" dirty="0" smtClean="0">
                <a:latin typeface="Courier New"/>
                <a:cs typeface="Courier New"/>
              </a:rPr>
              <a:t>"&gt;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</a:t>
            </a:r>
            <a:r>
              <a:rPr lang="it-IT" sz="1200" b="1" dirty="0" err="1" smtClean="0">
                <a:latin typeface="Courier New"/>
                <a:cs typeface="Courier New"/>
              </a:rPr>
              <a:t>orientation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  <a:r>
              <a:rPr lang="it-IT" sz="1200" b="1" dirty="0" err="1" smtClean="0">
                <a:latin typeface="Courier New"/>
                <a:cs typeface="Courier New"/>
              </a:rPr>
              <a:t>Ti.UI.PORTRAIT</a:t>
            </a:r>
            <a:r>
              <a:rPr lang="it-IT" sz="1200" b="1" dirty="0" smtClean="0">
                <a:latin typeface="Courier New"/>
                <a:cs typeface="Courier New"/>
              </a:rPr>
              <a:t>&lt;/</a:t>
            </a:r>
            <a:r>
              <a:rPr lang="it-IT" sz="1200" b="1" dirty="0" err="1" smtClean="0">
                <a:latin typeface="Courier New"/>
                <a:cs typeface="Courier New"/>
              </a:rPr>
              <a:t>orientation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&lt;/</a:t>
            </a:r>
            <a:r>
              <a:rPr lang="it-IT" sz="1200" b="1" dirty="0" err="1" smtClean="0">
                <a:latin typeface="Courier New"/>
                <a:cs typeface="Courier New"/>
              </a:rPr>
              <a:t>orientations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</a:t>
            </a:r>
            <a:r>
              <a:rPr lang="it-IT" sz="1200" b="1" dirty="0" err="1" smtClean="0">
                <a:latin typeface="Courier New"/>
                <a:cs typeface="Courier New"/>
              </a:rPr>
              <a:t>orientations</a:t>
            </a:r>
            <a:r>
              <a:rPr lang="it-IT" sz="1200" b="1" dirty="0" smtClean="0">
                <a:latin typeface="Courier New"/>
                <a:cs typeface="Courier New"/>
              </a:rPr>
              <a:t> </a:t>
            </a:r>
            <a:r>
              <a:rPr lang="it-IT" sz="1200" b="1" dirty="0" err="1" smtClean="0">
                <a:latin typeface="Courier New"/>
                <a:cs typeface="Courier New"/>
              </a:rPr>
              <a:t>device=</a:t>
            </a:r>
            <a:r>
              <a:rPr lang="it-IT" sz="1200" b="1" dirty="0" smtClean="0">
                <a:latin typeface="Courier New"/>
                <a:cs typeface="Courier New"/>
              </a:rPr>
              <a:t>"</a:t>
            </a:r>
            <a:r>
              <a:rPr lang="it-IT" sz="1200" b="1" dirty="0" err="1" smtClean="0">
                <a:latin typeface="Courier New"/>
                <a:cs typeface="Courier New"/>
              </a:rPr>
              <a:t>ipad</a:t>
            </a:r>
            <a:r>
              <a:rPr lang="it-IT" sz="1200" b="1" dirty="0" smtClean="0">
                <a:latin typeface="Courier New"/>
                <a:cs typeface="Courier New"/>
              </a:rPr>
              <a:t>"&gt;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</a:t>
            </a:r>
            <a:r>
              <a:rPr lang="it-IT" sz="1200" b="1" dirty="0" err="1" smtClean="0">
                <a:latin typeface="Courier New"/>
                <a:cs typeface="Courier New"/>
              </a:rPr>
              <a:t>orientation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  <a:r>
              <a:rPr lang="it-IT" sz="1200" b="1" dirty="0" err="1" smtClean="0">
                <a:latin typeface="Courier New"/>
                <a:cs typeface="Courier New"/>
              </a:rPr>
              <a:t>Ti.UI.PORTRAIT</a:t>
            </a:r>
            <a:r>
              <a:rPr lang="it-IT" sz="1200" b="1" dirty="0" smtClean="0">
                <a:latin typeface="Courier New"/>
                <a:cs typeface="Courier New"/>
              </a:rPr>
              <a:t>&lt;/</a:t>
            </a:r>
            <a:r>
              <a:rPr lang="it-IT" sz="1200" b="1" dirty="0" err="1" smtClean="0">
                <a:latin typeface="Courier New"/>
                <a:cs typeface="Courier New"/>
              </a:rPr>
              <a:t>orientation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</a:t>
            </a:r>
            <a:r>
              <a:rPr lang="it-IT" sz="1200" b="1" dirty="0" err="1" smtClean="0">
                <a:latin typeface="Courier New"/>
                <a:cs typeface="Courier New"/>
              </a:rPr>
              <a:t>orientation</a:t>
            </a:r>
            <a:r>
              <a:rPr lang="it-IT" sz="1200" b="1" dirty="0" smtClean="0">
                <a:latin typeface="Courier New"/>
                <a:cs typeface="Courier New"/>
              </a:rPr>
              <a:t>&gt;Ti.UI.UPSIDE_PORTRAIT&lt;/</a:t>
            </a:r>
            <a:r>
              <a:rPr lang="it-IT" sz="1200" b="1" dirty="0" err="1" smtClean="0">
                <a:latin typeface="Courier New"/>
                <a:cs typeface="Courier New"/>
              </a:rPr>
              <a:t>orientation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</a:t>
            </a:r>
            <a:r>
              <a:rPr lang="it-IT" sz="1200" b="1" dirty="0" err="1" smtClean="0">
                <a:latin typeface="Courier New"/>
                <a:cs typeface="Courier New"/>
              </a:rPr>
              <a:t>orientation</a:t>
            </a:r>
            <a:r>
              <a:rPr lang="it-IT" sz="1200" b="1" dirty="0" smtClean="0">
                <a:latin typeface="Courier New"/>
                <a:cs typeface="Courier New"/>
              </a:rPr>
              <a:t>&gt;Ti.UI.LANDSCAPE_LEFT&lt;/</a:t>
            </a:r>
            <a:r>
              <a:rPr lang="it-IT" sz="1200" b="1" dirty="0" err="1" smtClean="0">
                <a:latin typeface="Courier New"/>
                <a:cs typeface="Courier New"/>
              </a:rPr>
              <a:t>orientation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</a:t>
            </a:r>
            <a:r>
              <a:rPr lang="it-IT" sz="1200" b="1" dirty="0" err="1" smtClean="0">
                <a:latin typeface="Courier New"/>
                <a:cs typeface="Courier New"/>
              </a:rPr>
              <a:t>orientation</a:t>
            </a:r>
            <a:r>
              <a:rPr lang="it-IT" sz="1200" b="1" dirty="0" smtClean="0">
                <a:latin typeface="Courier New"/>
                <a:cs typeface="Courier New"/>
              </a:rPr>
              <a:t>&gt;Ti.UI.LANDSCAPE_RIGHT&lt;/</a:t>
            </a:r>
            <a:r>
              <a:rPr lang="it-IT" sz="1200" b="1" dirty="0" err="1" smtClean="0">
                <a:latin typeface="Courier New"/>
                <a:cs typeface="Courier New"/>
              </a:rPr>
              <a:t>orientation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&lt;/</a:t>
            </a:r>
            <a:r>
              <a:rPr lang="it-IT" sz="1200" b="1" dirty="0" err="1" smtClean="0">
                <a:latin typeface="Courier New"/>
                <a:cs typeface="Courier New"/>
              </a:rPr>
              <a:t>orientations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&lt;/</a:t>
            </a:r>
            <a:r>
              <a:rPr lang="it-IT" sz="1200" b="1" dirty="0" err="1" smtClean="0">
                <a:latin typeface="Courier New"/>
                <a:cs typeface="Courier New"/>
              </a:rPr>
              <a:t>iphone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</a:t>
            </a:r>
            <a:r>
              <a:rPr lang="it-IT" sz="1200" b="1" dirty="0" err="1" smtClean="0">
                <a:latin typeface="Courier New"/>
                <a:cs typeface="Courier New"/>
              </a:rPr>
              <a:t>android</a:t>
            </a:r>
            <a:r>
              <a:rPr lang="it-IT" sz="1200" b="1" dirty="0" smtClean="0">
                <a:latin typeface="Courier New"/>
                <a:cs typeface="Courier New"/>
              </a:rPr>
              <a:t> </a:t>
            </a:r>
            <a:r>
              <a:rPr lang="it-IT" sz="1200" b="1" dirty="0" err="1" smtClean="0">
                <a:latin typeface="Courier New"/>
                <a:cs typeface="Courier New"/>
              </a:rPr>
              <a:t>xmlns</a:t>
            </a:r>
            <a:r>
              <a:rPr lang="it-IT" sz="1200" b="1" dirty="0" smtClean="0">
                <a:latin typeface="Courier New"/>
                <a:cs typeface="Courier New"/>
              </a:rPr>
              <a:t>:</a:t>
            </a:r>
            <a:r>
              <a:rPr lang="it-IT" sz="1200" b="1" dirty="0" err="1" smtClean="0">
                <a:latin typeface="Courier New"/>
                <a:cs typeface="Courier New"/>
              </a:rPr>
              <a:t>android=</a:t>
            </a:r>
            <a:r>
              <a:rPr lang="it-IT" sz="1200" b="1" dirty="0" smtClean="0">
                <a:latin typeface="Courier New"/>
                <a:cs typeface="Courier New"/>
              </a:rPr>
              <a:t>"http://</a:t>
            </a:r>
            <a:r>
              <a:rPr lang="it-IT" sz="1200" b="1" dirty="0" err="1" smtClean="0">
                <a:latin typeface="Courier New"/>
                <a:cs typeface="Courier New"/>
              </a:rPr>
              <a:t>schemas.android.com</a:t>
            </a:r>
            <a:r>
              <a:rPr lang="it-IT" sz="1200" b="1" dirty="0" smtClean="0">
                <a:latin typeface="Courier New"/>
                <a:cs typeface="Courier New"/>
              </a:rPr>
              <a:t>/</a:t>
            </a:r>
            <a:r>
              <a:rPr lang="it-IT" sz="1200" b="1" dirty="0" err="1" smtClean="0">
                <a:latin typeface="Courier New"/>
                <a:cs typeface="Courier New"/>
              </a:rPr>
              <a:t>apk</a:t>
            </a:r>
            <a:r>
              <a:rPr lang="it-IT" sz="1200" b="1" dirty="0" smtClean="0">
                <a:latin typeface="Courier New"/>
                <a:cs typeface="Courier New"/>
              </a:rPr>
              <a:t>/</a:t>
            </a:r>
            <a:r>
              <a:rPr lang="it-IT" sz="1200" b="1" dirty="0" err="1" smtClean="0">
                <a:latin typeface="Courier New"/>
                <a:cs typeface="Courier New"/>
              </a:rPr>
              <a:t>res</a:t>
            </a:r>
            <a:r>
              <a:rPr lang="it-IT" sz="1200" b="1" dirty="0" smtClean="0">
                <a:latin typeface="Courier New"/>
                <a:cs typeface="Courier New"/>
              </a:rPr>
              <a:t>/</a:t>
            </a:r>
            <a:r>
              <a:rPr lang="it-IT" sz="1200" b="1" dirty="0" err="1" smtClean="0">
                <a:latin typeface="Courier New"/>
                <a:cs typeface="Courier New"/>
              </a:rPr>
              <a:t>android</a:t>
            </a:r>
            <a:r>
              <a:rPr lang="it-IT" sz="1200" b="1" dirty="0" smtClean="0">
                <a:latin typeface="Courier New"/>
                <a:cs typeface="Courier New"/>
              </a:rPr>
              <a:t>"&gt;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&lt;/</a:t>
            </a:r>
            <a:r>
              <a:rPr lang="it-IT" sz="1200" b="1" dirty="0" err="1" smtClean="0">
                <a:latin typeface="Courier New"/>
                <a:cs typeface="Courier New"/>
              </a:rPr>
              <a:t>android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</a:t>
            </a:r>
            <a:r>
              <a:rPr lang="it-IT" sz="1200" b="1" dirty="0" err="1" smtClean="0">
                <a:latin typeface="Courier New"/>
                <a:cs typeface="Courier New"/>
              </a:rPr>
              <a:t>modules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&lt;/</a:t>
            </a:r>
            <a:r>
              <a:rPr lang="it-IT" sz="1200" b="1" dirty="0" err="1" smtClean="0">
                <a:latin typeface="Courier New"/>
                <a:cs typeface="Courier New"/>
              </a:rPr>
              <a:t>modules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&lt;/ti:</a:t>
            </a:r>
            <a:r>
              <a:rPr lang="it-IT" sz="1200" b="1" dirty="0" err="1" smtClean="0">
                <a:latin typeface="Courier New"/>
                <a:cs typeface="Courier New"/>
              </a:rPr>
              <a:t>app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endParaRPr lang="it-IT" sz="12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it-IT" sz="12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app.js</a:t>
            </a:r>
            <a:r>
              <a:rPr lang="it-IT" dirty="0" smtClean="0"/>
              <a:t> (</a:t>
            </a:r>
            <a:r>
              <a:rPr lang="it-IT" dirty="0" err="1" smtClean="0"/>
              <a:t>1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var</a:t>
            </a:r>
            <a:r>
              <a:rPr lang="it-IT" sz="2000" b="1" dirty="0" smtClean="0">
                <a:latin typeface="Courier New"/>
                <a:cs typeface="Courier New"/>
              </a:rPr>
              <a:t> </a:t>
            </a:r>
            <a:r>
              <a:rPr lang="it-IT" sz="2000" b="1" dirty="0" err="1" smtClean="0">
                <a:latin typeface="Courier New"/>
                <a:cs typeface="Courier New"/>
              </a:rPr>
              <a:t>win</a:t>
            </a:r>
            <a:r>
              <a:rPr lang="it-IT" sz="2000" b="1" dirty="0" smtClean="0">
                <a:latin typeface="Courier New"/>
                <a:cs typeface="Courier New"/>
              </a:rPr>
              <a:t> = </a:t>
            </a:r>
            <a:r>
              <a:rPr lang="it-IT" sz="2000" b="1" dirty="0" err="1" smtClean="0">
                <a:latin typeface="Courier New"/>
                <a:cs typeface="Courier New"/>
              </a:rPr>
              <a:t>Titanium.UI.createWindow</a:t>
            </a:r>
            <a:r>
              <a:rPr lang="it-IT" sz="2000" b="1" dirty="0" smtClean="0">
                <a:latin typeface="Courier New"/>
                <a:cs typeface="Courier New"/>
              </a:rPr>
              <a:t>({  </a:t>
            </a:r>
          </a:p>
          <a:p>
            <a:pPr lvl="1">
              <a:buNone/>
            </a:pPr>
            <a:r>
              <a:rPr lang="it-IT" sz="1600" b="1" dirty="0" err="1" smtClean="0">
                <a:latin typeface="Courier New"/>
                <a:cs typeface="Courier New"/>
              </a:rPr>
              <a:t>title</a:t>
            </a:r>
            <a:r>
              <a:rPr lang="it-IT" sz="1600" b="1" dirty="0" smtClean="0">
                <a:latin typeface="Courier New"/>
                <a:cs typeface="Courier New"/>
              </a:rPr>
              <a:t>:</a:t>
            </a:r>
            <a:r>
              <a:rPr lang="it-IT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it-IT" sz="16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Hello</a:t>
            </a:r>
            <a:r>
              <a:rPr lang="it-IT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it-IT" sz="1600" b="1" dirty="0" smtClean="0">
                <a:latin typeface="Courier New"/>
                <a:cs typeface="Courier New"/>
              </a:rPr>
              <a:t>,</a:t>
            </a:r>
          </a:p>
          <a:p>
            <a:pPr lvl="1">
              <a:buNone/>
            </a:pPr>
            <a:r>
              <a:rPr lang="it-IT" sz="1600" b="1" dirty="0" err="1" smtClean="0">
                <a:latin typeface="Courier New"/>
                <a:cs typeface="Courier New"/>
              </a:rPr>
              <a:t>backgroundColor</a:t>
            </a:r>
            <a:r>
              <a:rPr lang="it-IT" sz="1600" b="1" dirty="0" smtClean="0">
                <a:latin typeface="Courier New"/>
                <a:cs typeface="Courier New"/>
              </a:rPr>
              <a:t>:</a:t>
            </a:r>
            <a:r>
              <a:rPr lang="it-IT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it-IT" sz="16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#fff</a:t>
            </a:r>
            <a:r>
              <a:rPr lang="it-IT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});</a:t>
            </a: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var</a:t>
            </a:r>
            <a:r>
              <a:rPr lang="it-IT" sz="2000" b="1" dirty="0" smtClean="0">
                <a:latin typeface="Courier New"/>
                <a:cs typeface="Courier New"/>
              </a:rPr>
              <a:t> label1 = </a:t>
            </a:r>
            <a:r>
              <a:rPr lang="it-IT" sz="2000" b="1" dirty="0" err="1" smtClean="0">
                <a:latin typeface="Courier New"/>
                <a:cs typeface="Courier New"/>
              </a:rPr>
              <a:t>Titanium.UI.createLabel</a:t>
            </a:r>
            <a:r>
              <a:rPr lang="it-IT" sz="2000" b="1" dirty="0" smtClean="0">
                <a:latin typeface="Courier New"/>
                <a:cs typeface="Courier New"/>
              </a:rPr>
              <a:t>({</a:t>
            </a:r>
          </a:p>
          <a:p>
            <a:pPr lvl="1">
              <a:buNone/>
            </a:pPr>
            <a:r>
              <a:rPr lang="it-IT" sz="1600" b="1" dirty="0" smtClean="0">
                <a:latin typeface="Courier New"/>
                <a:cs typeface="Courier New"/>
              </a:rPr>
              <a:t>color:</a:t>
            </a:r>
            <a:r>
              <a:rPr lang="it-IT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'#333'</a:t>
            </a:r>
            <a:r>
              <a:rPr lang="it-IT" sz="1600" b="1" dirty="0" smtClean="0">
                <a:latin typeface="Courier New"/>
                <a:cs typeface="Courier New"/>
              </a:rPr>
              <a:t>,</a:t>
            </a:r>
          </a:p>
          <a:p>
            <a:pPr lvl="1">
              <a:buNone/>
            </a:pPr>
            <a:r>
              <a:rPr lang="it-IT" sz="1600" b="1" dirty="0" smtClean="0">
                <a:latin typeface="Courier New"/>
                <a:cs typeface="Courier New"/>
              </a:rPr>
              <a:t>text:</a:t>
            </a:r>
            <a:r>
              <a:rPr lang="it-IT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  <a:r>
              <a:rPr lang="it-IT" sz="16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Hello</a:t>
            </a:r>
            <a:r>
              <a:rPr lang="it-IT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 World!'</a:t>
            </a:r>
            <a:r>
              <a:rPr lang="it-IT" sz="1600" b="1" dirty="0" smtClean="0">
                <a:latin typeface="Courier New"/>
                <a:cs typeface="Courier New"/>
              </a:rPr>
              <a:t>,</a:t>
            </a:r>
          </a:p>
          <a:p>
            <a:pPr lvl="1">
              <a:buNone/>
            </a:pPr>
            <a:r>
              <a:rPr lang="it-IT" sz="1600" b="1" dirty="0" err="1" smtClean="0">
                <a:latin typeface="Courier New"/>
                <a:cs typeface="Courier New"/>
              </a:rPr>
              <a:t>textAlign</a:t>
            </a:r>
            <a:r>
              <a:rPr lang="it-IT" sz="1600" b="1" dirty="0" smtClean="0">
                <a:latin typeface="Courier New"/>
                <a:cs typeface="Courier New"/>
              </a:rPr>
              <a:t>: </a:t>
            </a:r>
            <a:r>
              <a:rPr lang="it-IT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'center'</a:t>
            </a:r>
            <a:r>
              <a:rPr lang="it-IT" sz="1600" b="1" dirty="0" smtClean="0">
                <a:latin typeface="Courier New"/>
                <a:cs typeface="Courier New"/>
              </a:rPr>
              <a:t>,</a:t>
            </a:r>
          </a:p>
          <a:p>
            <a:pPr lvl="1">
              <a:buNone/>
            </a:pPr>
            <a:r>
              <a:rPr lang="it-IT" sz="1600" b="1" dirty="0" smtClean="0">
                <a:latin typeface="Courier New"/>
                <a:cs typeface="Courier New"/>
              </a:rPr>
              <a:t>font: {</a:t>
            </a:r>
            <a:r>
              <a:rPr lang="it-IT" sz="1600" b="1" dirty="0" err="1" smtClean="0">
                <a:latin typeface="Courier New"/>
                <a:cs typeface="Courier New"/>
              </a:rPr>
              <a:t>fontSize</a:t>
            </a:r>
            <a:r>
              <a:rPr lang="it-IT" sz="1600" b="1" dirty="0" smtClean="0">
                <a:latin typeface="Courier New"/>
                <a:cs typeface="Courier New"/>
              </a:rPr>
              <a:t>: 30, </a:t>
            </a:r>
            <a:r>
              <a:rPr lang="it-IT" sz="1600" b="1" dirty="0" err="1" smtClean="0">
                <a:latin typeface="Courier New"/>
                <a:cs typeface="Courier New"/>
              </a:rPr>
              <a:t>fontWeight</a:t>
            </a:r>
            <a:r>
              <a:rPr lang="it-IT" sz="1600" b="1" dirty="0" smtClean="0">
                <a:latin typeface="Courier New"/>
                <a:cs typeface="Courier New"/>
              </a:rPr>
              <a:t>: </a:t>
            </a:r>
            <a:r>
              <a:rPr lang="it-IT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it-IT" sz="16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bold</a:t>
            </a:r>
            <a:r>
              <a:rPr lang="it-IT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it-IT" sz="1600" b="1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});</a:t>
            </a:r>
          </a:p>
          <a:p>
            <a:pPr>
              <a:buNone/>
            </a:pPr>
            <a:endParaRPr lang="it-IT" sz="2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win.</a:t>
            </a:r>
            <a:r>
              <a:rPr lang="it-IT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add</a:t>
            </a:r>
            <a:r>
              <a:rPr lang="it-IT" sz="2000" b="1" dirty="0" smtClean="0">
                <a:latin typeface="Courier New"/>
                <a:cs typeface="Courier New"/>
              </a:rPr>
              <a:t>(label1);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app.js</a:t>
            </a:r>
            <a:r>
              <a:rPr lang="it-IT" dirty="0" smtClean="0"/>
              <a:t> (</a:t>
            </a:r>
            <a:r>
              <a:rPr lang="it-IT" dirty="0" err="1" smtClean="0"/>
              <a:t>2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var</a:t>
            </a:r>
            <a:r>
              <a:rPr lang="it-IT" sz="2000" b="1" dirty="0" smtClean="0">
                <a:latin typeface="Courier New"/>
                <a:cs typeface="Courier New"/>
              </a:rPr>
              <a:t> </a:t>
            </a:r>
            <a:r>
              <a:rPr lang="it-IT" sz="2000" b="1" dirty="0" err="1" smtClean="0">
                <a:latin typeface="Courier New"/>
                <a:cs typeface="Courier New"/>
              </a:rPr>
              <a:t>bt</a:t>
            </a:r>
            <a:r>
              <a:rPr lang="it-IT" sz="2000" b="1" dirty="0" smtClean="0">
                <a:latin typeface="Courier New"/>
                <a:cs typeface="Courier New"/>
              </a:rPr>
              <a:t> = </a:t>
            </a:r>
            <a:r>
              <a:rPr lang="it-IT" sz="2000" b="1" dirty="0" err="1" smtClean="0">
                <a:latin typeface="Courier New"/>
                <a:cs typeface="Courier New"/>
              </a:rPr>
              <a:t>Titanium.UI.createButton</a:t>
            </a:r>
            <a:r>
              <a:rPr lang="it-IT" sz="2000" b="1" dirty="0" smtClean="0">
                <a:latin typeface="Courier New"/>
                <a:cs typeface="Courier New"/>
              </a:rPr>
              <a:t>({</a:t>
            </a:r>
          </a:p>
          <a:p>
            <a:pPr lvl="1">
              <a:buNone/>
            </a:pPr>
            <a:r>
              <a:rPr lang="it-IT" sz="1600" b="1" dirty="0" err="1" smtClean="0">
                <a:latin typeface="Courier New"/>
                <a:cs typeface="Courier New"/>
              </a:rPr>
              <a:t>title</a:t>
            </a:r>
            <a:r>
              <a:rPr lang="it-IT" sz="1600" b="1" dirty="0" smtClean="0">
                <a:latin typeface="Courier New"/>
                <a:cs typeface="Courier New"/>
              </a:rPr>
              <a:t>: </a:t>
            </a:r>
            <a:r>
              <a:rPr lang="it-IT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'Click me'</a:t>
            </a:r>
            <a:r>
              <a:rPr lang="it-IT" sz="1600" b="1" dirty="0" smtClean="0">
                <a:latin typeface="Courier New"/>
                <a:cs typeface="Courier New"/>
              </a:rPr>
              <a:t>, </a:t>
            </a:r>
          </a:p>
          <a:p>
            <a:pPr lvl="1">
              <a:buNone/>
            </a:pPr>
            <a:r>
              <a:rPr lang="it-IT" sz="1600" b="1" dirty="0" err="1" smtClean="0">
                <a:latin typeface="Courier New"/>
                <a:cs typeface="Courier New"/>
              </a:rPr>
              <a:t>width</a:t>
            </a:r>
            <a:r>
              <a:rPr lang="it-IT" sz="1600" b="1" dirty="0" smtClean="0">
                <a:latin typeface="Courier New"/>
                <a:cs typeface="Courier New"/>
              </a:rPr>
              <a:t>: 100,</a:t>
            </a:r>
          </a:p>
          <a:p>
            <a:pPr lvl="1">
              <a:buNone/>
            </a:pPr>
            <a:r>
              <a:rPr lang="it-IT" sz="1600" b="1" dirty="0" err="1" smtClean="0">
                <a:latin typeface="Courier New"/>
                <a:cs typeface="Courier New"/>
              </a:rPr>
              <a:t>height</a:t>
            </a:r>
            <a:r>
              <a:rPr lang="it-IT" sz="1600" b="1" dirty="0" smtClean="0">
                <a:latin typeface="Courier New"/>
                <a:cs typeface="Courier New"/>
              </a:rPr>
              <a:t>: 40,</a:t>
            </a:r>
          </a:p>
          <a:p>
            <a:pPr lvl="1">
              <a:buNone/>
            </a:pPr>
            <a:r>
              <a:rPr lang="it-IT" sz="1600" b="1" dirty="0" err="1" smtClean="0">
                <a:latin typeface="Courier New"/>
                <a:cs typeface="Courier New"/>
              </a:rPr>
              <a:t>bottom</a:t>
            </a:r>
            <a:r>
              <a:rPr lang="it-IT" sz="1600" b="1" dirty="0" smtClean="0">
                <a:latin typeface="Courier New"/>
                <a:cs typeface="Courier New"/>
              </a:rPr>
              <a:t>: 40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})</a:t>
            </a: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bt.addEventListener</a:t>
            </a:r>
            <a:r>
              <a:rPr lang="it-IT" sz="2000" b="1" dirty="0" smtClean="0">
                <a:latin typeface="Courier New"/>
                <a:cs typeface="Courier New"/>
              </a:rPr>
              <a:t>(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'click'</a:t>
            </a:r>
            <a:r>
              <a:rPr lang="it-IT" sz="2000" b="1" dirty="0" smtClean="0">
                <a:latin typeface="Courier New"/>
                <a:cs typeface="Courier New"/>
              </a:rPr>
              <a:t>, </a:t>
            </a:r>
            <a:r>
              <a:rPr lang="it-IT" sz="20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function</a:t>
            </a:r>
            <a:r>
              <a:rPr lang="it-IT" sz="2000" b="1" dirty="0" smtClean="0">
                <a:latin typeface="Courier New"/>
                <a:cs typeface="Courier New"/>
              </a:rPr>
              <a:t>(e) {</a:t>
            </a:r>
          </a:p>
          <a:p>
            <a:pPr lvl="1">
              <a:buNone/>
            </a:pPr>
            <a:r>
              <a:rPr lang="it-IT" sz="1600" b="1" dirty="0" smtClean="0">
                <a:latin typeface="Courier New"/>
                <a:cs typeface="Courier New"/>
              </a:rPr>
              <a:t>label1.text = </a:t>
            </a:r>
            <a:r>
              <a:rPr lang="it-IT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'WHYMCA ROCKS!'</a:t>
            </a:r>
            <a:r>
              <a:rPr lang="it-IT" sz="1600" b="1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});</a:t>
            </a:r>
          </a:p>
          <a:p>
            <a:pPr>
              <a:buNone/>
            </a:pPr>
            <a:endParaRPr lang="it-IT" sz="2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win.</a:t>
            </a:r>
            <a:r>
              <a:rPr lang="it-IT" sz="20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add</a:t>
            </a:r>
            <a:r>
              <a:rPr lang="it-IT" sz="2000" b="1" dirty="0" smtClean="0">
                <a:latin typeface="Courier New"/>
                <a:cs typeface="Courier New"/>
              </a:rPr>
              <a:t>(</a:t>
            </a:r>
            <a:r>
              <a:rPr lang="it-IT" sz="2000" b="1" dirty="0" err="1" smtClean="0">
                <a:latin typeface="Courier New"/>
                <a:cs typeface="Courier New"/>
              </a:rPr>
              <a:t>bt</a:t>
            </a:r>
            <a:r>
              <a:rPr lang="it-IT" sz="2000" b="1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win.</a:t>
            </a:r>
            <a:r>
              <a:rPr lang="it-IT" sz="20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open</a:t>
            </a:r>
            <a:r>
              <a:rPr lang="it-IT" sz="2000" b="1" dirty="0" smtClean="0">
                <a:latin typeface="Courier New"/>
                <a:cs typeface="Courier New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2924264" cy="56896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295400"/>
            <a:ext cx="5401565" cy="3796802"/>
          </a:xfrm>
          <a:prstGeom prst="rect">
            <a:avLst/>
          </a:prstGeom>
        </p:spPr>
      </p:pic>
      <p:sp>
        <p:nvSpPr>
          <p:cNvPr id="8" name="Ovale 7"/>
          <p:cNvSpPr/>
          <p:nvPr/>
        </p:nvSpPr>
        <p:spPr>
          <a:xfrm>
            <a:off x="228600" y="2667000"/>
            <a:ext cx="2924264" cy="1066800"/>
          </a:xfrm>
          <a:prstGeom prst="ellipse">
            <a:avLst/>
          </a:prstGeom>
          <a:noFill/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305264" y="2667000"/>
            <a:ext cx="2924264" cy="1066800"/>
          </a:xfrm>
          <a:prstGeom prst="ellipse">
            <a:avLst/>
          </a:prstGeom>
          <a:noFill/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733336" y="4191000"/>
            <a:ext cx="1933664" cy="705419"/>
          </a:xfrm>
          <a:prstGeom prst="ellipse">
            <a:avLst/>
          </a:prstGeom>
          <a:noFill/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3810000" y="4114800"/>
            <a:ext cx="1933664" cy="705419"/>
          </a:xfrm>
          <a:prstGeom prst="ellipse">
            <a:avLst/>
          </a:prstGeom>
          <a:noFill/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3305264" y="5334000"/>
            <a:ext cx="4543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Gli elementi dell’interfaccia utente creati in JS vengono mappati su quelli nativi della piattaforma target 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2640</Words>
  <Application>Microsoft PowerPoint per Mac</Application>
  <PresentationFormat>Presentazione su schermo (4:3)</PresentationFormat>
  <Paragraphs>504</Paragraphs>
  <Slides>57</Slides>
  <Notes>2</Notes>
  <HiddenSlides>0</HiddenSlides>
  <MMClips>0</MMClips>
  <ScaleCrop>false</ScaleCrop>
  <HeadingPairs>
    <vt:vector size="4" baseType="variant">
      <vt:variant>
        <vt:lpstr>Modello struttura</vt:lpstr>
      </vt:variant>
      <vt:variant>
        <vt:i4>1</vt:i4>
      </vt:variant>
      <vt:variant>
        <vt:lpstr>Titoli diapositive</vt:lpstr>
      </vt:variant>
      <vt:variant>
        <vt:i4>57</vt:i4>
      </vt:variant>
    </vt:vector>
  </HeadingPairs>
  <TitlesOfParts>
    <vt:vector size="58" baseType="lpstr">
      <vt:lpstr>Tema di Office</vt:lpstr>
      <vt:lpstr>Appcelerator Titanium Mobile</vt:lpstr>
      <vt:lpstr>whoami</vt:lpstr>
      <vt:lpstr>Titanium Mobile</vt:lpstr>
      <vt:lpstr>Anatomia di un progetto</vt:lpstr>
      <vt:lpstr>manifest</vt:lpstr>
      <vt:lpstr>tiapp.xml</vt:lpstr>
      <vt:lpstr>app.js (1)</vt:lpstr>
      <vt:lpstr>app.js (2)</vt:lpstr>
      <vt:lpstr>Diapositiva 9</vt:lpstr>
      <vt:lpstr>Distribuzione app</vt:lpstr>
      <vt:lpstr>Development toolchain</vt:lpstr>
      <vt:lpstr>Application Stack</vt:lpstr>
      <vt:lpstr>Ti JavaScript API</vt:lpstr>
      <vt:lpstr>Estendere l’API: perché?</vt:lpstr>
      <vt:lpstr>Estendere l’API: come?</vt:lpstr>
      <vt:lpstr>Estendere l’API: come?</vt:lpstr>
      <vt:lpstr>Moduli nativi - esempi</vt:lpstr>
      <vt:lpstr>Titanium JS Interface</vt:lpstr>
      <vt:lpstr>Titanium JS Interface</vt:lpstr>
      <vt:lpstr>Module Architecture</vt:lpstr>
      <vt:lpstr>The path to module development</vt:lpstr>
      <vt:lpstr>Case Study – iOS SMS module</vt:lpstr>
      <vt:lpstr>MFMessageComposeViewController </vt:lpstr>
      <vt:lpstr>Case Study – iOS SMS module</vt:lpstr>
      <vt:lpstr>Risorse </vt:lpstr>
      <vt:lpstr>1. Definizione dell’API</vt:lpstr>
      <vt:lpstr>Codice d’esempio</vt:lpstr>
      <vt:lpstr>Risultato</vt:lpstr>
      <vt:lpstr>2. Creazione progetto</vt:lpstr>
      <vt:lpstr>Comando titanium</vt:lpstr>
      <vt:lpstr>Progetto XCode</vt:lpstr>
      <vt:lpstr>3. Implementazione</vt:lpstr>
      <vt:lpstr>Creazione del proxy</vt:lpstr>
      <vt:lpstr>Classe SMSDialogProxy</vt:lpstr>
      <vt:lpstr>Creazione e inizializzazione</vt:lpstr>
      <vt:lpstr>Creazione</vt:lpstr>
      <vt:lpstr>Inizializzazione</vt:lpstr>
      <vt:lpstr>Inizializzazione</vt:lpstr>
      <vt:lpstr>Utilità di conversione</vt:lpstr>
      <vt:lpstr>Metodi</vt:lpstr>
      <vt:lpstr>Esempio</vt:lpstr>
      <vt:lpstr>Argomenti del metodo</vt:lpstr>
      <vt:lpstr>Passaggio di oggetti JS</vt:lpstr>
      <vt:lpstr>Valori di ritorno</vt:lpstr>
      <vt:lpstr>Esecuzione nel thread UI</vt:lpstr>
      <vt:lpstr>Eventi</vt:lpstr>
      <vt:lpstr>Eventi</vt:lpstr>
      <vt:lpstr>Eventi</vt:lpstr>
      <vt:lpstr>4. Build</vt:lpstr>
      <vt:lpstr>Diapositiva 50</vt:lpstr>
      <vt:lpstr>4. Build</vt:lpstr>
      <vt:lpstr>Package</vt:lpstr>
      <vt:lpstr>Testing semplice</vt:lpstr>
      <vt:lpstr>Utilizzo in un progetto TiMobile</vt:lpstr>
      <vt:lpstr>Testing/Debugging</vt:lpstr>
      <vt:lpstr>Diapositiva 56</vt:lpstr>
      <vt:lpstr>Grazie per l’attenzione</vt:lpstr>
    </vt:vector>
  </TitlesOfParts>
  <Company>aaaaa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aaa</dc:creator>
  <cp:lastModifiedBy>Olivier Morandi</cp:lastModifiedBy>
  <cp:revision>157</cp:revision>
  <dcterms:created xsi:type="dcterms:W3CDTF">2011-05-20T09:06:18Z</dcterms:created>
  <dcterms:modified xsi:type="dcterms:W3CDTF">2011-05-20T12:17:53Z</dcterms:modified>
</cp:coreProperties>
</file>