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64" r:id="rId3"/>
    <p:sldId id="283" r:id="rId4"/>
    <p:sldId id="269" r:id="rId5"/>
    <p:sldId id="282" r:id="rId6"/>
    <p:sldId id="273" r:id="rId7"/>
    <p:sldId id="277" r:id="rId8"/>
    <p:sldId id="278" r:id="rId9"/>
    <p:sldId id="279" r:id="rId10"/>
    <p:sldId id="280" r:id="rId11"/>
    <p:sldId id="266" r:id="rId12"/>
    <p:sldId id="267" r:id="rId13"/>
    <p:sldId id="28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4660"/>
  </p:normalViewPr>
  <p:slideViewPr>
    <p:cSldViewPr snapToGrid="0">
      <p:cViewPr>
        <p:scale>
          <a:sx n="84" d="100"/>
          <a:sy n="84" d="100"/>
        </p:scale>
        <p:origin x="129"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3FB76-1C5A-48DB-9325-F64E31476212}" type="datetimeFigureOut">
              <a:rPr lang="en-GB" smtClean="0"/>
              <a:t>22/07/2022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87EB4-07A5-472B-BB61-ABEAB481CC72}" type="slidenum">
              <a:rPr lang="en-GB" smtClean="0"/>
              <a:t>‹#›</a:t>
            </a:fld>
            <a:endParaRPr lang="en-GB"/>
          </a:p>
        </p:txBody>
      </p:sp>
    </p:spTree>
    <p:extLst>
      <p:ext uri="{BB962C8B-B14F-4D97-AF65-F5344CB8AC3E}">
        <p14:creationId xmlns:p14="http://schemas.microsoft.com/office/powerpoint/2010/main" val="2070335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36F0-E0E3-467A-9F58-5173CAAEF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C11FC3-CAF7-4CBD-8623-AC915AB48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17D595-012F-4A70-8E00-12EFCD520B58}"/>
              </a:ext>
            </a:extLst>
          </p:cNvPr>
          <p:cNvSpPr>
            <a:spLocks noGrp="1"/>
          </p:cNvSpPr>
          <p:nvPr>
            <p:ph type="dt" sz="half" idx="10"/>
          </p:nvPr>
        </p:nvSpPr>
        <p:spPr/>
        <p:txBody>
          <a:bodyPr/>
          <a:lstStyle/>
          <a:p>
            <a:fld id="{6926475B-FC6D-43EB-A514-850CF02255A7}" type="datetime1">
              <a:rPr lang="en-US" smtClean="0"/>
              <a:t>7/22/2022</a:t>
            </a:fld>
            <a:endParaRPr lang="en-GB"/>
          </a:p>
        </p:txBody>
      </p:sp>
      <p:sp>
        <p:nvSpPr>
          <p:cNvPr id="5" name="Footer Placeholder 4">
            <a:extLst>
              <a:ext uri="{FF2B5EF4-FFF2-40B4-BE49-F238E27FC236}">
                <a16:creationId xmlns:a16="http://schemas.microsoft.com/office/drawing/2014/main" id="{9DE515EB-32BF-4B20-9C23-39B52AF03F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A65283-AD90-436A-9C41-F6F59AC2D363}"/>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478299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8B5C-D413-4C91-AE50-49A8D7F237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B33464-038E-41AB-A3C3-F949BBEF27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027A7C-8359-4915-B21C-F29C7B2FBC74}"/>
              </a:ext>
            </a:extLst>
          </p:cNvPr>
          <p:cNvSpPr>
            <a:spLocks noGrp="1"/>
          </p:cNvSpPr>
          <p:nvPr>
            <p:ph type="dt" sz="half" idx="10"/>
          </p:nvPr>
        </p:nvSpPr>
        <p:spPr/>
        <p:txBody>
          <a:bodyPr/>
          <a:lstStyle/>
          <a:p>
            <a:fld id="{AD96855C-159B-43FE-97DD-FB69E4F6F51E}" type="datetime1">
              <a:rPr lang="en-US" smtClean="0"/>
              <a:t>7/22/2022</a:t>
            </a:fld>
            <a:endParaRPr lang="en-GB"/>
          </a:p>
        </p:txBody>
      </p:sp>
      <p:sp>
        <p:nvSpPr>
          <p:cNvPr id="5" name="Footer Placeholder 4">
            <a:extLst>
              <a:ext uri="{FF2B5EF4-FFF2-40B4-BE49-F238E27FC236}">
                <a16:creationId xmlns:a16="http://schemas.microsoft.com/office/drawing/2014/main" id="{BFB50CD2-01BD-4F7F-B920-B5B38EE7D5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33393D-4DA8-471B-BB49-675B13BD5AC0}"/>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403936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CA5AA-E4EA-48F8-A74A-42A64E600A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7D549E-EF9C-46A1-9E5B-96B3EB0D37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D9A7E9-C927-4A18-ABF2-13B1FDF0FFFA}"/>
              </a:ext>
            </a:extLst>
          </p:cNvPr>
          <p:cNvSpPr>
            <a:spLocks noGrp="1"/>
          </p:cNvSpPr>
          <p:nvPr>
            <p:ph type="dt" sz="half" idx="10"/>
          </p:nvPr>
        </p:nvSpPr>
        <p:spPr/>
        <p:txBody>
          <a:bodyPr/>
          <a:lstStyle/>
          <a:p>
            <a:fld id="{49A06497-26D6-4261-A2A7-A7E373D0B4B1}" type="datetime1">
              <a:rPr lang="en-US" smtClean="0"/>
              <a:t>7/22/2022</a:t>
            </a:fld>
            <a:endParaRPr lang="en-GB"/>
          </a:p>
        </p:txBody>
      </p:sp>
      <p:sp>
        <p:nvSpPr>
          <p:cNvPr id="5" name="Footer Placeholder 4">
            <a:extLst>
              <a:ext uri="{FF2B5EF4-FFF2-40B4-BE49-F238E27FC236}">
                <a16:creationId xmlns:a16="http://schemas.microsoft.com/office/drawing/2014/main" id="{1F565543-3B98-457E-8A4C-08AA21771A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EF9076-FEB1-41F1-9A20-F51E6D9AEFCD}"/>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120534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urp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54BD21-873C-4CA9-82D8-AC8FDC07F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 y="0"/>
            <a:ext cx="12191254" cy="6858000"/>
          </a:xfrm>
          <a:prstGeom prst="rect">
            <a:avLst/>
          </a:prstGeom>
        </p:spPr>
      </p:pic>
      <p:sp>
        <p:nvSpPr>
          <p:cNvPr id="2" name="Title 1">
            <a:extLst>
              <a:ext uri="{FF2B5EF4-FFF2-40B4-BE49-F238E27FC236}">
                <a16:creationId xmlns:a16="http://schemas.microsoft.com/office/drawing/2014/main" id="{D8A2E4EE-BB7E-42B9-8D57-0B1E301251C1}"/>
              </a:ext>
            </a:extLst>
          </p:cNvPr>
          <p:cNvSpPr>
            <a:spLocks noGrp="1"/>
          </p:cNvSpPr>
          <p:nvPr>
            <p:ph type="ctrTitle"/>
          </p:nvPr>
        </p:nvSpPr>
        <p:spPr>
          <a:xfrm>
            <a:off x="742824" y="1931638"/>
            <a:ext cx="8334674" cy="1335264"/>
          </a:xfrm>
        </p:spPr>
        <p:txBody>
          <a:bodyPr lIns="0" rIns="0" anchor="t">
            <a:noAutofit/>
          </a:bodyP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19DA4ED0-4FEF-43F0-8251-4FE903902C04}"/>
              </a:ext>
            </a:extLst>
          </p:cNvPr>
          <p:cNvSpPr>
            <a:spLocks noGrp="1"/>
          </p:cNvSpPr>
          <p:nvPr>
            <p:ph type="subTitle" idx="1" hasCustomPrompt="1"/>
          </p:nvPr>
        </p:nvSpPr>
        <p:spPr>
          <a:xfrm>
            <a:off x="742824" y="3481132"/>
            <a:ext cx="8334674" cy="1526908"/>
          </a:xfrm>
        </p:spPr>
        <p:txBody>
          <a:bodyPr lIns="0" rIns="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endParaRPr lang="en-GB"/>
          </a:p>
        </p:txBody>
      </p:sp>
      <p:sp>
        <p:nvSpPr>
          <p:cNvPr id="11" name="Round Same Side Corner Rectangle 16">
            <a:extLst>
              <a:ext uri="{FF2B5EF4-FFF2-40B4-BE49-F238E27FC236}">
                <a16:creationId xmlns:a16="http://schemas.microsoft.com/office/drawing/2014/main" id="{C435C9DD-0B0E-4489-A513-E77930E4B446}"/>
              </a:ext>
              <a:ext uri="{C183D7F6-B498-43B3-948B-1728B52AA6E4}">
                <adec:decorative xmlns:adec="http://schemas.microsoft.com/office/drawing/2017/decorative" val="1"/>
              </a:ext>
            </a:extLst>
          </p:cNvPr>
          <p:cNvSpPr/>
          <p:nvPr/>
        </p:nvSpPr>
        <p:spPr>
          <a:xfrm rot="10800000">
            <a:off x="10566399" y="0"/>
            <a:ext cx="1345633" cy="1015464"/>
          </a:xfrm>
          <a:prstGeom prst="round2Same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4" name="Picture 13">
            <a:extLst>
              <a:ext uri="{FF2B5EF4-FFF2-40B4-BE49-F238E27FC236}">
                <a16:creationId xmlns:a16="http://schemas.microsoft.com/office/drawing/2014/main" id="{71A43465-7882-465F-BB0D-87C452A2104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10756111" y="293224"/>
            <a:ext cx="986527" cy="474721"/>
          </a:xfrm>
          <a:prstGeom prst="rect">
            <a:avLst/>
          </a:prstGeom>
        </p:spPr>
      </p:pic>
      <p:pic>
        <p:nvPicPr>
          <p:cNvPr id="7" name="Picture 6">
            <a:extLst>
              <a:ext uri="{FF2B5EF4-FFF2-40B4-BE49-F238E27FC236}">
                <a16:creationId xmlns:a16="http://schemas.microsoft.com/office/drawing/2014/main" id="{DE7AA736-56F0-4AE0-B9F3-5862D78C8F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 y="0"/>
            <a:ext cx="12191254" cy="6858000"/>
          </a:xfrm>
          <a:prstGeom prst="rect">
            <a:avLst/>
          </a:prstGeom>
        </p:spPr>
      </p:pic>
      <p:sp>
        <p:nvSpPr>
          <p:cNvPr id="8" name="Round Same Side Corner Rectangle 16">
            <a:extLst>
              <a:ext uri="{FF2B5EF4-FFF2-40B4-BE49-F238E27FC236}">
                <a16:creationId xmlns:a16="http://schemas.microsoft.com/office/drawing/2014/main" id="{9DA975CD-5B07-42D1-890E-171980AA87FF}"/>
              </a:ext>
              <a:ext uri="{C183D7F6-B498-43B3-948B-1728B52AA6E4}">
                <adec:decorative xmlns:adec="http://schemas.microsoft.com/office/drawing/2017/decorative" val="1"/>
              </a:ext>
            </a:extLst>
          </p:cNvPr>
          <p:cNvSpPr/>
          <p:nvPr userDrawn="1"/>
        </p:nvSpPr>
        <p:spPr>
          <a:xfrm rot="10800000">
            <a:off x="10566399" y="0"/>
            <a:ext cx="1345633" cy="1015464"/>
          </a:xfrm>
          <a:prstGeom prst="round2Same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 name="Picture 8">
            <a:extLst>
              <a:ext uri="{FF2B5EF4-FFF2-40B4-BE49-F238E27FC236}">
                <a16:creationId xmlns:a16="http://schemas.microsoft.com/office/drawing/2014/main" id="{8541144C-13A0-4648-9EEB-E940ADE61372}"/>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10756111" y="293224"/>
            <a:ext cx="986527" cy="474721"/>
          </a:xfrm>
          <a:prstGeom prst="rect">
            <a:avLst/>
          </a:prstGeom>
        </p:spPr>
      </p:pic>
    </p:spTree>
    <p:extLst>
      <p:ext uri="{BB962C8B-B14F-4D97-AF65-F5344CB8AC3E}">
        <p14:creationId xmlns:p14="http://schemas.microsoft.com/office/powerpoint/2010/main" val="75252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FA84-AFA0-4ACF-975E-8A7A9B144F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1090E4-E9B9-4BF7-A980-AB6DA89046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C30A90-1DBE-4B29-A743-D1D58B471C64}"/>
              </a:ext>
            </a:extLst>
          </p:cNvPr>
          <p:cNvSpPr>
            <a:spLocks noGrp="1"/>
          </p:cNvSpPr>
          <p:nvPr>
            <p:ph type="dt" sz="half" idx="10"/>
          </p:nvPr>
        </p:nvSpPr>
        <p:spPr/>
        <p:txBody>
          <a:bodyPr/>
          <a:lstStyle/>
          <a:p>
            <a:fld id="{A4A6BBC2-344F-4D1D-98EB-D821715F571A}" type="datetime1">
              <a:rPr lang="en-US" smtClean="0"/>
              <a:t>7/22/2022</a:t>
            </a:fld>
            <a:endParaRPr lang="en-GB"/>
          </a:p>
        </p:txBody>
      </p:sp>
      <p:sp>
        <p:nvSpPr>
          <p:cNvPr id="5" name="Footer Placeholder 4">
            <a:extLst>
              <a:ext uri="{FF2B5EF4-FFF2-40B4-BE49-F238E27FC236}">
                <a16:creationId xmlns:a16="http://schemas.microsoft.com/office/drawing/2014/main" id="{C72A27B2-8DAB-431B-8D69-6D6AD429B8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A93F69-4904-4889-B05E-76500ADB88C7}"/>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33635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91AC-5D38-4B5F-814B-7A66099D2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6EF6490-5B95-4089-AEEC-AC86A6973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1A7D9-5B18-4E4F-BBFB-9D43B49D7CEB}"/>
              </a:ext>
            </a:extLst>
          </p:cNvPr>
          <p:cNvSpPr>
            <a:spLocks noGrp="1"/>
          </p:cNvSpPr>
          <p:nvPr>
            <p:ph type="dt" sz="half" idx="10"/>
          </p:nvPr>
        </p:nvSpPr>
        <p:spPr/>
        <p:txBody>
          <a:bodyPr/>
          <a:lstStyle/>
          <a:p>
            <a:fld id="{FF665133-F029-4EA8-9C3B-D6180D516E54}" type="datetime1">
              <a:rPr lang="en-US" smtClean="0"/>
              <a:t>7/22/2022</a:t>
            </a:fld>
            <a:endParaRPr lang="en-GB"/>
          </a:p>
        </p:txBody>
      </p:sp>
      <p:sp>
        <p:nvSpPr>
          <p:cNvPr id="5" name="Footer Placeholder 4">
            <a:extLst>
              <a:ext uri="{FF2B5EF4-FFF2-40B4-BE49-F238E27FC236}">
                <a16:creationId xmlns:a16="http://schemas.microsoft.com/office/drawing/2014/main" id="{D00B6802-56CA-490A-99F8-6C48090D8C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B619B9-C5E4-4C27-B35D-25206860EE51}"/>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94689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63E2-3B08-4C9E-BC16-AAB2F34990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9C05AB-B5FA-451D-AEC3-A1FE711BDE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BA70C24-AB41-4CDC-A8C5-909D61EA4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2D56D6B-9805-4E03-A269-D5FA2F0CB054}"/>
              </a:ext>
            </a:extLst>
          </p:cNvPr>
          <p:cNvSpPr>
            <a:spLocks noGrp="1"/>
          </p:cNvSpPr>
          <p:nvPr>
            <p:ph type="dt" sz="half" idx="10"/>
          </p:nvPr>
        </p:nvSpPr>
        <p:spPr/>
        <p:txBody>
          <a:bodyPr/>
          <a:lstStyle/>
          <a:p>
            <a:fld id="{029478F5-5F38-40AA-8292-2E2721EA3E3F}" type="datetime1">
              <a:rPr lang="en-US" smtClean="0"/>
              <a:t>7/22/2022</a:t>
            </a:fld>
            <a:endParaRPr lang="en-GB"/>
          </a:p>
        </p:txBody>
      </p:sp>
      <p:sp>
        <p:nvSpPr>
          <p:cNvPr id="6" name="Footer Placeholder 5">
            <a:extLst>
              <a:ext uri="{FF2B5EF4-FFF2-40B4-BE49-F238E27FC236}">
                <a16:creationId xmlns:a16="http://schemas.microsoft.com/office/drawing/2014/main" id="{D8CE186D-1B84-4708-897C-AFD711D919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6897B9-CB5D-4672-9268-3DCC54752F70}"/>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407291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5326-901A-4E95-86D6-9D21A7CD6F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F45A3F-ADD5-4953-8A9C-FF0071D86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A8011D-A449-4500-8DD8-EF0B92557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5F5FEC5-D1E8-4FC8-B23C-0E5853ADDA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02538-B5A3-4B04-8377-72C1E7A1FC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F9105EE-1DEF-43FD-98F7-0760E96F7F4A}"/>
              </a:ext>
            </a:extLst>
          </p:cNvPr>
          <p:cNvSpPr>
            <a:spLocks noGrp="1"/>
          </p:cNvSpPr>
          <p:nvPr>
            <p:ph type="dt" sz="half" idx="10"/>
          </p:nvPr>
        </p:nvSpPr>
        <p:spPr/>
        <p:txBody>
          <a:bodyPr/>
          <a:lstStyle/>
          <a:p>
            <a:fld id="{835133B5-D06A-48CD-8357-2C4CCDC05135}" type="datetime1">
              <a:rPr lang="en-US" smtClean="0"/>
              <a:t>7/22/2022</a:t>
            </a:fld>
            <a:endParaRPr lang="en-GB"/>
          </a:p>
        </p:txBody>
      </p:sp>
      <p:sp>
        <p:nvSpPr>
          <p:cNvPr id="8" name="Footer Placeholder 7">
            <a:extLst>
              <a:ext uri="{FF2B5EF4-FFF2-40B4-BE49-F238E27FC236}">
                <a16:creationId xmlns:a16="http://schemas.microsoft.com/office/drawing/2014/main" id="{71529767-DCB0-42EF-9DE4-3284C33224D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38350C-CB96-4590-8527-4D5D13C0F3D7}"/>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246785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34D8-64BB-4329-AF76-0A167B28EB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6F6620F-0C27-427F-94F2-192AF964B381}"/>
              </a:ext>
            </a:extLst>
          </p:cNvPr>
          <p:cNvSpPr>
            <a:spLocks noGrp="1"/>
          </p:cNvSpPr>
          <p:nvPr>
            <p:ph type="dt" sz="half" idx="10"/>
          </p:nvPr>
        </p:nvSpPr>
        <p:spPr/>
        <p:txBody>
          <a:bodyPr/>
          <a:lstStyle/>
          <a:p>
            <a:fld id="{6C92FEAA-74A1-45E8-8A09-9299D209FFB6}" type="datetime1">
              <a:rPr lang="en-US" smtClean="0"/>
              <a:t>7/22/2022</a:t>
            </a:fld>
            <a:endParaRPr lang="en-GB"/>
          </a:p>
        </p:txBody>
      </p:sp>
      <p:sp>
        <p:nvSpPr>
          <p:cNvPr id="4" name="Footer Placeholder 3">
            <a:extLst>
              <a:ext uri="{FF2B5EF4-FFF2-40B4-BE49-F238E27FC236}">
                <a16:creationId xmlns:a16="http://schemas.microsoft.com/office/drawing/2014/main" id="{E750E791-AEF5-4D94-8589-EA709C99A6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C4AB1D-25DB-4849-92AF-0E72511A4793}"/>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118766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39F5F-BBD5-4CD6-AB2B-E2544363A6FC}"/>
              </a:ext>
            </a:extLst>
          </p:cNvPr>
          <p:cNvSpPr>
            <a:spLocks noGrp="1"/>
          </p:cNvSpPr>
          <p:nvPr>
            <p:ph type="dt" sz="half" idx="10"/>
          </p:nvPr>
        </p:nvSpPr>
        <p:spPr/>
        <p:txBody>
          <a:bodyPr/>
          <a:lstStyle/>
          <a:p>
            <a:fld id="{D9D0F7E3-4084-413E-B71D-1A79A7A7616A}" type="datetime1">
              <a:rPr lang="en-US" smtClean="0"/>
              <a:t>7/22/2022</a:t>
            </a:fld>
            <a:endParaRPr lang="en-GB"/>
          </a:p>
        </p:txBody>
      </p:sp>
      <p:sp>
        <p:nvSpPr>
          <p:cNvPr id="3" name="Footer Placeholder 2">
            <a:extLst>
              <a:ext uri="{FF2B5EF4-FFF2-40B4-BE49-F238E27FC236}">
                <a16:creationId xmlns:a16="http://schemas.microsoft.com/office/drawing/2014/main" id="{5844B31E-8A29-42C2-9DA1-FCC2F598C6A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787A964-C2CB-4A67-A29F-07DE512D2687}"/>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332549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73FD-922E-49EB-BF2B-22E0F41C1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45DDFFF-361E-402E-8DB9-791A30C0A7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A16C05-909E-41D4-A244-3DE72EE83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E5AFD-1371-416D-9DBD-FCD870F56A93}"/>
              </a:ext>
            </a:extLst>
          </p:cNvPr>
          <p:cNvSpPr>
            <a:spLocks noGrp="1"/>
          </p:cNvSpPr>
          <p:nvPr>
            <p:ph type="dt" sz="half" idx="10"/>
          </p:nvPr>
        </p:nvSpPr>
        <p:spPr/>
        <p:txBody>
          <a:bodyPr/>
          <a:lstStyle/>
          <a:p>
            <a:fld id="{82F1FB29-7645-404B-9663-ED717F86ECCF}" type="datetime1">
              <a:rPr lang="en-US" smtClean="0"/>
              <a:t>7/22/2022</a:t>
            </a:fld>
            <a:endParaRPr lang="en-GB"/>
          </a:p>
        </p:txBody>
      </p:sp>
      <p:sp>
        <p:nvSpPr>
          <p:cNvPr id="6" name="Footer Placeholder 5">
            <a:extLst>
              <a:ext uri="{FF2B5EF4-FFF2-40B4-BE49-F238E27FC236}">
                <a16:creationId xmlns:a16="http://schemas.microsoft.com/office/drawing/2014/main" id="{5E30468C-107A-4037-934D-2031FE9E18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5E8006-F6AF-4A28-961D-72547DDA82E3}"/>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405493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7369-7B1C-4651-8EA6-F3768461C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26D836-57B0-4564-85A5-CCFA7C705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BEFF39-3FBD-4E47-853B-82915D1D7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CB1E5-9DA3-4006-AE21-DF4F4E439946}"/>
              </a:ext>
            </a:extLst>
          </p:cNvPr>
          <p:cNvSpPr>
            <a:spLocks noGrp="1"/>
          </p:cNvSpPr>
          <p:nvPr>
            <p:ph type="dt" sz="half" idx="10"/>
          </p:nvPr>
        </p:nvSpPr>
        <p:spPr/>
        <p:txBody>
          <a:bodyPr/>
          <a:lstStyle/>
          <a:p>
            <a:fld id="{309EC5C0-9295-42CE-9B1B-BAB2BDBECAE4}" type="datetime1">
              <a:rPr lang="en-US" smtClean="0"/>
              <a:t>7/22/2022</a:t>
            </a:fld>
            <a:endParaRPr lang="en-GB"/>
          </a:p>
        </p:txBody>
      </p:sp>
      <p:sp>
        <p:nvSpPr>
          <p:cNvPr id="6" name="Footer Placeholder 5">
            <a:extLst>
              <a:ext uri="{FF2B5EF4-FFF2-40B4-BE49-F238E27FC236}">
                <a16:creationId xmlns:a16="http://schemas.microsoft.com/office/drawing/2014/main" id="{98E5575C-8F75-474D-A835-2F1D2DE3B4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D87C0C-234D-4420-8490-547F23E56541}"/>
              </a:ext>
            </a:extLst>
          </p:cNvPr>
          <p:cNvSpPr>
            <a:spLocks noGrp="1"/>
          </p:cNvSpPr>
          <p:nvPr>
            <p:ph type="sldNum" sz="quarter" idx="12"/>
          </p:nvPr>
        </p:nvSpPr>
        <p:spPr/>
        <p:txBody>
          <a:bodyPr/>
          <a:lstStyle/>
          <a:p>
            <a:fld id="{97F78440-3381-4562-9387-14EAB7A6BE8A}" type="slidenum">
              <a:rPr lang="en-GB" smtClean="0"/>
              <a:t>‹#›</a:t>
            </a:fld>
            <a:endParaRPr lang="en-GB"/>
          </a:p>
        </p:txBody>
      </p:sp>
    </p:spTree>
    <p:extLst>
      <p:ext uri="{BB962C8B-B14F-4D97-AF65-F5344CB8AC3E}">
        <p14:creationId xmlns:p14="http://schemas.microsoft.com/office/powerpoint/2010/main" val="49068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2EFB3-7983-4A7E-8A66-9688F35D6E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80F587-6399-4DB5-A5D1-1F9DECF15F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31C218-4C3F-475F-A537-1A654AA45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EBCF9-85A1-4EDE-A63F-E6BD1EE934F3}" type="datetime1">
              <a:rPr lang="en-US" smtClean="0"/>
              <a:t>7/22/2022</a:t>
            </a:fld>
            <a:endParaRPr lang="en-GB"/>
          </a:p>
        </p:txBody>
      </p:sp>
      <p:sp>
        <p:nvSpPr>
          <p:cNvPr id="5" name="Footer Placeholder 4">
            <a:extLst>
              <a:ext uri="{FF2B5EF4-FFF2-40B4-BE49-F238E27FC236}">
                <a16:creationId xmlns:a16="http://schemas.microsoft.com/office/drawing/2014/main" id="{615C724E-A0D1-4B33-9946-663FFD2FD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F36FBF-364F-4DE4-B958-CEB59113C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78440-3381-4562-9387-14EAB7A6BE8A}" type="slidenum">
              <a:rPr lang="en-GB" smtClean="0"/>
              <a:t>‹#›</a:t>
            </a:fld>
            <a:endParaRPr lang="en-GB"/>
          </a:p>
        </p:txBody>
      </p:sp>
      <p:sp>
        <p:nvSpPr>
          <p:cNvPr id="7" name="MSIPCMContentMarking" descr="{&quot;HashCode&quot;:-1754928040,&quot;Placement&quot;:&quot;Header&quot;,&quot;Top&quot;:0.0,&quot;Left&quot;:0.0,&quot;SlideWidth&quot;:960,&quot;SlideHeight&quot;:540}">
            <a:extLst>
              <a:ext uri="{FF2B5EF4-FFF2-40B4-BE49-F238E27FC236}">
                <a16:creationId xmlns:a16="http://schemas.microsoft.com/office/drawing/2014/main" id="{D0753614-A9EC-4BD8-B326-46474919DD02}"/>
              </a:ext>
            </a:extLst>
          </p:cNvPr>
          <p:cNvSpPr txBox="1"/>
          <p:nvPr userDrawn="1"/>
        </p:nvSpPr>
        <p:spPr>
          <a:xfrm>
            <a:off x="0" y="0"/>
            <a:ext cx="2153206" cy="296525"/>
          </a:xfrm>
          <a:prstGeom prst="rect">
            <a:avLst/>
          </a:prstGeom>
          <a:noFill/>
        </p:spPr>
        <p:txBody>
          <a:bodyPr vert="horz" wrap="square" lIns="0" tIns="0" rIns="0" bIns="0" rtlCol="0" anchor="ctr" anchorCtr="1">
            <a:spAutoFit/>
          </a:bodyPr>
          <a:lstStyle/>
          <a:p>
            <a:pPr algn="l">
              <a:spcBef>
                <a:spcPts val="0"/>
              </a:spcBef>
              <a:spcAft>
                <a:spcPts val="0"/>
              </a:spcAft>
            </a:pPr>
            <a:r>
              <a:rPr lang="en-GB" sz="1200">
                <a:solidFill>
                  <a:srgbClr val="000000"/>
                </a:solidFill>
                <a:latin typeface="Calibri" panose="020F0502020204030204" pitchFamily="34" charset="0"/>
              </a:rPr>
              <a:t>Classification: CONFIDENTIAL</a:t>
            </a:r>
          </a:p>
        </p:txBody>
      </p:sp>
    </p:spTree>
    <p:extLst>
      <p:ext uri="{BB962C8B-B14F-4D97-AF65-F5344CB8AC3E}">
        <p14:creationId xmlns:p14="http://schemas.microsoft.com/office/powerpoint/2010/main" val="1931190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62FC-C95D-41A9-8450-34291BA599AD}"/>
              </a:ext>
            </a:extLst>
          </p:cNvPr>
          <p:cNvSpPr>
            <a:spLocks noGrp="1"/>
          </p:cNvSpPr>
          <p:nvPr>
            <p:ph type="ctrTitle"/>
          </p:nvPr>
        </p:nvSpPr>
        <p:spPr>
          <a:xfrm>
            <a:off x="640593" y="1210341"/>
            <a:ext cx="8334674" cy="1335264"/>
          </a:xfrm>
        </p:spPr>
        <p:txBody>
          <a:bodyPr/>
          <a:lstStyle/>
          <a:p>
            <a:r>
              <a:rPr lang="en-GB" sz="4000" dirty="0"/>
              <a:t>Internship: Final Presentation</a:t>
            </a:r>
            <a:br>
              <a:rPr lang="en-GB" sz="4000" dirty="0"/>
            </a:br>
            <a:br>
              <a:rPr lang="en-GB" sz="4000" dirty="0"/>
            </a:br>
            <a:r>
              <a:rPr lang="en-GB" sz="4000" dirty="0"/>
              <a:t>Duration:- 6 weeks(13</a:t>
            </a:r>
            <a:r>
              <a:rPr lang="en-GB" sz="4000" baseline="30000" dirty="0"/>
              <a:t>th</a:t>
            </a:r>
            <a:r>
              <a:rPr lang="en-GB" sz="4000" dirty="0"/>
              <a:t> June – 22</a:t>
            </a:r>
            <a:r>
              <a:rPr lang="en-GB" sz="4000" baseline="30000" dirty="0"/>
              <a:t>nd</a:t>
            </a:r>
            <a:r>
              <a:rPr lang="en-GB" sz="4000" dirty="0"/>
              <a:t> July 2022)</a:t>
            </a:r>
          </a:p>
        </p:txBody>
      </p:sp>
      <p:sp>
        <p:nvSpPr>
          <p:cNvPr id="3" name="Subtitle 2">
            <a:extLst>
              <a:ext uri="{FF2B5EF4-FFF2-40B4-BE49-F238E27FC236}">
                <a16:creationId xmlns:a16="http://schemas.microsoft.com/office/drawing/2014/main" id="{88FEA83A-29C0-450D-9358-D55E42D0781E}"/>
              </a:ext>
            </a:extLst>
          </p:cNvPr>
          <p:cNvSpPr>
            <a:spLocks noGrp="1"/>
          </p:cNvSpPr>
          <p:nvPr>
            <p:ph type="subTitle" idx="1"/>
          </p:nvPr>
        </p:nvSpPr>
        <p:spPr>
          <a:xfrm>
            <a:off x="799619" y="3356182"/>
            <a:ext cx="8334674" cy="1526908"/>
          </a:xfrm>
        </p:spPr>
        <p:txBody>
          <a:bodyPr/>
          <a:lstStyle/>
          <a:p>
            <a:endParaRPr lang="en-GB" sz="2000" dirty="0">
              <a:latin typeface="Calibri Light" panose="020F0302020204030204" pitchFamily="34" charset="0"/>
              <a:cs typeface="Calibri Light" panose="020F0302020204030204" pitchFamily="34" charset="0"/>
            </a:endParaRPr>
          </a:p>
          <a:p>
            <a:endParaRPr lang="en-GB"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Department: Online Safety(Recommender Systems)</a:t>
            </a:r>
          </a:p>
        </p:txBody>
      </p:sp>
      <p:sp>
        <p:nvSpPr>
          <p:cNvPr id="4" name="TextBox 3">
            <a:extLst>
              <a:ext uri="{FF2B5EF4-FFF2-40B4-BE49-F238E27FC236}">
                <a16:creationId xmlns:a16="http://schemas.microsoft.com/office/drawing/2014/main" id="{F199C8DF-CE6F-47E0-BCFC-22BB6777DD9A}"/>
              </a:ext>
            </a:extLst>
          </p:cNvPr>
          <p:cNvSpPr txBox="1"/>
          <p:nvPr/>
        </p:nvSpPr>
        <p:spPr>
          <a:xfrm>
            <a:off x="10853531" y="6488668"/>
            <a:ext cx="1700172" cy="369332"/>
          </a:xfrm>
          <a:prstGeom prst="rect">
            <a:avLst/>
          </a:prstGeom>
          <a:noFill/>
        </p:spPr>
        <p:txBody>
          <a:bodyPr wrap="square" rtlCol="0">
            <a:spAutoFit/>
          </a:bodyPr>
          <a:lstStyle/>
          <a:p>
            <a:r>
              <a:rPr lang="en-GB" dirty="0">
                <a:solidFill>
                  <a:schemeClr val="bg1">
                    <a:lumMod val="95000"/>
                  </a:schemeClr>
                </a:solidFill>
              </a:rPr>
              <a:t>7/22/2022</a:t>
            </a:r>
          </a:p>
        </p:txBody>
      </p:sp>
    </p:spTree>
    <p:extLst>
      <p:ext uri="{BB962C8B-B14F-4D97-AF65-F5344CB8AC3E}">
        <p14:creationId xmlns:p14="http://schemas.microsoft.com/office/powerpoint/2010/main" val="380432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480D3-F20E-464F-AA6B-688AA2DA5BC5}"/>
              </a:ext>
            </a:extLst>
          </p:cNvPr>
          <p:cNvSpPr>
            <a:spLocks noGrp="1"/>
          </p:cNvSpPr>
          <p:nvPr>
            <p:ph type="ctrTitle"/>
          </p:nvPr>
        </p:nvSpPr>
        <p:spPr>
          <a:xfrm>
            <a:off x="1057025" y="922644"/>
            <a:ext cx="5040285" cy="1169585"/>
          </a:xfrm>
        </p:spPr>
        <p:txBody>
          <a:bodyPr vert="horz" lIns="91440" tIns="45720" rIns="91440" bIns="45720" rtlCol="0" anchor="b">
            <a:normAutofit/>
          </a:bodyPr>
          <a:lstStyle/>
          <a:p>
            <a:r>
              <a:rPr lang="en-US" sz="3700" dirty="0">
                <a:solidFill>
                  <a:schemeClr val="tx1"/>
                </a:solidFill>
              </a:rPr>
              <a:t>Implementation/Sample result</a:t>
            </a:r>
          </a:p>
        </p:txBody>
      </p:sp>
      <p:sp>
        <p:nvSpPr>
          <p:cNvPr id="24" name="Rectangle 2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2CD72E-9697-45B6-8161-0E7552198A9A}"/>
              </a:ext>
            </a:extLst>
          </p:cNvPr>
          <p:cNvSpPr txBox="1"/>
          <p:nvPr/>
        </p:nvSpPr>
        <p:spPr>
          <a:xfrm>
            <a:off x="887483" y="5637927"/>
            <a:ext cx="3788663" cy="4283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GB" sz="800" b="0" i="0" dirty="0">
                <a:solidFill>
                  <a:srgbClr val="171616"/>
                </a:solidFill>
                <a:effectLst/>
                <a:latin typeface="Inter"/>
              </a:rPr>
              <a:t>The graph above shows a user-to-user similarity between 5 users. These users were seen to have rated similar movies in the dataset. </a:t>
            </a:r>
            <a:endParaRPr lang="en-US" sz="800" dirty="0"/>
          </a:p>
        </p:txBody>
      </p:sp>
      <p:sp>
        <p:nvSpPr>
          <p:cNvPr id="9" name="TextBox 8">
            <a:extLst>
              <a:ext uri="{FF2B5EF4-FFF2-40B4-BE49-F238E27FC236}">
                <a16:creationId xmlns:a16="http://schemas.microsoft.com/office/drawing/2014/main" id="{F2983C6C-E921-4381-8D22-94CF6B74D197}"/>
              </a:ext>
            </a:extLst>
          </p:cNvPr>
          <p:cNvSpPr txBox="1"/>
          <p:nvPr/>
        </p:nvSpPr>
        <p:spPr>
          <a:xfrm>
            <a:off x="7078502" y="2565818"/>
            <a:ext cx="5690861" cy="215444"/>
          </a:xfrm>
          <a:prstGeom prst="rect">
            <a:avLst/>
          </a:prstGeom>
          <a:noFill/>
        </p:spPr>
        <p:txBody>
          <a:bodyPr wrap="square" rtlCol="0">
            <a:spAutoFit/>
          </a:bodyPr>
          <a:lstStyle/>
          <a:p>
            <a:pPr>
              <a:spcAft>
                <a:spcPts val="600"/>
              </a:spcAft>
            </a:pPr>
            <a:r>
              <a:rPr lang="en-GB" sz="800" b="0" i="0" dirty="0">
                <a:solidFill>
                  <a:srgbClr val="171616"/>
                </a:solidFill>
                <a:effectLst/>
                <a:latin typeface="Inter"/>
              </a:rPr>
              <a:t>The graph above shows the similarities between users with low rating counts and the genres they rated.</a:t>
            </a:r>
            <a:endParaRPr lang="en-GB" sz="800" dirty="0"/>
          </a:p>
        </p:txBody>
      </p:sp>
      <p:sp>
        <p:nvSpPr>
          <p:cNvPr id="12" name="TextBox 11">
            <a:extLst>
              <a:ext uri="{FF2B5EF4-FFF2-40B4-BE49-F238E27FC236}">
                <a16:creationId xmlns:a16="http://schemas.microsoft.com/office/drawing/2014/main" id="{AFF56030-A3F0-44CE-9C98-649DC6FE3009}"/>
              </a:ext>
            </a:extLst>
          </p:cNvPr>
          <p:cNvSpPr txBox="1"/>
          <p:nvPr/>
        </p:nvSpPr>
        <p:spPr>
          <a:xfrm>
            <a:off x="7694466" y="5554584"/>
            <a:ext cx="3610051" cy="369332"/>
          </a:xfrm>
          <a:prstGeom prst="rect">
            <a:avLst/>
          </a:prstGeom>
          <a:noFill/>
        </p:spPr>
        <p:txBody>
          <a:bodyPr wrap="square" rtlCol="0">
            <a:spAutoFit/>
          </a:bodyPr>
          <a:lstStyle/>
          <a:p>
            <a:pPr algn="ctr"/>
            <a:r>
              <a:rPr lang="en-GB" sz="900" b="0" i="0" dirty="0">
                <a:solidFill>
                  <a:srgbClr val="171616"/>
                </a:solidFill>
                <a:effectLst/>
                <a:latin typeface="Inter"/>
              </a:rPr>
              <a:t>The top 5 most rated movies were all produced in the 1990s with three produced in the same year(1994) </a:t>
            </a:r>
            <a:endParaRPr lang="en-GB" sz="900" dirty="0"/>
          </a:p>
        </p:txBody>
      </p:sp>
      <p:pic>
        <p:nvPicPr>
          <p:cNvPr id="4" name="Picture 3">
            <a:extLst>
              <a:ext uri="{FF2B5EF4-FFF2-40B4-BE49-F238E27FC236}">
                <a16:creationId xmlns:a16="http://schemas.microsoft.com/office/drawing/2014/main" id="{98B6AD5F-A2C0-4016-B1A0-3C87C841A13F}"/>
              </a:ext>
            </a:extLst>
          </p:cNvPr>
          <p:cNvPicPr>
            <a:picLocks noChangeAspect="1"/>
          </p:cNvPicPr>
          <p:nvPr/>
        </p:nvPicPr>
        <p:blipFill>
          <a:blip r:embed="rId2"/>
          <a:stretch>
            <a:fillRect/>
          </a:stretch>
        </p:blipFill>
        <p:spPr>
          <a:xfrm>
            <a:off x="7843671" y="2977076"/>
            <a:ext cx="3311639" cy="2242410"/>
          </a:xfrm>
          <a:prstGeom prst="rect">
            <a:avLst/>
          </a:prstGeom>
        </p:spPr>
      </p:pic>
      <p:pic>
        <p:nvPicPr>
          <p:cNvPr id="6" name="Picture 5">
            <a:extLst>
              <a:ext uri="{FF2B5EF4-FFF2-40B4-BE49-F238E27FC236}">
                <a16:creationId xmlns:a16="http://schemas.microsoft.com/office/drawing/2014/main" id="{72DBCE21-B8E8-4D4F-BBB0-6507744B029D}"/>
              </a:ext>
            </a:extLst>
          </p:cNvPr>
          <p:cNvPicPr>
            <a:picLocks noChangeAspect="1"/>
          </p:cNvPicPr>
          <p:nvPr/>
        </p:nvPicPr>
        <p:blipFill>
          <a:blip r:embed="rId3"/>
          <a:stretch>
            <a:fillRect/>
          </a:stretch>
        </p:blipFill>
        <p:spPr>
          <a:xfrm>
            <a:off x="6800152" y="313054"/>
            <a:ext cx="4891105" cy="2033063"/>
          </a:xfrm>
          <a:prstGeom prst="rect">
            <a:avLst/>
          </a:prstGeom>
        </p:spPr>
      </p:pic>
      <p:pic>
        <p:nvPicPr>
          <p:cNvPr id="7" name="Picture 6">
            <a:extLst>
              <a:ext uri="{FF2B5EF4-FFF2-40B4-BE49-F238E27FC236}">
                <a16:creationId xmlns:a16="http://schemas.microsoft.com/office/drawing/2014/main" id="{157E6AF5-8942-4961-BCBA-C07956C8A572}"/>
              </a:ext>
            </a:extLst>
          </p:cNvPr>
          <p:cNvPicPr>
            <a:picLocks noChangeAspect="1"/>
          </p:cNvPicPr>
          <p:nvPr/>
        </p:nvPicPr>
        <p:blipFill>
          <a:blip r:embed="rId4"/>
          <a:stretch>
            <a:fillRect/>
          </a:stretch>
        </p:blipFill>
        <p:spPr>
          <a:xfrm>
            <a:off x="738554" y="2850857"/>
            <a:ext cx="5113500" cy="2494848"/>
          </a:xfrm>
          <a:prstGeom prst="rect">
            <a:avLst/>
          </a:prstGeom>
        </p:spPr>
      </p:pic>
    </p:spTree>
    <p:extLst>
      <p:ext uri="{BB962C8B-B14F-4D97-AF65-F5344CB8AC3E}">
        <p14:creationId xmlns:p14="http://schemas.microsoft.com/office/powerpoint/2010/main" val="119848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480D3-F20E-464F-AA6B-688AA2DA5BC5}"/>
              </a:ext>
            </a:extLst>
          </p:cNvPr>
          <p:cNvSpPr>
            <a:spLocks noGrp="1"/>
          </p:cNvSpPr>
          <p:nvPr>
            <p:ph type="ctrTitle"/>
          </p:nvPr>
        </p:nvSpPr>
        <p:spPr>
          <a:xfrm>
            <a:off x="1057025" y="922644"/>
            <a:ext cx="5040285" cy="1169585"/>
          </a:xfrm>
        </p:spPr>
        <p:txBody>
          <a:bodyPr vert="horz" lIns="91440" tIns="45720" rIns="91440" bIns="45720" rtlCol="0" anchor="b">
            <a:normAutofit/>
          </a:bodyPr>
          <a:lstStyle/>
          <a:p>
            <a:r>
              <a:rPr lang="en-US" sz="3700" dirty="0">
                <a:solidFill>
                  <a:schemeClr val="tx1"/>
                </a:solidFill>
              </a:rPr>
              <a:t>Implementation/Sample result</a:t>
            </a:r>
          </a:p>
        </p:txBody>
      </p:sp>
      <p:sp>
        <p:nvSpPr>
          <p:cNvPr id="24" name="Rectangle 2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2CD72E-9697-45B6-8161-0E7552198A9A}"/>
              </a:ext>
            </a:extLst>
          </p:cNvPr>
          <p:cNvSpPr txBox="1"/>
          <p:nvPr/>
        </p:nvSpPr>
        <p:spPr>
          <a:xfrm>
            <a:off x="7683932" y="5609013"/>
            <a:ext cx="3788663" cy="42830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800" dirty="0"/>
              <a:t>The movies in the graph above are all ‘</a:t>
            </a:r>
            <a:r>
              <a:rPr lang="en-GB" sz="800" b="0" i="0" dirty="0" err="1">
                <a:solidFill>
                  <a:srgbClr val="000000"/>
                </a:solidFill>
                <a:effectLst/>
                <a:latin typeface="Arial" panose="020B0604020202020204" pitchFamily="34" charset="0"/>
              </a:rPr>
              <a:t>Animation|Children|Comedy</a:t>
            </a:r>
            <a:r>
              <a:rPr lang="en-GB" sz="800" b="0" i="0" dirty="0">
                <a:solidFill>
                  <a:srgbClr val="000000"/>
                </a:solidFill>
                <a:effectLst/>
                <a:latin typeface="Arial" panose="020B0604020202020204" pitchFamily="34" charset="0"/>
              </a:rPr>
              <a:t>’ rated five by the user with id 89 over each decade. </a:t>
            </a:r>
            <a:r>
              <a:rPr lang="en-US" sz="800" b="0" i="0" dirty="0">
                <a:solidFill>
                  <a:srgbClr val="000000"/>
                </a:solidFill>
                <a:effectLst/>
                <a:latin typeface="Arial" panose="020B0604020202020204" pitchFamily="34" charset="0"/>
              </a:rPr>
              <a:t>We can draw a conclusion that this user is a kid/teenager, or the user </a:t>
            </a:r>
            <a:r>
              <a:rPr lang="en-US" sz="800" dirty="0">
                <a:solidFill>
                  <a:srgbClr val="000000"/>
                </a:solidFill>
                <a:latin typeface="Arial" panose="020B0604020202020204" pitchFamily="34" charset="0"/>
              </a:rPr>
              <a:t>rated this movies with the younger for a younger generations preference in mind.</a:t>
            </a:r>
            <a:endParaRPr lang="en-US" sz="800" dirty="0"/>
          </a:p>
        </p:txBody>
      </p:sp>
      <p:pic>
        <p:nvPicPr>
          <p:cNvPr id="11" name="Picture 10" descr="Chart, radar chart&#10;&#10;Description automatically generated with medium confidence">
            <a:extLst>
              <a:ext uri="{FF2B5EF4-FFF2-40B4-BE49-F238E27FC236}">
                <a16:creationId xmlns:a16="http://schemas.microsoft.com/office/drawing/2014/main" id="{59A790BB-5ADC-4140-A161-150D94F5D450}"/>
              </a:ext>
            </a:extLst>
          </p:cNvPr>
          <p:cNvPicPr>
            <a:picLocks noChangeAspect="1"/>
          </p:cNvPicPr>
          <p:nvPr/>
        </p:nvPicPr>
        <p:blipFill>
          <a:blip r:embed="rId2"/>
          <a:stretch>
            <a:fillRect/>
          </a:stretch>
        </p:blipFill>
        <p:spPr>
          <a:xfrm>
            <a:off x="7524924" y="488887"/>
            <a:ext cx="3610051" cy="2445809"/>
          </a:xfrm>
          <a:prstGeom prst="rect">
            <a:avLst/>
          </a:prstGeom>
        </p:spPr>
      </p:pic>
      <p:sp>
        <p:nvSpPr>
          <p:cNvPr id="9" name="TextBox 8">
            <a:extLst>
              <a:ext uri="{FF2B5EF4-FFF2-40B4-BE49-F238E27FC236}">
                <a16:creationId xmlns:a16="http://schemas.microsoft.com/office/drawing/2014/main" id="{F2983C6C-E921-4381-8D22-94CF6B74D197}"/>
              </a:ext>
            </a:extLst>
          </p:cNvPr>
          <p:cNvSpPr txBox="1"/>
          <p:nvPr/>
        </p:nvSpPr>
        <p:spPr>
          <a:xfrm>
            <a:off x="780987" y="5804485"/>
            <a:ext cx="5690861" cy="215444"/>
          </a:xfrm>
          <a:prstGeom prst="rect">
            <a:avLst/>
          </a:prstGeom>
          <a:noFill/>
        </p:spPr>
        <p:txBody>
          <a:bodyPr wrap="square" rtlCol="0">
            <a:spAutoFit/>
          </a:bodyPr>
          <a:lstStyle/>
          <a:p>
            <a:pPr>
              <a:spcAft>
                <a:spcPts val="600"/>
              </a:spcAft>
            </a:pPr>
            <a:r>
              <a:rPr lang="en-GB" sz="800" dirty="0"/>
              <a:t>Users with id 18, 119, 249, 305 and 448 have major similarities in the genres on movies they rated.</a:t>
            </a:r>
          </a:p>
        </p:txBody>
      </p:sp>
      <p:sp>
        <p:nvSpPr>
          <p:cNvPr id="12" name="TextBox 11">
            <a:extLst>
              <a:ext uri="{FF2B5EF4-FFF2-40B4-BE49-F238E27FC236}">
                <a16:creationId xmlns:a16="http://schemas.microsoft.com/office/drawing/2014/main" id="{AFF56030-A3F0-44CE-9C98-649DC6FE3009}"/>
              </a:ext>
            </a:extLst>
          </p:cNvPr>
          <p:cNvSpPr txBox="1"/>
          <p:nvPr/>
        </p:nvSpPr>
        <p:spPr>
          <a:xfrm>
            <a:off x="7773237" y="3002572"/>
            <a:ext cx="3610051" cy="369332"/>
          </a:xfrm>
          <a:prstGeom prst="rect">
            <a:avLst/>
          </a:prstGeom>
          <a:noFill/>
        </p:spPr>
        <p:txBody>
          <a:bodyPr wrap="square" rtlCol="0">
            <a:spAutoFit/>
          </a:bodyPr>
          <a:lstStyle/>
          <a:p>
            <a:pPr algn="ctr"/>
            <a:r>
              <a:rPr lang="en-GB" sz="900" dirty="0"/>
              <a:t>This particular movies with the genre ”</a:t>
            </a:r>
            <a:r>
              <a:rPr lang="en-GB" sz="900" b="0" i="0" dirty="0">
                <a:solidFill>
                  <a:srgbClr val="000000"/>
                </a:solidFill>
                <a:effectLst/>
                <a:latin typeface="Arial" panose="020B0604020202020204" pitchFamily="34" charset="0"/>
              </a:rPr>
              <a:t> </a:t>
            </a:r>
            <a:r>
              <a:rPr lang="en-GB" sz="900" b="0" i="0" dirty="0" err="1">
                <a:solidFill>
                  <a:srgbClr val="000000"/>
                </a:solidFill>
                <a:effectLst/>
                <a:latin typeface="Arial" panose="020B0604020202020204" pitchFamily="34" charset="0"/>
              </a:rPr>
              <a:t>Comedy|Crime|Drama|Thriller</a:t>
            </a:r>
            <a:r>
              <a:rPr lang="en-GB" sz="900" b="0" i="0" dirty="0">
                <a:solidFill>
                  <a:srgbClr val="000000"/>
                </a:solidFill>
                <a:effectLst/>
                <a:latin typeface="Arial" panose="020B0604020202020204" pitchFamily="34" charset="0"/>
              </a:rPr>
              <a:t>” had high ratings all over the dataset.</a:t>
            </a:r>
            <a:endParaRPr lang="en-GB" sz="900" dirty="0"/>
          </a:p>
        </p:txBody>
      </p:sp>
      <p:pic>
        <p:nvPicPr>
          <p:cNvPr id="15" name="Picture 14">
            <a:extLst>
              <a:ext uri="{FF2B5EF4-FFF2-40B4-BE49-F238E27FC236}">
                <a16:creationId xmlns:a16="http://schemas.microsoft.com/office/drawing/2014/main" id="{C59B6862-6A49-4EFA-BBB2-62ABCE567D46}"/>
              </a:ext>
            </a:extLst>
          </p:cNvPr>
          <p:cNvPicPr>
            <a:picLocks noChangeAspect="1"/>
          </p:cNvPicPr>
          <p:nvPr/>
        </p:nvPicPr>
        <p:blipFill>
          <a:blip r:embed="rId3"/>
          <a:stretch>
            <a:fillRect/>
          </a:stretch>
        </p:blipFill>
        <p:spPr>
          <a:xfrm>
            <a:off x="7683932" y="3428682"/>
            <a:ext cx="3052257" cy="2066775"/>
          </a:xfrm>
          <a:prstGeom prst="rect">
            <a:avLst/>
          </a:prstGeom>
        </p:spPr>
      </p:pic>
      <p:pic>
        <p:nvPicPr>
          <p:cNvPr id="3" name="Picture 2">
            <a:extLst>
              <a:ext uri="{FF2B5EF4-FFF2-40B4-BE49-F238E27FC236}">
                <a16:creationId xmlns:a16="http://schemas.microsoft.com/office/drawing/2014/main" id="{D6DBC68B-0CFE-4C13-9A4B-61C09888BEAD}"/>
              </a:ext>
            </a:extLst>
          </p:cNvPr>
          <p:cNvPicPr>
            <a:picLocks noChangeAspect="1"/>
          </p:cNvPicPr>
          <p:nvPr/>
        </p:nvPicPr>
        <p:blipFill>
          <a:blip r:embed="rId4"/>
          <a:stretch>
            <a:fillRect/>
          </a:stretch>
        </p:blipFill>
        <p:spPr>
          <a:xfrm>
            <a:off x="843076" y="2651222"/>
            <a:ext cx="5566681" cy="2671761"/>
          </a:xfrm>
          <a:prstGeom prst="rect">
            <a:avLst/>
          </a:prstGeom>
        </p:spPr>
      </p:pic>
    </p:spTree>
    <p:extLst>
      <p:ext uri="{BB962C8B-B14F-4D97-AF65-F5344CB8AC3E}">
        <p14:creationId xmlns:p14="http://schemas.microsoft.com/office/powerpoint/2010/main" val="88734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0D3-F20E-464F-AA6B-688AA2DA5BC5}"/>
              </a:ext>
            </a:extLst>
          </p:cNvPr>
          <p:cNvSpPr>
            <a:spLocks noGrp="1"/>
          </p:cNvSpPr>
          <p:nvPr>
            <p:ph type="ctrTitle"/>
          </p:nvPr>
        </p:nvSpPr>
        <p:spPr>
          <a:xfrm>
            <a:off x="351452" y="1099044"/>
            <a:ext cx="5291327" cy="4296484"/>
          </a:xfrm>
        </p:spPr>
        <p:txBody>
          <a:bodyPr vert="horz" lIns="91440" tIns="45720" rIns="91440" bIns="45720" rtlCol="0" anchor="ctr">
            <a:normAutofit/>
          </a:bodyPr>
          <a:lstStyle/>
          <a:p>
            <a:r>
              <a:rPr lang="en-US" sz="4800" dirty="0">
                <a:solidFill>
                  <a:schemeClr val="tx1"/>
                </a:solidFill>
              </a:rPr>
              <a:t>What I Learned</a:t>
            </a:r>
            <a:endParaRPr lang="en-US" sz="4800" kern="1200" dirty="0">
              <a:solidFill>
                <a:schemeClr val="tx1"/>
              </a:solidFill>
              <a:latin typeface="+mj-lt"/>
              <a:ea typeface="+mj-ea"/>
              <a:cs typeface="+mj-cs"/>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7EBD108-826C-42AF-96A7-7F28DBBCC777}"/>
              </a:ext>
            </a:extLst>
          </p:cNvPr>
          <p:cNvSpPr>
            <a:spLocks noGrp="1"/>
          </p:cNvSpPr>
          <p:nvPr>
            <p:ph type="subTitle" idx="1"/>
          </p:nvPr>
        </p:nvSpPr>
        <p:spPr>
          <a:xfrm>
            <a:off x="6096000" y="1399032"/>
            <a:ext cx="5501834" cy="4471416"/>
          </a:xfrm>
        </p:spPr>
        <p:txBody>
          <a:bodyPr vert="horz" lIns="91440" tIns="45720" rIns="91440" bIns="45720" rtlCol="0" anchor="ctr">
            <a:normAutofit/>
          </a:bodyPr>
          <a:lstStyle/>
          <a:p>
            <a:pPr lvl="8" indent="-228600">
              <a:buFont typeface="Arial" panose="020B0604020202020204" pitchFamily="34" charset="0"/>
              <a:buChar char="•"/>
            </a:pPr>
            <a:r>
              <a:rPr lang="en-US" sz="1400" dirty="0"/>
              <a:t>Use the </a:t>
            </a:r>
            <a:r>
              <a:rPr lang="en-US" sz="1400" dirty="0" err="1"/>
              <a:t>MovieLens</a:t>
            </a:r>
            <a:r>
              <a:rPr lang="en-US" sz="1400" dirty="0"/>
              <a:t> data set to create </a:t>
            </a:r>
            <a:endParaRPr lang="en-US" sz="2200" dirty="0"/>
          </a:p>
        </p:txBody>
      </p:sp>
      <p:sp>
        <p:nvSpPr>
          <p:cNvPr id="4" name="TextBox 3">
            <a:extLst>
              <a:ext uri="{FF2B5EF4-FFF2-40B4-BE49-F238E27FC236}">
                <a16:creationId xmlns:a16="http://schemas.microsoft.com/office/drawing/2014/main" id="{A62EEB67-6706-4C54-BAAC-DC440A1E845C}"/>
              </a:ext>
            </a:extLst>
          </p:cNvPr>
          <p:cNvSpPr txBox="1"/>
          <p:nvPr/>
        </p:nvSpPr>
        <p:spPr>
          <a:xfrm>
            <a:off x="5662464" y="726977"/>
            <a:ext cx="6382388" cy="5632311"/>
          </a:xfrm>
          <a:prstGeom prst="rect">
            <a:avLst/>
          </a:prstGeom>
          <a:noFill/>
        </p:spPr>
        <p:txBody>
          <a:bodyPr wrap="none" rtlCol="0">
            <a:spAutoFit/>
          </a:bodyPr>
          <a:lstStyle/>
          <a:p>
            <a:r>
              <a:rPr lang="en-GB" dirty="0">
                <a:solidFill>
                  <a:schemeClr val="bg1"/>
                </a:solidFill>
              </a:rPr>
              <a:t>Technical Skills</a:t>
            </a:r>
          </a:p>
          <a:p>
            <a:pPr marL="285750" indent="-285750">
              <a:buFont typeface="Arial" panose="020B0604020202020204" pitchFamily="34" charset="0"/>
              <a:buChar char="•"/>
            </a:pPr>
            <a:r>
              <a:rPr lang="en-GB" dirty="0">
                <a:solidFill>
                  <a:schemeClr val="bg1"/>
                </a:solidFill>
              </a:rPr>
              <a:t>Network Graph libraries in Python</a:t>
            </a:r>
          </a:p>
          <a:p>
            <a:pPr marL="285750" indent="-285750">
              <a:buFont typeface="Arial" panose="020B0604020202020204" pitchFamily="34" charset="0"/>
              <a:buChar char="•"/>
            </a:pPr>
            <a:r>
              <a:rPr lang="en-GB" dirty="0">
                <a:solidFill>
                  <a:schemeClr val="bg1"/>
                </a:solidFill>
              </a:rPr>
              <a:t>Latest trends in recommender systems</a:t>
            </a:r>
          </a:p>
          <a:p>
            <a:pPr marL="285750" indent="-285750">
              <a:buFont typeface="Arial" panose="020B0604020202020204" pitchFamily="34" charset="0"/>
              <a:buChar char="•"/>
            </a:pPr>
            <a:r>
              <a:rPr lang="en-GB" dirty="0">
                <a:solidFill>
                  <a:schemeClr val="bg1"/>
                </a:solidFill>
              </a:rPr>
              <a:t>Working with Cosine Similarities</a:t>
            </a:r>
          </a:p>
          <a:p>
            <a:pPr marL="285750" indent="-285750">
              <a:buFont typeface="Arial" panose="020B0604020202020204" pitchFamily="34" charset="0"/>
              <a:buChar char="•"/>
            </a:pPr>
            <a:r>
              <a:rPr lang="en-GB" dirty="0">
                <a:solidFill>
                  <a:schemeClr val="bg1"/>
                </a:solidFill>
              </a:rPr>
              <a:t>Network Visualization </a:t>
            </a:r>
            <a:r>
              <a:rPr lang="en-GB" dirty="0" err="1">
                <a:solidFill>
                  <a:schemeClr val="bg1"/>
                </a:solidFill>
              </a:rPr>
              <a:t>softwares</a:t>
            </a:r>
            <a:r>
              <a:rPr lang="en-GB" dirty="0">
                <a:solidFill>
                  <a:schemeClr val="bg1"/>
                </a:solidFill>
              </a:rPr>
              <a:t> and how to use them</a:t>
            </a:r>
          </a:p>
          <a:p>
            <a:pPr marL="285750" indent="-285750">
              <a:buFont typeface="Arial" panose="020B0604020202020204" pitchFamily="34" charset="0"/>
              <a:buChar char="•"/>
            </a:pPr>
            <a:endParaRPr lang="en-GB" dirty="0">
              <a:solidFill>
                <a:schemeClr val="bg1"/>
              </a:solidFill>
            </a:endParaRPr>
          </a:p>
          <a:p>
            <a:endParaRPr lang="en-GB" dirty="0">
              <a:solidFill>
                <a:schemeClr val="bg1"/>
              </a:solidFill>
            </a:endParaRPr>
          </a:p>
          <a:p>
            <a:r>
              <a:rPr lang="en-GB" dirty="0">
                <a:solidFill>
                  <a:schemeClr val="bg1"/>
                </a:solidFill>
              </a:rPr>
              <a:t>Soft Skills</a:t>
            </a:r>
          </a:p>
          <a:p>
            <a:pPr marL="285750" indent="-285750">
              <a:buFont typeface="Arial" panose="020B0604020202020204" pitchFamily="34" charset="0"/>
              <a:buChar char="•"/>
            </a:pPr>
            <a:r>
              <a:rPr lang="en-GB" dirty="0">
                <a:solidFill>
                  <a:schemeClr val="bg1"/>
                </a:solidFill>
              </a:rPr>
              <a:t>Communication Skills</a:t>
            </a:r>
          </a:p>
          <a:p>
            <a:pPr marL="285750" indent="-285750">
              <a:buFont typeface="Arial" panose="020B0604020202020204" pitchFamily="34" charset="0"/>
              <a:buChar char="•"/>
            </a:pPr>
            <a:r>
              <a:rPr lang="en-GB" dirty="0">
                <a:solidFill>
                  <a:schemeClr val="bg1"/>
                </a:solidFill>
              </a:rPr>
              <a:t>Teamwork in an International Working Environment</a:t>
            </a:r>
          </a:p>
          <a:p>
            <a:pPr marL="285750" indent="-285750">
              <a:buFont typeface="Arial" panose="020B0604020202020204" pitchFamily="34" charset="0"/>
              <a:buChar char="•"/>
            </a:pPr>
            <a:r>
              <a:rPr lang="en-GB" dirty="0">
                <a:solidFill>
                  <a:schemeClr val="bg1"/>
                </a:solidFill>
              </a:rPr>
              <a:t>Time Management </a:t>
            </a:r>
          </a:p>
          <a:p>
            <a:pPr marL="285750" indent="-285750">
              <a:buFont typeface="Arial" panose="020B0604020202020204" pitchFamily="34" charset="0"/>
              <a:buChar char="•"/>
            </a:pPr>
            <a:r>
              <a:rPr lang="en-GB" dirty="0">
                <a:solidFill>
                  <a:schemeClr val="bg1"/>
                </a:solidFill>
              </a:rPr>
              <a:t>Decomposition(Breaking down of a problem into smaller parts)</a:t>
            </a:r>
          </a:p>
          <a:p>
            <a:pPr marL="285750" indent="-285750">
              <a:buFont typeface="Arial" panose="020B0604020202020204" pitchFamily="34" charset="0"/>
              <a:buChar char="•"/>
            </a:pPr>
            <a:endParaRPr lang="en-GB" dirty="0">
              <a:solidFill>
                <a:schemeClr val="bg1"/>
              </a:solidFill>
            </a:endParaRPr>
          </a:p>
          <a:p>
            <a:r>
              <a:rPr lang="en-GB" dirty="0">
                <a:solidFill>
                  <a:schemeClr val="bg1"/>
                </a:solidFill>
              </a:rPr>
              <a:t>What I learned about Ofcom</a:t>
            </a:r>
          </a:p>
          <a:p>
            <a:pPr marL="285750" indent="-285750">
              <a:buFont typeface="Arial" panose="020B0604020202020204" pitchFamily="34" charset="0"/>
              <a:buChar char="•"/>
            </a:pPr>
            <a:r>
              <a:rPr lang="en-GB" dirty="0">
                <a:solidFill>
                  <a:schemeClr val="bg1"/>
                </a:solidFill>
              </a:rPr>
              <a:t>Ofcom has a whole team(economics) that thinks about the </a:t>
            </a:r>
          </a:p>
          <a:p>
            <a:r>
              <a:rPr lang="en-GB" dirty="0">
                <a:solidFill>
                  <a:schemeClr val="bg1"/>
                </a:solidFill>
              </a:rPr>
              <a:t>economical effect of their decisions</a:t>
            </a:r>
          </a:p>
          <a:p>
            <a:pPr marL="285750" indent="-285750">
              <a:buFont typeface="Arial" panose="020B0604020202020204" pitchFamily="34" charset="0"/>
              <a:buChar char="•"/>
            </a:pPr>
            <a:r>
              <a:rPr lang="en-GB" dirty="0">
                <a:solidFill>
                  <a:schemeClr val="bg1"/>
                </a:solidFill>
              </a:rPr>
              <a:t>Consumer &amp; Market Intelligence</a:t>
            </a:r>
          </a:p>
          <a:p>
            <a:endParaRPr lang="en-GB" dirty="0">
              <a:solidFill>
                <a:schemeClr val="bg1"/>
              </a:solidFill>
            </a:endParaRP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331219234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0D3-F20E-464F-AA6B-688AA2DA5BC5}"/>
              </a:ext>
            </a:extLst>
          </p:cNvPr>
          <p:cNvSpPr>
            <a:spLocks noGrp="1"/>
          </p:cNvSpPr>
          <p:nvPr>
            <p:ph type="ctrTitle"/>
          </p:nvPr>
        </p:nvSpPr>
        <p:spPr>
          <a:xfrm>
            <a:off x="804673" y="907050"/>
            <a:ext cx="5291327" cy="4296484"/>
          </a:xfrm>
        </p:spPr>
        <p:txBody>
          <a:bodyPr vert="horz" lIns="91440" tIns="45720" rIns="91440" bIns="45720" rtlCol="0" anchor="ctr">
            <a:normAutofit/>
          </a:bodyPr>
          <a:lstStyle/>
          <a:p>
            <a:r>
              <a:rPr lang="en-US" sz="5400" kern="1200" dirty="0">
                <a:solidFill>
                  <a:schemeClr val="tx1"/>
                </a:solidFill>
                <a:latin typeface="+mj-lt"/>
                <a:ea typeface="+mj-ea"/>
                <a:cs typeface="+mj-cs"/>
              </a:rPr>
              <a:t>Challenges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7EBD108-826C-42AF-96A7-7F28DBBCC777}"/>
              </a:ext>
            </a:extLst>
          </p:cNvPr>
          <p:cNvSpPr>
            <a:spLocks noGrp="1"/>
          </p:cNvSpPr>
          <p:nvPr>
            <p:ph type="subTitle" idx="1"/>
          </p:nvPr>
        </p:nvSpPr>
        <p:spPr>
          <a:xfrm>
            <a:off x="6096000" y="1399032"/>
            <a:ext cx="5501834" cy="4471416"/>
          </a:xfrm>
        </p:spPr>
        <p:txBody>
          <a:bodyPr vert="horz" lIns="91440" tIns="45720" rIns="91440" bIns="45720" rtlCol="0" anchor="ctr">
            <a:normAutofit/>
          </a:bodyPr>
          <a:lstStyle/>
          <a:p>
            <a:pPr lvl="8" indent="-228600">
              <a:buFont typeface="Arial" panose="020B0604020202020204" pitchFamily="34" charset="0"/>
              <a:buChar char="•"/>
            </a:pPr>
            <a:r>
              <a:rPr lang="en-US" sz="1400" dirty="0"/>
              <a:t>Use the </a:t>
            </a:r>
            <a:r>
              <a:rPr lang="en-US" sz="1400" dirty="0" err="1"/>
              <a:t>MovieLens</a:t>
            </a:r>
            <a:r>
              <a:rPr lang="en-US" sz="1400" dirty="0"/>
              <a:t> data set to create </a:t>
            </a:r>
            <a:endParaRPr lang="en-US" sz="2200" dirty="0"/>
          </a:p>
        </p:txBody>
      </p:sp>
      <p:sp>
        <p:nvSpPr>
          <p:cNvPr id="4" name="TextBox 3">
            <a:extLst>
              <a:ext uri="{FF2B5EF4-FFF2-40B4-BE49-F238E27FC236}">
                <a16:creationId xmlns:a16="http://schemas.microsoft.com/office/drawing/2014/main" id="{A62EEB67-6706-4C54-BAAC-DC440A1E845C}"/>
              </a:ext>
            </a:extLst>
          </p:cNvPr>
          <p:cNvSpPr txBox="1"/>
          <p:nvPr/>
        </p:nvSpPr>
        <p:spPr>
          <a:xfrm>
            <a:off x="5528603" y="2548744"/>
            <a:ext cx="6745459"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solidFill>
                  <a:schemeClr val="bg1"/>
                </a:solidFill>
              </a:rPr>
              <a:t>Resources and Storage Restrictions</a:t>
            </a:r>
          </a:p>
          <a:p>
            <a:pPr marL="285750" indent="-285750">
              <a:buFont typeface="Arial" panose="020B0604020202020204" pitchFamily="34" charset="0"/>
              <a:buChar char="•"/>
            </a:pPr>
            <a:r>
              <a:rPr lang="en-GB" sz="2400" dirty="0">
                <a:solidFill>
                  <a:schemeClr val="bg1"/>
                </a:solidFill>
              </a:rPr>
              <a:t>Lack of knowledge about network visualizations</a:t>
            </a:r>
          </a:p>
          <a:p>
            <a:pPr marL="285750" indent="-285750">
              <a:buFont typeface="Arial" panose="020B0604020202020204" pitchFamily="34" charset="0"/>
              <a:buChar char="•"/>
            </a:pPr>
            <a:r>
              <a:rPr lang="en-GB" sz="2400" dirty="0">
                <a:solidFill>
                  <a:schemeClr val="bg1"/>
                </a:solidFill>
              </a:rPr>
              <a:t>Time Management</a:t>
            </a:r>
          </a:p>
          <a:p>
            <a:pPr marL="285750" indent="-285750">
              <a:buFont typeface="Arial" panose="020B0604020202020204" pitchFamily="34" charset="0"/>
              <a:buChar char="•"/>
            </a:pPr>
            <a:endParaRPr lang="en-GB" sz="2400" dirty="0">
              <a:solidFill>
                <a:schemeClr val="bg1"/>
              </a:solidFill>
            </a:endParaRPr>
          </a:p>
        </p:txBody>
      </p:sp>
    </p:spTree>
    <p:extLst>
      <p:ext uri="{BB962C8B-B14F-4D97-AF65-F5344CB8AC3E}">
        <p14:creationId xmlns:p14="http://schemas.microsoft.com/office/powerpoint/2010/main" val="30232023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80DF4A-A827-4C7E-9DB9-A53EB6AFBD04}"/>
              </a:ext>
            </a:extLst>
          </p:cNvPr>
          <p:cNvSpPr>
            <a:spLocks noGrp="1"/>
          </p:cNvSpPr>
          <p:nvPr>
            <p:ph type="ctrTitle"/>
          </p:nvPr>
        </p:nvSpPr>
        <p:spPr>
          <a:xfrm>
            <a:off x="263153" y="1971218"/>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330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0D3-F20E-464F-AA6B-688AA2DA5BC5}"/>
              </a:ext>
            </a:extLst>
          </p:cNvPr>
          <p:cNvSpPr>
            <a:spLocks noGrp="1"/>
          </p:cNvSpPr>
          <p:nvPr>
            <p:ph type="ctrTitle"/>
          </p:nvPr>
        </p:nvSpPr>
        <p:spPr>
          <a:xfrm>
            <a:off x="883501" y="410225"/>
            <a:ext cx="3616856" cy="4376572"/>
          </a:xfrm>
        </p:spPr>
        <p:txBody>
          <a:bodyPr vert="horz" lIns="91440" tIns="45720" rIns="91440" bIns="45720" rtlCol="0" anchor="ctr">
            <a:normAutofit/>
          </a:bodyPr>
          <a:lstStyle/>
          <a:p>
            <a:r>
              <a:rPr lang="en-US" sz="5400" kern="1200" dirty="0">
                <a:solidFill>
                  <a:schemeClr val="tx1"/>
                </a:solidFill>
                <a:latin typeface="+mj-lt"/>
                <a:ea typeface="+mj-ea"/>
                <a:cs typeface="+mj-cs"/>
              </a:rPr>
              <a:t>Agenda</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7EBD108-826C-42AF-96A7-7F28DBBCC777}"/>
              </a:ext>
            </a:extLst>
          </p:cNvPr>
          <p:cNvSpPr>
            <a:spLocks noGrp="1"/>
          </p:cNvSpPr>
          <p:nvPr>
            <p:ph type="subTitle" idx="1"/>
          </p:nvPr>
        </p:nvSpPr>
        <p:spPr>
          <a:xfrm>
            <a:off x="5707900" y="477079"/>
            <a:ext cx="6484100" cy="5403216"/>
          </a:xfrm>
        </p:spPr>
        <p:txBody>
          <a:bodyPr vert="horz" lIns="91440" tIns="45720" rIns="91440" bIns="45720" rtlCol="0" anchor="ctr">
            <a:normAutofit/>
          </a:bodyPr>
          <a:lstStyle/>
          <a:p>
            <a:pPr indent="-228600">
              <a:buFont typeface="Arial" panose="020B0604020202020204" pitchFamily="34" charset="0"/>
              <a:buChar char="•"/>
            </a:pPr>
            <a:endParaRPr lang="en-GB" sz="2800" dirty="0"/>
          </a:p>
          <a:p>
            <a:pPr indent="-228600">
              <a:buFont typeface="Arial" panose="020B0604020202020204" pitchFamily="34" charset="0"/>
              <a:buChar char="•"/>
            </a:pPr>
            <a:endParaRPr lang="en-GB" sz="2800" dirty="0"/>
          </a:p>
          <a:p>
            <a:pPr indent="-228600">
              <a:buFont typeface="Arial" panose="020B0604020202020204" pitchFamily="34" charset="0"/>
              <a:buChar char="•"/>
            </a:pPr>
            <a:r>
              <a:rPr lang="en-GB" sz="2800" dirty="0"/>
              <a:t>Internship Task </a:t>
            </a:r>
          </a:p>
          <a:p>
            <a:pPr indent="-228600">
              <a:buFont typeface="Arial" panose="020B0604020202020204" pitchFamily="34" charset="0"/>
              <a:buChar char="•"/>
            </a:pPr>
            <a:r>
              <a:rPr lang="en-GB" sz="2800" dirty="0"/>
              <a:t>Introduction to Network Visualization</a:t>
            </a:r>
          </a:p>
          <a:p>
            <a:pPr indent="-228600">
              <a:buFont typeface="Arial" panose="020B0604020202020204" pitchFamily="34" charset="0"/>
              <a:buChar char="•"/>
            </a:pPr>
            <a:r>
              <a:rPr lang="en-GB" sz="2800" dirty="0"/>
              <a:t>Practical Steps</a:t>
            </a:r>
          </a:p>
          <a:p>
            <a:pPr indent="-228600">
              <a:buFont typeface="Arial" panose="020B0604020202020204" pitchFamily="34" charset="0"/>
              <a:buChar char="•"/>
            </a:pPr>
            <a:r>
              <a:rPr lang="en-GB" sz="2800" dirty="0"/>
              <a:t>Data Structure</a:t>
            </a:r>
          </a:p>
          <a:p>
            <a:pPr indent="-228600">
              <a:buFont typeface="Arial" panose="020B0604020202020204" pitchFamily="34" charset="0"/>
              <a:buChar char="•"/>
            </a:pPr>
            <a:r>
              <a:rPr lang="en-GB" sz="2800" dirty="0"/>
              <a:t>Data Visualizations and Results</a:t>
            </a:r>
          </a:p>
          <a:p>
            <a:pPr indent="-228600">
              <a:buFont typeface="Arial" panose="020B0604020202020204" pitchFamily="34" charset="0"/>
              <a:buChar char="•"/>
            </a:pPr>
            <a:r>
              <a:rPr lang="en-GB" sz="2800" dirty="0"/>
              <a:t>Lessons Learnt</a:t>
            </a:r>
          </a:p>
          <a:p>
            <a:pPr indent="-228600">
              <a:buFont typeface="Arial" panose="020B0604020202020204" pitchFamily="34" charset="0"/>
              <a:buChar char="•"/>
            </a:pPr>
            <a:r>
              <a:rPr lang="en-GB" sz="2800" dirty="0"/>
              <a:t>Challenges</a:t>
            </a:r>
          </a:p>
          <a:p>
            <a:pPr indent="-228600">
              <a:buFont typeface="Arial" panose="020B0604020202020204" pitchFamily="34" charset="0"/>
              <a:buChar char="•"/>
            </a:pPr>
            <a:endParaRPr lang="en-GB" sz="2800" dirty="0"/>
          </a:p>
          <a:p>
            <a:pPr indent="-228600">
              <a:buFont typeface="Arial" panose="020B0604020202020204" pitchFamily="34" charset="0"/>
              <a:buChar char="•"/>
            </a:pPr>
            <a:endParaRPr lang="en-US" sz="2800" dirty="0"/>
          </a:p>
        </p:txBody>
      </p:sp>
    </p:spTree>
    <p:extLst>
      <p:ext uri="{BB962C8B-B14F-4D97-AF65-F5344CB8AC3E}">
        <p14:creationId xmlns:p14="http://schemas.microsoft.com/office/powerpoint/2010/main" val="28367545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0D3-F20E-464F-AA6B-688AA2DA5BC5}"/>
              </a:ext>
            </a:extLst>
          </p:cNvPr>
          <p:cNvSpPr>
            <a:spLocks noGrp="1"/>
          </p:cNvSpPr>
          <p:nvPr>
            <p:ph type="ctrTitle"/>
          </p:nvPr>
        </p:nvSpPr>
        <p:spPr>
          <a:xfrm>
            <a:off x="839596" y="1240714"/>
            <a:ext cx="3616856" cy="4376572"/>
          </a:xfrm>
        </p:spPr>
        <p:txBody>
          <a:bodyPr vert="horz" lIns="91440" tIns="45720" rIns="91440" bIns="45720" rtlCol="0" anchor="ctr">
            <a:normAutofit/>
          </a:bodyPr>
          <a:lstStyle/>
          <a:p>
            <a:r>
              <a:rPr lang="en-US" sz="4800" kern="1200" dirty="0">
                <a:solidFill>
                  <a:schemeClr val="tx1"/>
                </a:solidFill>
                <a:latin typeface="+mj-lt"/>
                <a:ea typeface="+mj-ea"/>
                <a:cs typeface="+mj-cs"/>
              </a:rPr>
              <a:t>Internship Task</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7EBD108-826C-42AF-96A7-7F28DBBCC777}"/>
              </a:ext>
            </a:extLst>
          </p:cNvPr>
          <p:cNvSpPr>
            <a:spLocks noGrp="1"/>
          </p:cNvSpPr>
          <p:nvPr>
            <p:ph type="subTitle" idx="1"/>
          </p:nvPr>
        </p:nvSpPr>
        <p:spPr>
          <a:xfrm>
            <a:off x="5707900" y="477079"/>
            <a:ext cx="5747946" cy="5183228"/>
          </a:xfrm>
        </p:spPr>
        <p:txBody>
          <a:bodyPr vert="horz" lIns="91440" tIns="45720" rIns="91440" bIns="45720" rtlCol="0" anchor="ctr">
            <a:normAutofit/>
          </a:bodyPr>
          <a:lstStyle/>
          <a:p>
            <a:pPr indent="-228600">
              <a:buFont typeface="Arial" panose="020B0604020202020204" pitchFamily="34" charset="0"/>
              <a:buChar char="•"/>
            </a:pPr>
            <a:r>
              <a:rPr lang="en-US" sz="2200" dirty="0"/>
              <a:t>Use the </a:t>
            </a:r>
            <a:r>
              <a:rPr lang="en-US" sz="2200" dirty="0" err="1"/>
              <a:t>MovieLens</a:t>
            </a:r>
            <a:r>
              <a:rPr lang="en-US" sz="2200" dirty="0"/>
              <a:t> data set to create a   network visualization to help understand</a:t>
            </a:r>
          </a:p>
          <a:p>
            <a:pPr marL="285750" indent="-228600">
              <a:buFont typeface="Arial" panose="020B0604020202020204" pitchFamily="34" charset="0"/>
              <a:buChar char="•"/>
            </a:pPr>
            <a:r>
              <a:rPr lang="en-US" sz="2200" dirty="0"/>
              <a:t>Understand user-user relationships</a:t>
            </a:r>
          </a:p>
          <a:p>
            <a:pPr marL="285750" indent="-228600">
              <a:buFont typeface="Arial" panose="020B0604020202020204" pitchFamily="34" charset="0"/>
              <a:buChar char="•"/>
            </a:pPr>
            <a:r>
              <a:rPr lang="en-US" sz="2200" dirty="0"/>
              <a:t>Understand Movie-Movie relationships. </a:t>
            </a:r>
          </a:p>
          <a:p>
            <a:pPr marL="742950" lvl="1" indent="-228600" algn="l">
              <a:buFont typeface="Arial" panose="020B0604020202020204" pitchFamily="34" charset="0"/>
              <a:buChar char="•"/>
            </a:pPr>
            <a:endParaRPr lang="en-US" sz="2200" dirty="0">
              <a:solidFill>
                <a:schemeClr val="bg1"/>
              </a:solidFill>
            </a:endParaRPr>
          </a:p>
          <a:p>
            <a:pPr indent="-228600">
              <a:buFont typeface="Arial" panose="020B0604020202020204" pitchFamily="34" charset="0"/>
              <a:buChar char="•"/>
            </a:pPr>
            <a:r>
              <a:rPr lang="en-US" sz="2200" dirty="0"/>
              <a:t>The output should be a nice network graph visualization that individuals can interact .</a:t>
            </a:r>
          </a:p>
          <a:p>
            <a:pPr indent="-228600">
              <a:buFont typeface="Arial" panose="020B0604020202020204" pitchFamily="34" charset="0"/>
              <a:buChar char="•"/>
            </a:pPr>
            <a:r>
              <a:rPr lang="en-US" sz="2200" dirty="0"/>
              <a:t>Ideally the result should show movies which are similar to each other but isolated from the rest of the movies and a similar thing for users.</a:t>
            </a:r>
          </a:p>
          <a:p>
            <a:pPr indent="-228600">
              <a:buFont typeface="Arial" panose="020B0604020202020204" pitchFamily="34" charset="0"/>
              <a:buChar char="•"/>
            </a:pPr>
            <a:r>
              <a:rPr lang="en-US" sz="2200" dirty="0"/>
              <a:t>The work was done to support the recommender system project.</a:t>
            </a:r>
          </a:p>
          <a:p>
            <a:pPr indent="-228600">
              <a:buFont typeface="Arial" panose="020B0604020202020204" pitchFamily="34" charset="0"/>
              <a:buChar char="•"/>
            </a:pPr>
            <a:endParaRPr lang="en-US" sz="2200" dirty="0"/>
          </a:p>
        </p:txBody>
      </p:sp>
    </p:spTree>
    <p:extLst>
      <p:ext uri="{BB962C8B-B14F-4D97-AF65-F5344CB8AC3E}">
        <p14:creationId xmlns:p14="http://schemas.microsoft.com/office/powerpoint/2010/main" val="24330688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0D3-F20E-464F-AA6B-688AA2DA5BC5}"/>
              </a:ext>
            </a:extLst>
          </p:cNvPr>
          <p:cNvSpPr>
            <a:spLocks noGrp="1"/>
          </p:cNvSpPr>
          <p:nvPr>
            <p:ph type="ctrTitle"/>
          </p:nvPr>
        </p:nvSpPr>
        <p:spPr>
          <a:xfrm>
            <a:off x="809928" y="368184"/>
            <a:ext cx="3616856" cy="4376572"/>
          </a:xfrm>
        </p:spPr>
        <p:txBody>
          <a:bodyPr vert="horz" lIns="91440" tIns="45720" rIns="91440" bIns="45720" rtlCol="0" anchor="ctr">
            <a:normAutofit/>
          </a:bodyPr>
          <a:lstStyle/>
          <a:p>
            <a:r>
              <a:rPr lang="en-US" sz="4800" kern="1200" dirty="0">
                <a:solidFill>
                  <a:schemeClr val="tx1"/>
                </a:solidFill>
                <a:latin typeface="+mj-lt"/>
                <a:ea typeface="+mj-ea"/>
                <a:cs typeface="+mj-cs"/>
              </a:rPr>
              <a:t>Network Visualizations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7EBD108-826C-42AF-96A7-7F28DBBCC777}"/>
              </a:ext>
            </a:extLst>
          </p:cNvPr>
          <p:cNvSpPr>
            <a:spLocks noGrp="1"/>
          </p:cNvSpPr>
          <p:nvPr>
            <p:ph type="subTitle" idx="1"/>
          </p:nvPr>
        </p:nvSpPr>
        <p:spPr>
          <a:xfrm>
            <a:off x="5594310" y="801950"/>
            <a:ext cx="6321287" cy="5445504"/>
          </a:xfrm>
        </p:spPr>
        <p:txBody>
          <a:bodyPr vert="horz" lIns="91440" tIns="45720" rIns="91440" bIns="45720" rtlCol="0" anchor="ctr">
            <a:normAutofit/>
          </a:bodyPr>
          <a:lstStyle/>
          <a:p>
            <a:r>
              <a:rPr lang="en-GB" sz="1800" dirty="0"/>
              <a:t>Network visualization, graph visualization or link analysis is the process of visually presenting networks of connected entities as links and nodes. Nodes represent data points and links represent the connections between them.</a:t>
            </a:r>
          </a:p>
          <a:p>
            <a:endParaRPr lang="en-GB" sz="1800" dirty="0"/>
          </a:p>
          <a:p>
            <a:r>
              <a:rPr lang="en-GB" sz="1800" dirty="0"/>
              <a:t>You can quickly and easily identify relationships between related items and clusters by displaying your data with a network visualization. </a:t>
            </a:r>
          </a:p>
          <a:p>
            <a:endParaRPr lang="en-GB" sz="1800" dirty="0"/>
          </a:p>
          <a:p>
            <a:r>
              <a:rPr lang="en-GB" sz="1800" dirty="0"/>
              <a:t>Networks graphs are extremely useful in use cases such as intelligence analysis (e.g., one person is an associate of a suspect or known criminal), fraud detection (e.g., the same social security number was used by different people), social network analysis and many others.</a:t>
            </a:r>
          </a:p>
          <a:p>
            <a:endParaRPr lang="en-GB" sz="1800" dirty="0"/>
          </a:p>
        </p:txBody>
      </p:sp>
    </p:spTree>
    <p:extLst>
      <p:ext uri="{BB962C8B-B14F-4D97-AF65-F5344CB8AC3E}">
        <p14:creationId xmlns:p14="http://schemas.microsoft.com/office/powerpoint/2010/main" val="99520098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0D3-F20E-464F-AA6B-688AA2DA5BC5}"/>
              </a:ext>
            </a:extLst>
          </p:cNvPr>
          <p:cNvSpPr>
            <a:spLocks noGrp="1"/>
          </p:cNvSpPr>
          <p:nvPr>
            <p:ph type="ctrTitle"/>
          </p:nvPr>
        </p:nvSpPr>
        <p:spPr>
          <a:xfrm>
            <a:off x="809927" y="368184"/>
            <a:ext cx="3973087" cy="4646948"/>
          </a:xfrm>
        </p:spPr>
        <p:txBody>
          <a:bodyPr vert="horz" lIns="91440" tIns="45720" rIns="91440" bIns="45720" rtlCol="0" anchor="ctr">
            <a:normAutofit/>
          </a:bodyPr>
          <a:lstStyle/>
          <a:p>
            <a:r>
              <a:rPr lang="en-GB" sz="4800" kern="1200" dirty="0">
                <a:solidFill>
                  <a:schemeClr val="tx1"/>
                </a:solidFill>
                <a:latin typeface="+mj-lt"/>
                <a:ea typeface="+mj-ea"/>
                <a:cs typeface="+mj-cs"/>
              </a:rPr>
              <a:t>Practical steps taken throughout the project</a:t>
            </a:r>
            <a:endParaRPr lang="en-US" sz="4800" kern="1200" dirty="0">
              <a:solidFill>
                <a:schemeClr val="tx1"/>
              </a:solidFill>
              <a:latin typeface="+mj-lt"/>
              <a:ea typeface="+mj-ea"/>
              <a:cs typeface="+mj-cs"/>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7EBD108-826C-42AF-96A7-7F28DBBCC777}"/>
              </a:ext>
            </a:extLst>
          </p:cNvPr>
          <p:cNvSpPr>
            <a:spLocks noGrp="1"/>
          </p:cNvSpPr>
          <p:nvPr>
            <p:ph type="subTitle" idx="1"/>
          </p:nvPr>
        </p:nvSpPr>
        <p:spPr>
          <a:xfrm>
            <a:off x="5594310" y="801950"/>
            <a:ext cx="6321287" cy="5445504"/>
          </a:xfrm>
        </p:spPr>
        <p:txBody>
          <a:bodyPr vert="horz" lIns="91440" tIns="45720" rIns="91440" bIns="45720" rtlCol="0" anchor="ctr">
            <a:normAutofit/>
          </a:bodyPr>
          <a:lstStyle/>
          <a:p>
            <a:pPr marL="285750" indent="-285750">
              <a:buFont typeface="Arial" panose="020B0604020202020204" pitchFamily="34" charset="0"/>
              <a:buChar char="•"/>
            </a:pPr>
            <a:r>
              <a:rPr lang="en-GB" dirty="0"/>
              <a:t>Data and data pre-processing</a:t>
            </a:r>
          </a:p>
          <a:p>
            <a:pPr marL="285750" indent="-285750">
              <a:buFont typeface="Arial" panose="020B0604020202020204" pitchFamily="34" charset="0"/>
              <a:buChar char="•"/>
            </a:pPr>
            <a:r>
              <a:rPr lang="en-GB" dirty="0"/>
              <a:t>Data Exploration</a:t>
            </a:r>
          </a:p>
          <a:p>
            <a:pPr marL="285750" indent="-285750">
              <a:buFont typeface="Arial" panose="020B0604020202020204" pitchFamily="34" charset="0"/>
              <a:buChar char="•"/>
            </a:pPr>
            <a:r>
              <a:rPr lang="en-GB" dirty="0"/>
              <a:t>Data Manipulation to structure data in the required format</a:t>
            </a:r>
          </a:p>
          <a:p>
            <a:pPr marL="285750" indent="-285750">
              <a:buFont typeface="Arial" panose="020B0604020202020204" pitchFamily="34" charset="0"/>
              <a:buChar char="•"/>
            </a:pPr>
            <a:r>
              <a:rPr lang="en-GB" dirty="0"/>
              <a:t>Using the Cosine Similarity to analyse user to user and movie to movie relationships.</a:t>
            </a:r>
          </a:p>
          <a:p>
            <a:pPr marL="285750" indent="-285750">
              <a:buFont typeface="Arial" panose="020B0604020202020204" pitchFamily="34" charset="0"/>
              <a:buChar char="•"/>
            </a:pPr>
            <a:r>
              <a:rPr lang="en-GB" dirty="0"/>
              <a:t>Data Visualizations using </a:t>
            </a:r>
            <a:r>
              <a:rPr lang="en-GB" dirty="0" err="1"/>
              <a:t>Argolite</a:t>
            </a:r>
            <a:r>
              <a:rPr lang="en-GB" dirty="0"/>
              <a:t> and </a:t>
            </a:r>
            <a:r>
              <a:rPr lang="en-GB" dirty="0" err="1"/>
              <a:t>Networkx</a:t>
            </a:r>
            <a:endParaRPr lang="en-GB" dirty="0"/>
          </a:p>
          <a:p>
            <a:endParaRPr lang="en-GB" dirty="0"/>
          </a:p>
        </p:txBody>
      </p:sp>
    </p:spTree>
    <p:extLst>
      <p:ext uri="{BB962C8B-B14F-4D97-AF65-F5344CB8AC3E}">
        <p14:creationId xmlns:p14="http://schemas.microsoft.com/office/powerpoint/2010/main" val="33795420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6B4148E1-5727-40D8-940C-782932E61E33}"/>
              </a:ext>
            </a:extLst>
          </p:cNvPr>
          <p:cNvSpPr>
            <a:spLocks noGrp="1"/>
          </p:cNvSpPr>
          <p:nvPr>
            <p:ph type="ctrTitle"/>
          </p:nvPr>
        </p:nvSpPr>
        <p:spPr>
          <a:xfrm>
            <a:off x="140677" y="566916"/>
            <a:ext cx="3944626" cy="1468361"/>
          </a:xfrm>
        </p:spPr>
        <p:txBody>
          <a:bodyPr vert="horz" lIns="91440" tIns="45720" rIns="91440" bIns="45720" rtlCol="0" anchor="b">
            <a:normAutofit/>
          </a:bodyPr>
          <a:lstStyle/>
          <a:p>
            <a:r>
              <a:rPr lang="en-US" sz="4400" b="1" kern="1200" dirty="0">
                <a:solidFill>
                  <a:schemeClr val="tx1"/>
                </a:solidFill>
                <a:latin typeface="+mj-lt"/>
                <a:ea typeface="+mj-ea"/>
                <a:cs typeface="+mj-cs"/>
              </a:rPr>
              <a:t>Data structure</a:t>
            </a:r>
          </a:p>
        </p:txBody>
      </p:sp>
      <p:sp>
        <p:nvSpPr>
          <p:cNvPr id="3" name="Subtitle 2">
            <a:extLst>
              <a:ext uri="{FF2B5EF4-FFF2-40B4-BE49-F238E27FC236}">
                <a16:creationId xmlns:a16="http://schemas.microsoft.com/office/drawing/2014/main" id="{614514A9-6DB5-46E5-BD37-4AC27FA7AA48}"/>
              </a:ext>
            </a:extLst>
          </p:cNvPr>
          <p:cNvSpPr>
            <a:spLocks noGrp="1"/>
          </p:cNvSpPr>
          <p:nvPr>
            <p:ph type="subTitle" idx="1"/>
          </p:nvPr>
        </p:nvSpPr>
        <p:spPr>
          <a:xfrm>
            <a:off x="189919" y="2307103"/>
            <a:ext cx="4573638" cy="2781092"/>
          </a:xfrm>
        </p:spPr>
        <p:txBody>
          <a:bodyPr vert="horz" lIns="91440" tIns="45720" rIns="91440" bIns="45720" rtlCol="0" anchor="t">
            <a:normAutofit/>
          </a:bodyPr>
          <a:lstStyle/>
          <a:p>
            <a:r>
              <a:rPr lang="en-US" sz="1300" kern="1200" dirty="0">
                <a:solidFill>
                  <a:schemeClr val="tx1"/>
                </a:solidFill>
                <a:latin typeface="+mn-lt"/>
                <a:ea typeface="+mn-ea"/>
                <a:cs typeface="+mn-cs"/>
              </a:rPr>
              <a:t>The </a:t>
            </a:r>
            <a:r>
              <a:rPr lang="en-US" sz="1300" kern="1200" dirty="0" err="1">
                <a:solidFill>
                  <a:schemeClr val="tx1"/>
                </a:solidFill>
                <a:latin typeface="+mn-lt"/>
                <a:ea typeface="+mn-ea"/>
                <a:cs typeface="+mn-cs"/>
              </a:rPr>
              <a:t>MovieLens</a:t>
            </a:r>
            <a:r>
              <a:rPr lang="en-US" sz="1300" kern="1200" dirty="0">
                <a:solidFill>
                  <a:schemeClr val="tx1"/>
                </a:solidFill>
                <a:latin typeface="+mn-lt"/>
                <a:ea typeface="+mn-ea"/>
                <a:cs typeface="+mn-cs"/>
              </a:rPr>
              <a:t> Dataset is most often used for the purpose of recommender systems which aim to predict user movie ratings based on other users’ ratings. In other words, we expect that users with similar taste will tend to rate movies with high correlation.</a:t>
            </a:r>
          </a:p>
          <a:p>
            <a:r>
              <a:rPr lang="en-US" sz="1300" kern="1200" dirty="0">
                <a:solidFill>
                  <a:schemeClr val="tx1"/>
                </a:solidFill>
                <a:latin typeface="+mn-lt"/>
                <a:ea typeface="+mn-ea"/>
                <a:cs typeface="+mn-cs"/>
              </a:rPr>
              <a:t>The dataset used in this project includes User ratings and genres of each of this movies</a:t>
            </a:r>
            <a:r>
              <a:rPr lang="en-US" sz="1300" dirty="0">
                <a:solidFill>
                  <a:schemeClr val="tx1"/>
                </a:solidFill>
              </a:rPr>
              <a:t> found in the dataset.</a:t>
            </a:r>
            <a:endParaRPr lang="en-US" sz="1300" kern="1200" dirty="0">
              <a:solidFill>
                <a:schemeClr val="tx1"/>
              </a:solidFill>
              <a:latin typeface="+mn-lt"/>
              <a:ea typeface="+mn-ea"/>
              <a:cs typeface="+mn-cs"/>
            </a:endParaRPr>
          </a:p>
        </p:txBody>
      </p:sp>
      <p:cxnSp>
        <p:nvCxnSpPr>
          <p:cNvPr id="25" name="Straight Connector 11">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E585400-5B32-418E-A8F3-F57C16BE0AFE}"/>
              </a:ext>
            </a:extLst>
          </p:cNvPr>
          <p:cNvPicPr>
            <a:picLocks noChangeAspect="1"/>
          </p:cNvPicPr>
          <p:nvPr/>
        </p:nvPicPr>
        <p:blipFill>
          <a:blip r:embed="rId2"/>
          <a:stretch>
            <a:fillRect/>
          </a:stretch>
        </p:blipFill>
        <p:spPr>
          <a:xfrm>
            <a:off x="5382859" y="566916"/>
            <a:ext cx="6360186" cy="5724168"/>
          </a:xfrm>
          <a:prstGeom prst="rect">
            <a:avLst/>
          </a:prstGeom>
        </p:spPr>
      </p:pic>
    </p:spTree>
    <p:extLst>
      <p:ext uri="{BB962C8B-B14F-4D97-AF65-F5344CB8AC3E}">
        <p14:creationId xmlns:p14="http://schemas.microsoft.com/office/powerpoint/2010/main" val="254251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CC6F7-0C35-457C-A300-5C1CAA51454C}"/>
              </a:ext>
            </a:extLst>
          </p:cNvPr>
          <p:cNvSpPr>
            <a:spLocks noGrp="1"/>
          </p:cNvSpPr>
          <p:nvPr>
            <p:ph type="ctrTitle"/>
          </p:nvPr>
        </p:nvSpPr>
        <p:spPr>
          <a:xfrm>
            <a:off x="1255060" y="5279511"/>
            <a:ext cx="9681882" cy="739880"/>
          </a:xfrm>
        </p:spPr>
        <p:txBody>
          <a:bodyPr vert="horz" lIns="91440" tIns="45720" rIns="91440" bIns="45720" rtlCol="0" anchor="b">
            <a:normAutofit/>
          </a:bodyPr>
          <a:lstStyle/>
          <a:p>
            <a:pPr algn="ctr"/>
            <a:r>
              <a:rPr lang="en-US" kern="1200">
                <a:solidFill>
                  <a:schemeClr val="tx1">
                    <a:lumMod val="85000"/>
                    <a:lumOff val="15000"/>
                  </a:schemeClr>
                </a:solidFill>
                <a:latin typeface="+mj-lt"/>
                <a:ea typeface="+mj-ea"/>
                <a:cs typeface="+mj-cs"/>
              </a:rPr>
              <a:t>Basic Info:- Number of movies released per year</a:t>
            </a:r>
          </a:p>
        </p:txBody>
      </p:sp>
      <p:pic>
        <p:nvPicPr>
          <p:cNvPr id="1026" name="Picture 2">
            <a:extLst>
              <a:ext uri="{FF2B5EF4-FFF2-40B4-BE49-F238E27FC236}">
                <a16:creationId xmlns:a16="http://schemas.microsoft.com/office/drawing/2014/main" id="{1A40E9ED-EA49-4CF6-AA11-5BB06CD2BC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250" y="689674"/>
            <a:ext cx="10431449" cy="458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66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83E90-1193-44AF-8110-2632FC5F1F3D}"/>
              </a:ext>
            </a:extLst>
          </p:cNvPr>
          <p:cNvSpPr>
            <a:spLocks noGrp="1"/>
          </p:cNvSpPr>
          <p:nvPr>
            <p:ph type="ctrTitle"/>
          </p:nvPr>
        </p:nvSpPr>
        <p:spPr>
          <a:xfrm>
            <a:off x="1255060" y="5279511"/>
            <a:ext cx="9681882" cy="739880"/>
          </a:xfrm>
        </p:spPr>
        <p:txBody>
          <a:bodyPr vert="horz" lIns="91440" tIns="45720" rIns="91440" bIns="45720" rtlCol="0" anchor="b">
            <a:normAutofit/>
          </a:bodyPr>
          <a:lstStyle/>
          <a:p>
            <a:pPr algn="ctr"/>
            <a:r>
              <a:rPr lang="en-US" kern="1200">
                <a:solidFill>
                  <a:schemeClr val="tx1">
                    <a:lumMod val="85000"/>
                    <a:lumOff val="15000"/>
                  </a:schemeClr>
                </a:solidFill>
                <a:latin typeface="+mj-lt"/>
                <a:ea typeface="+mj-ea"/>
                <a:cs typeface="+mj-cs"/>
              </a:rPr>
              <a:t>Basic Info:- Average Rating for each Genre</a:t>
            </a:r>
          </a:p>
        </p:txBody>
      </p:sp>
      <p:pic>
        <p:nvPicPr>
          <p:cNvPr id="2050" name="Picture 2">
            <a:extLst>
              <a:ext uri="{FF2B5EF4-FFF2-40B4-BE49-F238E27FC236}">
                <a16:creationId xmlns:a16="http://schemas.microsoft.com/office/drawing/2014/main" id="{919CBC1F-D4F4-4D19-B147-F2DC237798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62454" y="505731"/>
            <a:ext cx="7703880" cy="498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47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8096C-D6FF-4A86-AA95-96FD893E3DB2}"/>
              </a:ext>
            </a:extLst>
          </p:cNvPr>
          <p:cNvSpPr>
            <a:spLocks noGrp="1"/>
          </p:cNvSpPr>
          <p:nvPr>
            <p:ph type="ctrTitle"/>
          </p:nvPr>
        </p:nvSpPr>
        <p:spPr>
          <a:xfrm>
            <a:off x="1179576" y="1261423"/>
            <a:ext cx="9829800" cy="1325880"/>
          </a:xfrm>
        </p:spPr>
        <p:txBody>
          <a:bodyPr vert="horz" lIns="91440" tIns="45720" rIns="91440" bIns="45720" rtlCol="0" anchor="b">
            <a:normAutofit/>
          </a:bodyPr>
          <a:lstStyle/>
          <a:p>
            <a:pPr algn="ctr"/>
            <a:r>
              <a:rPr lang="en-US" kern="1200">
                <a:solidFill>
                  <a:schemeClr val="tx2"/>
                </a:solidFill>
                <a:latin typeface="+mj-lt"/>
                <a:ea typeface="+mj-ea"/>
                <a:cs typeface="+mj-cs"/>
              </a:rPr>
              <a:t>Cosine Similarities</a:t>
            </a:r>
          </a:p>
        </p:txBody>
      </p:sp>
      <p:grpSp>
        <p:nvGrpSpPr>
          <p:cNvPr id="21" name="Group 20">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2" name="Freeform: Shape 21">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A7179D43-DEB4-4BD5-8070-336B6E3505BB}"/>
              </a:ext>
            </a:extLst>
          </p:cNvPr>
          <p:cNvSpPr>
            <a:spLocks noGrp="1"/>
          </p:cNvSpPr>
          <p:nvPr>
            <p:ph type="subTitle" idx="1"/>
          </p:nvPr>
        </p:nvSpPr>
        <p:spPr>
          <a:xfrm>
            <a:off x="804672" y="2827419"/>
            <a:ext cx="5126896" cy="3227626"/>
          </a:xfrm>
        </p:spPr>
        <p:txBody>
          <a:bodyPr vert="horz" lIns="91440" tIns="45720" rIns="91440" bIns="45720" rtlCol="0" anchor="ctr">
            <a:normAutofit/>
          </a:bodyPr>
          <a:lstStyle/>
          <a:p>
            <a:pPr indent="-228600">
              <a:buFont typeface="Arial" panose="020B0604020202020204" pitchFamily="34" charset="0"/>
              <a:buChar char="•"/>
            </a:pPr>
            <a:r>
              <a:rPr lang="en-US" sz="1300" dirty="0">
                <a:solidFill>
                  <a:schemeClr val="tx2"/>
                </a:solidFill>
              </a:rPr>
              <a:t>We will use the Cosine Similarity from </a:t>
            </a:r>
            <a:r>
              <a:rPr lang="en-US" sz="1300" dirty="0" err="1">
                <a:solidFill>
                  <a:schemeClr val="tx2"/>
                </a:solidFill>
              </a:rPr>
              <a:t>Sklearn</a:t>
            </a:r>
            <a:r>
              <a:rPr lang="en-US" sz="1300" dirty="0">
                <a:solidFill>
                  <a:schemeClr val="tx2"/>
                </a:solidFill>
              </a:rPr>
              <a:t>, as the metric to compute the similarity between two data points</a:t>
            </a:r>
          </a:p>
          <a:p>
            <a:pPr indent="-228600">
              <a:buFont typeface="Arial" panose="020B0604020202020204" pitchFamily="34" charset="0"/>
              <a:buChar char="•"/>
            </a:pPr>
            <a:endParaRPr lang="en-US" sz="1300" dirty="0">
              <a:solidFill>
                <a:schemeClr val="tx2"/>
              </a:solidFill>
            </a:endParaRPr>
          </a:p>
          <a:p>
            <a:pPr indent="-228600">
              <a:buFont typeface="Arial" panose="020B0604020202020204" pitchFamily="34" charset="0"/>
              <a:buChar char="•"/>
            </a:pPr>
            <a:r>
              <a:rPr lang="en-US" sz="1300" dirty="0">
                <a:solidFill>
                  <a:schemeClr val="tx2"/>
                </a:solidFill>
              </a:rPr>
              <a:t>Cosine similarity is a metric used to measure how similar two items are. Mathematically, it measures the cosine of the angle between two vectors projected in a multi-dimensional space. The output value ranges from 0–1.</a:t>
            </a:r>
          </a:p>
          <a:p>
            <a:pPr indent="-228600">
              <a:buFont typeface="Arial" panose="020B0604020202020204" pitchFamily="34" charset="0"/>
              <a:buChar char="•"/>
            </a:pPr>
            <a:endParaRPr lang="en-US" sz="1300" dirty="0">
              <a:solidFill>
                <a:schemeClr val="tx2"/>
              </a:solidFill>
            </a:endParaRPr>
          </a:p>
          <a:p>
            <a:pPr indent="-228600">
              <a:buFont typeface="Arial" panose="020B0604020202020204" pitchFamily="34" charset="0"/>
              <a:buChar char="•"/>
            </a:pPr>
            <a:r>
              <a:rPr lang="en-US" sz="1300" dirty="0">
                <a:solidFill>
                  <a:schemeClr val="tx2"/>
                </a:solidFill>
              </a:rPr>
              <a:t>0 means no similarity, whereas 1 means that both the items are 100% similar.</a:t>
            </a:r>
          </a:p>
          <a:p>
            <a:pPr indent="-228600">
              <a:buFont typeface="Arial" panose="020B0604020202020204" pitchFamily="34" charset="0"/>
              <a:buChar char="•"/>
            </a:pPr>
            <a:endParaRPr lang="en-US" sz="1300" dirty="0">
              <a:solidFill>
                <a:schemeClr val="tx2"/>
              </a:solidFill>
            </a:endParaRPr>
          </a:p>
          <a:p>
            <a:pPr indent="-228600">
              <a:buFont typeface="Arial" panose="020B0604020202020204" pitchFamily="34" charset="0"/>
              <a:buChar char="•"/>
            </a:pPr>
            <a:r>
              <a:rPr lang="en-US" sz="1300" dirty="0">
                <a:solidFill>
                  <a:schemeClr val="tx2"/>
                </a:solidFill>
              </a:rPr>
              <a:t>Results from the cosine similarities matrix were explored  to plot network graphs of similar users and movies.</a:t>
            </a:r>
          </a:p>
        </p:txBody>
      </p:sp>
      <p:grpSp>
        <p:nvGrpSpPr>
          <p:cNvPr id="27" name="Group 26">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8" name="Freeform: Shape 27">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CB5F2344-B27B-43E8-88B2-E4B035F513D9}"/>
              </a:ext>
            </a:extLst>
          </p:cNvPr>
          <p:cNvPicPr>
            <a:picLocks noChangeAspect="1"/>
          </p:cNvPicPr>
          <p:nvPr/>
        </p:nvPicPr>
        <p:blipFill>
          <a:blip r:embed="rId2"/>
          <a:stretch>
            <a:fillRect/>
          </a:stretch>
        </p:blipFill>
        <p:spPr>
          <a:xfrm>
            <a:off x="6429378" y="3455440"/>
            <a:ext cx="4954693" cy="1981877"/>
          </a:xfrm>
          <a:prstGeom prst="rect">
            <a:avLst/>
          </a:prstGeom>
        </p:spPr>
      </p:pic>
    </p:spTree>
    <p:extLst>
      <p:ext uri="{BB962C8B-B14F-4D97-AF65-F5344CB8AC3E}">
        <p14:creationId xmlns:p14="http://schemas.microsoft.com/office/powerpoint/2010/main" val="2582701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9516</TotalTime>
  <Words>737</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Inter</vt:lpstr>
      <vt:lpstr>Tw Cen MT</vt:lpstr>
      <vt:lpstr>Office Theme</vt:lpstr>
      <vt:lpstr>Internship: Final Presentation  Duration:- 6 weeks(13th June – 22nd July 2022)</vt:lpstr>
      <vt:lpstr>Agenda</vt:lpstr>
      <vt:lpstr>Internship Task</vt:lpstr>
      <vt:lpstr>Network Visualizations</vt:lpstr>
      <vt:lpstr>Practical steps taken throughout the project</vt:lpstr>
      <vt:lpstr>Data structure</vt:lpstr>
      <vt:lpstr>Basic Info:- Number of movies released per year</vt:lpstr>
      <vt:lpstr>Basic Info:- Average Rating for each Genre</vt:lpstr>
      <vt:lpstr>Cosine Similarities</vt:lpstr>
      <vt:lpstr>Implementation/Sample result</vt:lpstr>
      <vt:lpstr>Implementation/Sample result</vt:lpstr>
      <vt:lpstr>What I Learned</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Final Presentation  Duration:- 6 weeks(13th June – 22nd July 2022)</dc:title>
  <dc:creator>Omotolani Kehinde</dc:creator>
  <cp:lastModifiedBy>Omotolani Kehinde</cp:lastModifiedBy>
  <cp:revision>28</cp:revision>
  <dcterms:created xsi:type="dcterms:W3CDTF">2022-07-15T12:38:32Z</dcterms:created>
  <dcterms:modified xsi:type="dcterms:W3CDTF">2022-07-22T12:08:20Z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62d909-8ced-407f-8be5-423ea0394e59_Enabled">
    <vt:lpwstr>true</vt:lpwstr>
  </property>
  <property fmtid="{D5CDD505-2E9C-101B-9397-08002B2CF9AE}" pid="3" name="MSIP_Label_fd62d909-8ced-407f-8be5-423ea0394e59_SetDate">
    <vt:lpwstr>2022-07-22T12:08:20Z</vt:lpwstr>
  </property>
  <property fmtid="{D5CDD505-2E9C-101B-9397-08002B2CF9AE}" pid="4" name="MSIP_Label_fd62d909-8ced-407f-8be5-423ea0394e59_Method">
    <vt:lpwstr>Privileged</vt:lpwstr>
  </property>
  <property fmtid="{D5CDD505-2E9C-101B-9397-08002B2CF9AE}" pid="5" name="MSIP_Label_fd62d909-8ced-407f-8be5-423ea0394e59_Name">
    <vt:lpwstr>fd62d909-8ced-407f-8be5-423ea0394e59</vt:lpwstr>
  </property>
  <property fmtid="{D5CDD505-2E9C-101B-9397-08002B2CF9AE}" pid="6" name="MSIP_Label_fd62d909-8ced-407f-8be5-423ea0394e59_SiteId">
    <vt:lpwstr>0af648de-310c-4068-8ae4-f9418bae24cc</vt:lpwstr>
  </property>
  <property fmtid="{D5CDD505-2E9C-101B-9397-08002B2CF9AE}" pid="7" name="MSIP_Label_fd62d909-8ced-407f-8be5-423ea0394e59_ActionId">
    <vt:lpwstr>550b3906-9113-489a-ba61-c3dc50cd0b0a</vt:lpwstr>
  </property>
  <property fmtid="{D5CDD505-2E9C-101B-9397-08002B2CF9AE}" pid="8" name="MSIP_Label_fd62d909-8ced-407f-8be5-423ea0394e59_ContentBits">
    <vt:lpwstr>1</vt:lpwstr>
  </property>
</Properties>
</file>