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motolani Kehinde" initials="OK" lastIdx="1" clrIdx="0">
    <p:extLst>
      <p:ext uri="{19B8F6BF-5375-455C-9EA6-DF929625EA0E}">
        <p15:presenceInfo xmlns:p15="http://schemas.microsoft.com/office/powerpoint/2012/main" userId="S::Omotolani.Kehinde@ofcom.org.uk::2800abc9-16ed-40f4-915a-d7f062f94e2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85" autoAdjust="0"/>
    <p:restoredTop sz="94660"/>
  </p:normalViewPr>
  <p:slideViewPr>
    <p:cSldViewPr snapToGrid="0">
      <p:cViewPr>
        <p:scale>
          <a:sx n="82" d="100"/>
          <a:sy n="82" d="100"/>
        </p:scale>
        <p:origin x="168" y="19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72C4B-82CC-4E2B-9504-97BF4D8EF75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556AB150-E3F6-4585-9720-BC5B5BDBC37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E3611611-4C7F-4881-B2B9-293348BA2A62}"/>
              </a:ext>
            </a:extLst>
          </p:cNvPr>
          <p:cNvSpPr>
            <a:spLocks noGrp="1"/>
          </p:cNvSpPr>
          <p:nvPr>
            <p:ph type="dt" sz="half" idx="10"/>
          </p:nvPr>
        </p:nvSpPr>
        <p:spPr/>
        <p:txBody>
          <a:bodyPr/>
          <a:lstStyle/>
          <a:p>
            <a:fld id="{63BCBBCF-5AC4-4E0A-92F5-2DBB8991D99A}" type="datetimeFigureOut">
              <a:rPr lang="en-GB" smtClean="0"/>
              <a:t>23/06/2022</a:t>
            </a:fld>
            <a:endParaRPr lang="en-GB"/>
          </a:p>
        </p:txBody>
      </p:sp>
      <p:sp>
        <p:nvSpPr>
          <p:cNvPr id="5" name="Footer Placeholder 4">
            <a:extLst>
              <a:ext uri="{FF2B5EF4-FFF2-40B4-BE49-F238E27FC236}">
                <a16:creationId xmlns:a16="http://schemas.microsoft.com/office/drawing/2014/main" id="{E7D0037F-5D4C-48B9-B31C-583CC0C26CB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C540EA3-3C2F-4F80-B563-F0324820740E}"/>
              </a:ext>
            </a:extLst>
          </p:cNvPr>
          <p:cNvSpPr>
            <a:spLocks noGrp="1"/>
          </p:cNvSpPr>
          <p:nvPr>
            <p:ph type="sldNum" sz="quarter" idx="12"/>
          </p:nvPr>
        </p:nvSpPr>
        <p:spPr/>
        <p:txBody>
          <a:bodyPr/>
          <a:lstStyle/>
          <a:p>
            <a:fld id="{7AED4ED2-3658-4153-8CA6-C524AB250069}" type="slidenum">
              <a:rPr lang="en-GB" smtClean="0"/>
              <a:t>‹#›</a:t>
            </a:fld>
            <a:endParaRPr lang="en-GB"/>
          </a:p>
        </p:txBody>
      </p:sp>
    </p:spTree>
    <p:extLst>
      <p:ext uri="{BB962C8B-B14F-4D97-AF65-F5344CB8AC3E}">
        <p14:creationId xmlns:p14="http://schemas.microsoft.com/office/powerpoint/2010/main" val="16544781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DB17C-C707-4C60-BC1B-C060A1FD9C00}"/>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EA51924-9539-4685-A578-A55CC9257DD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67AFEEB-6BE6-4F9E-A906-EAB522A01725}"/>
              </a:ext>
            </a:extLst>
          </p:cNvPr>
          <p:cNvSpPr>
            <a:spLocks noGrp="1"/>
          </p:cNvSpPr>
          <p:nvPr>
            <p:ph type="dt" sz="half" idx="10"/>
          </p:nvPr>
        </p:nvSpPr>
        <p:spPr/>
        <p:txBody>
          <a:bodyPr/>
          <a:lstStyle/>
          <a:p>
            <a:fld id="{63BCBBCF-5AC4-4E0A-92F5-2DBB8991D99A}" type="datetimeFigureOut">
              <a:rPr lang="en-GB" smtClean="0"/>
              <a:t>23/06/2022</a:t>
            </a:fld>
            <a:endParaRPr lang="en-GB"/>
          </a:p>
        </p:txBody>
      </p:sp>
      <p:sp>
        <p:nvSpPr>
          <p:cNvPr id="5" name="Footer Placeholder 4">
            <a:extLst>
              <a:ext uri="{FF2B5EF4-FFF2-40B4-BE49-F238E27FC236}">
                <a16:creationId xmlns:a16="http://schemas.microsoft.com/office/drawing/2014/main" id="{A764374C-0045-4B8E-A984-D691C9F3C5B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DA30F42-2D97-43E5-90D2-1B0B18F2D8C8}"/>
              </a:ext>
            </a:extLst>
          </p:cNvPr>
          <p:cNvSpPr>
            <a:spLocks noGrp="1"/>
          </p:cNvSpPr>
          <p:nvPr>
            <p:ph type="sldNum" sz="quarter" idx="12"/>
          </p:nvPr>
        </p:nvSpPr>
        <p:spPr/>
        <p:txBody>
          <a:bodyPr/>
          <a:lstStyle/>
          <a:p>
            <a:fld id="{7AED4ED2-3658-4153-8CA6-C524AB250069}" type="slidenum">
              <a:rPr lang="en-GB" smtClean="0"/>
              <a:t>‹#›</a:t>
            </a:fld>
            <a:endParaRPr lang="en-GB"/>
          </a:p>
        </p:txBody>
      </p:sp>
    </p:spTree>
    <p:extLst>
      <p:ext uri="{BB962C8B-B14F-4D97-AF65-F5344CB8AC3E}">
        <p14:creationId xmlns:p14="http://schemas.microsoft.com/office/powerpoint/2010/main" val="23819746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D82AECA-DFF8-4839-9B81-807614228F1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A3B35E2-7AB6-4C24-B698-38FC2D9F304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8C22CE8-0B12-4E81-8C58-AA1FB05AC856}"/>
              </a:ext>
            </a:extLst>
          </p:cNvPr>
          <p:cNvSpPr>
            <a:spLocks noGrp="1"/>
          </p:cNvSpPr>
          <p:nvPr>
            <p:ph type="dt" sz="half" idx="10"/>
          </p:nvPr>
        </p:nvSpPr>
        <p:spPr/>
        <p:txBody>
          <a:bodyPr/>
          <a:lstStyle/>
          <a:p>
            <a:fld id="{63BCBBCF-5AC4-4E0A-92F5-2DBB8991D99A}" type="datetimeFigureOut">
              <a:rPr lang="en-GB" smtClean="0"/>
              <a:t>23/06/2022</a:t>
            </a:fld>
            <a:endParaRPr lang="en-GB"/>
          </a:p>
        </p:txBody>
      </p:sp>
      <p:sp>
        <p:nvSpPr>
          <p:cNvPr id="5" name="Footer Placeholder 4">
            <a:extLst>
              <a:ext uri="{FF2B5EF4-FFF2-40B4-BE49-F238E27FC236}">
                <a16:creationId xmlns:a16="http://schemas.microsoft.com/office/drawing/2014/main" id="{AB9B77C3-B101-4B86-8079-55258DDAE2C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C82E6BE-7538-4C45-9898-90C77D7C2628}"/>
              </a:ext>
            </a:extLst>
          </p:cNvPr>
          <p:cNvSpPr>
            <a:spLocks noGrp="1"/>
          </p:cNvSpPr>
          <p:nvPr>
            <p:ph type="sldNum" sz="quarter" idx="12"/>
          </p:nvPr>
        </p:nvSpPr>
        <p:spPr/>
        <p:txBody>
          <a:bodyPr/>
          <a:lstStyle/>
          <a:p>
            <a:fld id="{7AED4ED2-3658-4153-8CA6-C524AB250069}" type="slidenum">
              <a:rPr lang="en-GB" smtClean="0"/>
              <a:t>‹#›</a:t>
            </a:fld>
            <a:endParaRPr lang="en-GB"/>
          </a:p>
        </p:txBody>
      </p:sp>
    </p:spTree>
    <p:extLst>
      <p:ext uri="{BB962C8B-B14F-4D97-AF65-F5344CB8AC3E}">
        <p14:creationId xmlns:p14="http://schemas.microsoft.com/office/powerpoint/2010/main" val="42605166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2E6F6-5B73-4CC6-A5D1-DA5D6A8F559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EB91F72-551B-44E6-AEC9-07EB79ED4A6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A92CFE8-8CCD-4208-93A2-D21391C2F208}"/>
              </a:ext>
            </a:extLst>
          </p:cNvPr>
          <p:cNvSpPr>
            <a:spLocks noGrp="1"/>
          </p:cNvSpPr>
          <p:nvPr>
            <p:ph type="dt" sz="half" idx="10"/>
          </p:nvPr>
        </p:nvSpPr>
        <p:spPr/>
        <p:txBody>
          <a:bodyPr/>
          <a:lstStyle/>
          <a:p>
            <a:fld id="{63BCBBCF-5AC4-4E0A-92F5-2DBB8991D99A}" type="datetimeFigureOut">
              <a:rPr lang="en-GB" smtClean="0"/>
              <a:t>23/06/2022</a:t>
            </a:fld>
            <a:endParaRPr lang="en-GB"/>
          </a:p>
        </p:txBody>
      </p:sp>
      <p:sp>
        <p:nvSpPr>
          <p:cNvPr id="5" name="Footer Placeholder 4">
            <a:extLst>
              <a:ext uri="{FF2B5EF4-FFF2-40B4-BE49-F238E27FC236}">
                <a16:creationId xmlns:a16="http://schemas.microsoft.com/office/drawing/2014/main" id="{007F910A-048E-47E5-802E-2DE4AA677F0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0396ABC-235E-4A35-B1A9-89F5601DC3BF}"/>
              </a:ext>
            </a:extLst>
          </p:cNvPr>
          <p:cNvSpPr>
            <a:spLocks noGrp="1"/>
          </p:cNvSpPr>
          <p:nvPr>
            <p:ph type="sldNum" sz="quarter" idx="12"/>
          </p:nvPr>
        </p:nvSpPr>
        <p:spPr/>
        <p:txBody>
          <a:bodyPr/>
          <a:lstStyle/>
          <a:p>
            <a:fld id="{7AED4ED2-3658-4153-8CA6-C524AB250069}" type="slidenum">
              <a:rPr lang="en-GB" smtClean="0"/>
              <a:t>‹#›</a:t>
            </a:fld>
            <a:endParaRPr lang="en-GB"/>
          </a:p>
        </p:txBody>
      </p:sp>
    </p:spTree>
    <p:extLst>
      <p:ext uri="{BB962C8B-B14F-4D97-AF65-F5344CB8AC3E}">
        <p14:creationId xmlns:p14="http://schemas.microsoft.com/office/powerpoint/2010/main" val="2830689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DB9E1-75C8-47F8-A103-CDDD30A6309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2B40608C-6E4A-49E7-A580-6F2E41CFD04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087BEFA-F4C6-4496-B9EF-338D38B10DCA}"/>
              </a:ext>
            </a:extLst>
          </p:cNvPr>
          <p:cNvSpPr>
            <a:spLocks noGrp="1"/>
          </p:cNvSpPr>
          <p:nvPr>
            <p:ph type="dt" sz="half" idx="10"/>
          </p:nvPr>
        </p:nvSpPr>
        <p:spPr/>
        <p:txBody>
          <a:bodyPr/>
          <a:lstStyle/>
          <a:p>
            <a:fld id="{63BCBBCF-5AC4-4E0A-92F5-2DBB8991D99A}" type="datetimeFigureOut">
              <a:rPr lang="en-GB" smtClean="0"/>
              <a:t>23/06/2022</a:t>
            </a:fld>
            <a:endParaRPr lang="en-GB"/>
          </a:p>
        </p:txBody>
      </p:sp>
      <p:sp>
        <p:nvSpPr>
          <p:cNvPr id="5" name="Footer Placeholder 4">
            <a:extLst>
              <a:ext uri="{FF2B5EF4-FFF2-40B4-BE49-F238E27FC236}">
                <a16:creationId xmlns:a16="http://schemas.microsoft.com/office/drawing/2014/main" id="{54434B5C-4F63-4EE1-89C5-AED18627D36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90B8C93-D7E9-4733-A470-6F771F8FA621}"/>
              </a:ext>
            </a:extLst>
          </p:cNvPr>
          <p:cNvSpPr>
            <a:spLocks noGrp="1"/>
          </p:cNvSpPr>
          <p:nvPr>
            <p:ph type="sldNum" sz="quarter" idx="12"/>
          </p:nvPr>
        </p:nvSpPr>
        <p:spPr/>
        <p:txBody>
          <a:bodyPr/>
          <a:lstStyle/>
          <a:p>
            <a:fld id="{7AED4ED2-3658-4153-8CA6-C524AB250069}" type="slidenum">
              <a:rPr lang="en-GB" smtClean="0"/>
              <a:t>‹#›</a:t>
            </a:fld>
            <a:endParaRPr lang="en-GB"/>
          </a:p>
        </p:txBody>
      </p:sp>
    </p:spTree>
    <p:extLst>
      <p:ext uri="{BB962C8B-B14F-4D97-AF65-F5344CB8AC3E}">
        <p14:creationId xmlns:p14="http://schemas.microsoft.com/office/powerpoint/2010/main" val="2734873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8F3B1-6F1C-4928-BF99-29607B75AF0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F3F51E5-5F37-47D7-A607-562144BA434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255C0115-C9AD-4145-A9BF-85701B7918B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54CC2E7E-48A0-4C31-A6A0-39F397173D87}"/>
              </a:ext>
            </a:extLst>
          </p:cNvPr>
          <p:cNvSpPr>
            <a:spLocks noGrp="1"/>
          </p:cNvSpPr>
          <p:nvPr>
            <p:ph type="dt" sz="half" idx="10"/>
          </p:nvPr>
        </p:nvSpPr>
        <p:spPr/>
        <p:txBody>
          <a:bodyPr/>
          <a:lstStyle/>
          <a:p>
            <a:fld id="{63BCBBCF-5AC4-4E0A-92F5-2DBB8991D99A}" type="datetimeFigureOut">
              <a:rPr lang="en-GB" smtClean="0"/>
              <a:t>23/06/2022</a:t>
            </a:fld>
            <a:endParaRPr lang="en-GB"/>
          </a:p>
        </p:txBody>
      </p:sp>
      <p:sp>
        <p:nvSpPr>
          <p:cNvPr id="6" name="Footer Placeholder 5">
            <a:extLst>
              <a:ext uri="{FF2B5EF4-FFF2-40B4-BE49-F238E27FC236}">
                <a16:creationId xmlns:a16="http://schemas.microsoft.com/office/drawing/2014/main" id="{08F4FDC5-571A-4313-B974-0BF0AEDCB4D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ACAA849-1584-4FDB-9215-F9164D31B57B}"/>
              </a:ext>
            </a:extLst>
          </p:cNvPr>
          <p:cNvSpPr>
            <a:spLocks noGrp="1"/>
          </p:cNvSpPr>
          <p:nvPr>
            <p:ph type="sldNum" sz="quarter" idx="12"/>
          </p:nvPr>
        </p:nvSpPr>
        <p:spPr/>
        <p:txBody>
          <a:bodyPr/>
          <a:lstStyle/>
          <a:p>
            <a:fld id="{7AED4ED2-3658-4153-8CA6-C524AB250069}" type="slidenum">
              <a:rPr lang="en-GB" smtClean="0"/>
              <a:t>‹#›</a:t>
            </a:fld>
            <a:endParaRPr lang="en-GB"/>
          </a:p>
        </p:txBody>
      </p:sp>
    </p:spTree>
    <p:extLst>
      <p:ext uri="{BB962C8B-B14F-4D97-AF65-F5344CB8AC3E}">
        <p14:creationId xmlns:p14="http://schemas.microsoft.com/office/powerpoint/2010/main" val="13354678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7B6AE-F1C9-4531-B264-416980E6109D}"/>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0243196-5C48-44A9-9372-620D2DA8E3D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373E785-9C22-43AE-8CE8-0DE12B4C264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F8FC989D-8101-42CC-A8AE-A2F82E295FE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1CE4551-FF00-400D-B409-4CAF890F8E1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67C025CD-AFDD-4F21-AE99-A046DC047297}"/>
              </a:ext>
            </a:extLst>
          </p:cNvPr>
          <p:cNvSpPr>
            <a:spLocks noGrp="1"/>
          </p:cNvSpPr>
          <p:nvPr>
            <p:ph type="dt" sz="half" idx="10"/>
          </p:nvPr>
        </p:nvSpPr>
        <p:spPr/>
        <p:txBody>
          <a:bodyPr/>
          <a:lstStyle/>
          <a:p>
            <a:fld id="{63BCBBCF-5AC4-4E0A-92F5-2DBB8991D99A}" type="datetimeFigureOut">
              <a:rPr lang="en-GB" smtClean="0"/>
              <a:t>23/06/2022</a:t>
            </a:fld>
            <a:endParaRPr lang="en-GB"/>
          </a:p>
        </p:txBody>
      </p:sp>
      <p:sp>
        <p:nvSpPr>
          <p:cNvPr id="8" name="Footer Placeholder 7">
            <a:extLst>
              <a:ext uri="{FF2B5EF4-FFF2-40B4-BE49-F238E27FC236}">
                <a16:creationId xmlns:a16="http://schemas.microsoft.com/office/drawing/2014/main" id="{BF16F6C4-A476-40CE-8C30-04C4D40CFE24}"/>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738C9665-8A4E-47CF-8070-927C63E9EDC4}"/>
              </a:ext>
            </a:extLst>
          </p:cNvPr>
          <p:cNvSpPr>
            <a:spLocks noGrp="1"/>
          </p:cNvSpPr>
          <p:nvPr>
            <p:ph type="sldNum" sz="quarter" idx="12"/>
          </p:nvPr>
        </p:nvSpPr>
        <p:spPr/>
        <p:txBody>
          <a:bodyPr/>
          <a:lstStyle/>
          <a:p>
            <a:fld id="{7AED4ED2-3658-4153-8CA6-C524AB250069}" type="slidenum">
              <a:rPr lang="en-GB" smtClean="0"/>
              <a:t>‹#›</a:t>
            </a:fld>
            <a:endParaRPr lang="en-GB"/>
          </a:p>
        </p:txBody>
      </p:sp>
    </p:spTree>
    <p:extLst>
      <p:ext uri="{BB962C8B-B14F-4D97-AF65-F5344CB8AC3E}">
        <p14:creationId xmlns:p14="http://schemas.microsoft.com/office/powerpoint/2010/main" val="6367847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55F66-0066-4C0E-9BDC-3EFCF05801FF}"/>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60BB5DF1-5D1C-41CF-A970-3B526EADCA26}"/>
              </a:ext>
            </a:extLst>
          </p:cNvPr>
          <p:cNvSpPr>
            <a:spLocks noGrp="1"/>
          </p:cNvSpPr>
          <p:nvPr>
            <p:ph type="dt" sz="half" idx="10"/>
          </p:nvPr>
        </p:nvSpPr>
        <p:spPr/>
        <p:txBody>
          <a:bodyPr/>
          <a:lstStyle/>
          <a:p>
            <a:fld id="{63BCBBCF-5AC4-4E0A-92F5-2DBB8991D99A}" type="datetimeFigureOut">
              <a:rPr lang="en-GB" smtClean="0"/>
              <a:t>23/06/2022</a:t>
            </a:fld>
            <a:endParaRPr lang="en-GB"/>
          </a:p>
        </p:txBody>
      </p:sp>
      <p:sp>
        <p:nvSpPr>
          <p:cNvPr id="4" name="Footer Placeholder 3">
            <a:extLst>
              <a:ext uri="{FF2B5EF4-FFF2-40B4-BE49-F238E27FC236}">
                <a16:creationId xmlns:a16="http://schemas.microsoft.com/office/drawing/2014/main" id="{5C8E0249-7269-4496-93DC-BD54146D8D9C}"/>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3BB14618-58D2-4E62-ABDF-0298A8384ADD}"/>
              </a:ext>
            </a:extLst>
          </p:cNvPr>
          <p:cNvSpPr>
            <a:spLocks noGrp="1"/>
          </p:cNvSpPr>
          <p:nvPr>
            <p:ph type="sldNum" sz="quarter" idx="12"/>
          </p:nvPr>
        </p:nvSpPr>
        <p:spPr/>
        <p:txBody>
          <a:bodyPr/>
          <a:lstStyle/>
          <a:p>
            <a:fld id="{7AED4ED2-3658-4153-8CA6-C524AB250069}" type="slidenum">
              <a:rPr lang="en-GB" smtClean="0"/>
              <a:t>‹#›</a:t>
            </a:fld>
            <a:endParaRPr lang="en-GB"/>
          </a:p>
        </p:txBody>
      </p:sp>
    </p:spTree>
    <p:extLst>
      <p:ext uri="{BB962C8B-B14F-4D97-AF65-F5344CB8AC3E}">
        <p14:creationId xmlns:p14="http://schemas.microsoft.com/office/powerpoint/2010/main" val="10481127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0987A83-0F87-4B48-BF4A-3FDAD97196A5}"/>
              </a:ext>
            </a:extLst>
          </p:cNvPr>
          <p:cNvSpPr>
            <a:spLocks noGrp="1"/>
          </p:cNvSpPr>
          <p:nvPr>
            <p:ph type="dt" sz="half" idx="10"/>
          </p:nvPr>
        </p:nvSpPr>
        <p:spPr/>
        <p:txBody>
          <a:bodyPr/>
          <a:lstStyle/>
          <a:p>
            <a:fld id="{63BCBBCF-5AC4-4E0A-92F5-2DBB8991D99A}" type="datetimeFigureOut">
              <a:rPr lang="en-GB" smtClean="0"/>
              <a:t>23/06/2022</a:t>
            </a:fld>
            <a:endParaRPr lang="en-GB"/>
          </a:p>
        </p:txBody>
      </p:sp>
      <p:sp>
        <p:nvSpPr>
          <p:cNvPr id="3" name="Footer Placeholder 2">
            <a:extLst>
              <a:ext uri="{FF2B5EF4-FFF2-40B4-BE49-F238E27FC236}">
                <a16:creationId xmlns:a16="http://schemas.microsoft.com/office/drawing/2014/main" id="{63D4F8BA-C159-402F-8287-75BB525E74D6}"/>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7E032089-D9E9-432C-A0CD-D01E14D2103B}"/>
              </a:ext>
            </a:extLst>
          </p:cNvPr>
          <p:cNvSpPr>
            <a:spLocks noGrp="1"/>
          </p:cNvSpPr>
          <p:nvPr>
            <p:ph type="sldNum" sz="quarter" idx="12"/>
          </p:nvPr>
        </p:nvSpPr>
        <p:spPr/>
        <p:txBody>
          <a:bodyPr/>
          <a:lstStyle/>
          <a:p>
            <a:fld id="{7AED4ED2-3658-4153-8CA6-C524AB250069}" type="slidenum">
              <a:rPr lang="en-GB" smtClean="0"/>
              <a:t>‹#›</a:t>
            </a:fld>
            <a:endParaRPr lang="en-GB"/>
          </a:p>
        </p:txBody>
      </p:sp>
    </p:spTree>
    <p:extLst>
      <p:ext uri="{BB962C8B-B14F-4D97-AF65-F5344CB8AC3E}">
        <p14:creationId xmlns:p14="http://schemas.microsoft.com/office/powerpoint/2010/main" val="31994806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5C773-BC23-4A56-A56C-E9914E05D7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712753DD-146A-4F62-89AE-5C3D8BA05E7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1DDA1AE5-A020-42DA-85CE-FF331E89C3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643DEA-32AC-4DA0-B763-A2BC30494A4A}"/>
              </a:ext>
            </a:extLst>
          </p:cNvPr>
          <p:cNvSpPr>
            <a:spLocks noGrp="1"/>
          </p:cNvSpPr>
          <p:nvPr>
            <p:ph type="dt" sz="half" idx="10"/>
          </p:nvPr>
        </p:nvSpPr>
        <p:spPr/>
        <p:txBody>
          <a:bodyPr/>
          <a:lstStyle/>
          <a:p>
            <a:fld id="{63BCBBCF-5AC4-4E0A-92F5-2DBB8991D99A}" type="datetimeFigureOut">
              <a:rPr lang="en-GB" smtClean="0"/>
              <a:t>23/06/2022</a:t>
            </a:fld>
            <a:endParaRPr lang="en-GB"/>
          </a:p>
        </p:txBody>
      </p:sp>
      <p:sp>
        <p:nvSpPr>
          <p:cNvPr id="6" name="Footer Placeholder 5">
            <a:extLst>
              <a:ext uri="{FF2B5EF4-FFF2-40B4-BE49-F238E27FC236}">
                <a16:creationId xmlns:a16="http://schemas.microsoft.com/office/drawing/2014/main" id="{AED32F8C-C8A5-4632-A624-C166B77D255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86F84BD-764E-4441-AB82-81FBE67D7A54}"/>
              </a:ext>
            </a:extLst>
          </p:cNvPr>
          <p:cNvSpPr>
            <a:spLocks noGrp="1"/>
          </p:cNvSpPr>
          <p:nvPr>
            <p:ph type="sldNum" sz="quarter" idx="12"/>
          </p:nvPr>
        </p:nvSpPr>
        <p:spPr/>
        <p:txBody>
          <a:bodyPr/>
          <a:lstStyle/>
          <a:p>
            <a:fld id="{7AED4ED2-3658-4153-8CA6-C524AB250069}" type="slidenum">
              <a:rPr lang="en-GB" smtClean="0"/>
              <a:t>‹#›</a:t>
            </a:fld>
            <a:endParaRPr lang="en-GB"/>
          </a:p>
        </p:txBody>
      </p:sp>
    </p:spTree>
    <p:extLst>
      <p:ext uri="{BB962C8B-B14F-4D97-AF65-F5344CB8AC3E}">
        <p14:creationId xmlns:p14="http://schemas.microsoft.com/office/powerpoint/2010/main" val="7357731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84388-8E3D-401E-A52F-6047CA9DA5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D368E0D-5684-4703-A5C1-495423B6758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F55D422B-39CD-4BB0-9B29-73009C5E96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004D7C-0928-40EC-9B30-0F105AEC791E}"/>
              </a:ext>
            </a:extLst>
          </p:cNvPr>
          <p:cNvSpPr>
            <a:spLocks noGrp="1"/>
          </p:cNvSpPr>
          <p:nvPr>
            <p:ph type="dt" sz="half" idx="10"/>
          </p:nvPr>
        </p:nvSpPr>
        <p:spPr/>
        <p:txBody>
          <a:bodyPr/>
          <a:lstStyle/>
          <a:p>
            <a:fld id="{63BCBBCF-5AC4-4E0A-92F5-2DBB8991D99A}" type="datetimeFigureOut">
              <a:rPr lang="en-GB" smtClean="0"/>
              <a:t>23/06/2022</a:t>
            </a:fld>
            <a:endParaRPr lang="en-GB"/>
          </a:p>
        </p:txBody>
      </p:sp>
      <p:sp>
        <p:nvSpPr>
          <p:cNvPr id="6" name="Footer Placeholder 5">
            <a:extLst>
              <a:ext uri="{FF2B5EF4-FFF2-40B4-BE49-F238E27FC236}">
                <a16:creationId xmlns:a16="http://schemas.microsoft.com/office/drawing/2014/main" id="{82A6485F-BA9D-487F-B0C2-0797B2DA40F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89B6481-4EDE-4DF6-800D-EC3DD6780EDF}"/>
              </a:ext>
            </a:extLst>
          </p:cNvPr>
          <p:cNvSpPr>
            <a:spLocks noGrp="1"/>
          </p:cNvSpPr>
          <p:nvPr>
            <p:ph type="sldNum" sz="quarter" idx="12"/>
          </p:nvPr>
        </p:nvSpPr>
        <p:spPr/>
        <p:txBody>
          <a:bodyPr/>
          <a:lstStyle/>
          <a:p>
            <a:fld id="{7AED4ED2-3658-4153-8CA6-C524AB250069}" type="slidenum">
              <a:rPr lang="en-GB" smtClean="0"/>
              <a:t>‹#›</a:t>
            </a:fld>
            <a:endParaRPr lang="en-GB"/>
          </a:p>
        </p:txBody>
      </p:sp>
    </p:spTree>
    <p:extLst>
      <p:ext uri="{BB962C8B-B14F-4D97-AF65-F5344CB8AC3E}">
        <p14:creationId xmlns:p14="http://schemas.microsoft.com/office/powerpoint/2010/main" val="4235582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81DB85A-20AF-4502-8EB0-B4ED95F0526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0AABBB1-9955-40CD-96A6-84F8F020FA4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53AEAE4-3A06-4FE8-BC47-31353545F63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BCBBCF-5AC4-4E0A-92F5-2DBB8991D99A}" type="datetimeFigureOut">
              <a:rPr lang="en-GB" smtClean="0"/>
              <a:t>23/06/2022</a:t>
            </a:fld>
            <a:endParaRPr lang="en-GB"/>
          </a:p>
        </p:txBody>
      </p:sp>
      <p:sp>
        <p:nvSpPr>
          <p:cNvPr id="5" name="Footer Placeholder 4">
            <a:extLst>
              <a:ext uri="{FF2B5EF4-FFF2-40B4-BE49-F238E27FC236}">
                <a16:creationId xmlns:a16="http://schemas.microsoft.com/office/drawing/2014/main" id="{CB5CEA2A-4507-44CE-AF6F-9D519948E4A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177BD842-AD31-40B8-9A2A-2B59E8311B6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ED4ED2-3658-4153-8CA6-C524AB250069}" type="slidenum">
              <a:rPr lang="en-GB" smtClean="0"/>
              <a:t>‹#›</a:t>
            </a:fld>
            <a:endParaRPr lang="en-GB"/>
          </a:p>
        </p:txBody>
      </p:sp>
      <p:sp>
        <p:nvSpPr>
          <p:cNvPr id="7" name="MSIPCMContentMarking" descr="{&quot;HashCode&quot;:-1754928040,&quot;Placement&quot;:&quot;Header&quot;,&quot;Top&quot;:0.0,&quot;Left&quot;:0.0,&quot;SlideWidth&quot;:960,&quot;SlideHeight&quot;:540}">
            <a:extLst>
              <a:ext uri="{FF2B5EF4-FFF2-40B4-BE49-F238E27FC236}">
                <a16:creationId xmlns:a16="http://schemas.microsoft.com/office/drawing/2014/main" id="{81F1948B-0128-4141-9645-9FAD8BFA85BD}"/>
              </a:ext>
            </a:extLst>
          </p:cNvPr>
          <p:cNvSpPr txBox="1"/>
          <p:nvPr userDrawn="1"/>
        </p:nvSpPr>
        <p:spPr>
          <a:xfrm>
            <a:off x="0" y="0"/>
            <a:ext cx="2153206" cy="296525"/>
          </a:xfrm>
          <a:prstGeom prst="rect">
            <a:avLst/>
          </a:prstGeom>
          <a:noFill/>
        </p:spPr>
        <p:txBody>
          <a:bodyPr vert="horz" wrap="square" lIns="0" tIns="0" rIns="0" bIns="0" rtlCol="0" anchor="ctr" anchorCtr="1">
            <a:spAutoFit/>
          </a:bodyPr>
          <a:lstStyle/>
          <a:p>
            <a:pPr algn="l">
              <a:spcBef>
                <a:spcPts val="0"/>
              </a:spcBef>
              <a:spcAft>
                <a:spcPts val="0"/>
              </a:spcAft>
            </a:pPr>
            <a:r>
              <a:rPr lang="en-GB" sz="1200">
                <a:solidFill>
                  <a:srgbClr val="000000"/>
                </a:solidFill>
                <a:latin typeface="Calibri" panose="020F0502020204030204" pitchFamily="34" charset="0"/>
              </a:rPr>
              <a:t>Classification: CONFIDENTIAL</a:t>
            </a:r>
          </a:p>
        </p:txBody>
      </p:sp>
    </p:spTree>
    <p:extLst>
      <p:ext uri="{BB962C8B-B14F-4D97-AF65-F5344CB8AC3E}">
        <p14:creationId xmlns:p14="http://schemas.microsoft.com/office/powerpoint/2010/main" val="36556817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08149-984E-4485-9AA6-200D79368350}"/>
              </a:ext>
            </a:extLst>
          </p:cNvPr>
          <p:cNvSpPr>
            <a:spLocks noGrp="1"/>
          </p:cNvSpPr>
          <p:nvPr>
            <p:ph type="ctrTitle"/>
          </p:nvPr>
        </p:nvSpPr>
        <p:spPr/>
        <p:txBody>
          <a:bodyPr/>
          <a:lstStyle/>
          <a:p>
            <a:r>
              <a:rPr lang="en-GB" dirty="0"/>
              <a:t>Compass </a:t>
            </a:r>
            <a:r>
              <a:rPr lang="en-GB" dirty="0" err="1"/>
              <a:t>Lexecon</a:t>
            </a:r>
            <a:r>
              <a:rPr lang="en-GB" dirty="0"/>
              <a:t> Data Science Internship</a:t>
            </a:r>
          </a:p>
        </p:txBody>
      </p:sp>
      <p:sp>
        <p:nvSpPr>
          <p:cNvPr id="3" name="Subtitle 2">
            <a:extLst>
              <a:ext uri="{FF2B5EF4-FFF2-40B4-BE49-F238E27FC236}">
                <a16:creationId xmlns:a16="http://schemas.microsoft.com/office/drawing/2014/main" id="{B7379F61-EA07-49A1-A3A3-0C487DCB65A3}"/>
              </a:ext>
            </a:extLst>
          </p:cNvPr>
          <p:cNvSpPr>
            <a:spLocks noGrp="1"/>
          </p:cNvSpPr>
          <p:nvPr>
            <p:ph type="subTitle" idx="1"/>
          </p:nvPr>
        </p:nvSpPr>
        <p:spPr/>
        <p:txBody>
          <a:bodyPr/>
          <a:lstStyle/>
          <a:p>
            <a:r>
              <a:rPr lang="en-GB" dirty="0"/>
              <a:t>23</a:t>
            </a:r>
            <a:r>
              <a:rPr lang="en-GB" baseline="30000" dirty="0"/>
              <a:t>rd</a:t>
            </a:r>
            <a:r>
              <a:rPr lang="en-GB" dirty="0"/>
              <a:t> June 2022</a:t>
            </a:r>
          </a:p>
          <a:p>
            <a:endParaRPr lang="en-GB" dirty="0"/>
          </a:p>
          <a:p>
            <a:r>
              <a:rPr lang="en-GB" dirty="0"/>
              <a:t>Omotolani Kehinde-</a:t>
            </a:r>
            <a:r>
              <a:rPr lang="en-GB" dirty="0" err="1"/>
              <a:t>Osems</a:t>
            </a:r>
            <a:endParaRPr lang="en-GB" dirty="0"/>
          </a:p>
        </p:txBody>
      </p:sp>
    </p:spTree>
    <p:extLst>
      <p:ext uri="{BB962C8B-B14F-4D97-AF65-F5344CB8AC3E}">
        <p14:creationId xmlns:p14="http://schemas.microsoft.com/office/powerpoint/2010/main" val="34930780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B52F-39B0-42FA-8E25-6E9D7A719C21}"/>
              </a:ext>
            </a:extLst>
          </p:cNvPr>
          <p:cNvSpPr>
            <a:spLocks noGrp="1"/>
          </p:cNvSpPr>
          <p:nvPr>
            <p:ph type="title"/>
          </p:nvPr>
        </p:nvSpPr>
        <p:spPr/>
        <p:txBody>
          <a:bodyPr/>
          <a:lstStyle/>
          <a:p>
            <a:r>
              <a:rPr lang="en-GB" b="1" dirty="0"/>
              <a:t>Data Preparation</a:t>
            </a:r>
          </a:p>
        </p:txBody>
      </p:sp>
      <p:sp>
        <p:nvSpPr>
          <p:cNvPr id="3" name="Content Placeholder 2">
            <a:extLst>
              <a:ext uri="{FF2B5EF4-FFF2-40B4-BE49-F238E27FC236}">
                <a16:creationId xmlns:a16="http://schemas.microsoft.com/office/drawing/2014/main" id="{B2C2138A-FACA-4BAF-9AFC-C4FC25E0EE58}"/>
              </a:ext>
            </a:extLst>
          </p:cNvPr>
          <p:cNvSpPr>
            <a:spLocks noGrp="1"/>
          </p:cNvSpPr>
          <p:nvPr>
            <p:ph idx="1"/>
          </p:nvPr>
        </p:nvSpPr>
        <p:spPr>
          <a:xfrm>
            <a:off x="379202" y="2256397"/>
            <a:ext cx="11542664" cy="4429320"/>
          </a:xfrm>
        </p:spPr>
        <p:txBody>
          <a:bodyPr>
            <a:noAutofit/>
          </a:bodyPr>
          <a:lstStyle/>
          <a:p>
            <a:pPr marL="0" indent="0" algn="just" rtl="0">
              <a:spcBef>
                <a:spcPts val="829"/>
              </a:spcBef>
              <a:spcAft>
                <a:spcPts val="0"/>
              </a:spcAft>
              <a:buNone/>
            </a:pPr>
            <a:r>
              <a:rPr lang="en-GB" sz="2000" dirty="0">
                <a:solidFill>
                  <a:srgbClr val="1C1C1C"/>
                </a:solidFill>
              </a:rPr>
              <a:t>The datasets provided</a:t>
            </a:r>
            <a:r>
              <a:rPr lang="en-GB" sz="2000" b="0" i="0" u="none" strike="noStrike" baseline="30000" dirty="0">
                <a:solidFill>
                  <a:srgbClr val="1C1C1C"/>
                </a:solidFill>
                <a:effectLst/>
              </a:rPr>
              <a:t> </a:t>
            </a:r>
            <a:r>
              <a:rPr lang="en-GB" sz="2000" b="0" i="0" u="none" strike="noStrike" dirty="0">
                <a:solidFill>
                  <a:srgbClr val="1C1C1C"/>
                </a:solidFill>
                <a:effectLst/>
              </a:rPr>
              <a:t>contains scraped press releases from the European Commission. The files contain search results for the search term “competition”. </a:t>
            </a:r>
            <a:r>
              <a:rPr lang="en-GB" sz="2000" dirty="0">
                <a:solidFill>
                  <a:srgbClr val="1C1C1C"/>
                </a:solidFill>
              </a:rPr>
              <a:t>Each file had at least 2,500 scraped html. </a:t>
            </a:r>
            <a:endParaRPr lang="en-GB" sz="2000" b="0" i="0" u="none" strike="noStrike" dirty="0">
              <a:solidFill>
                <a:srgbClr val="1C1C1C"/>
              </a:solidFill>
              <a:effectLst/>
            </a:endParaRPr>
          </a:p>
          <a:p>
            <a:pPr marL="0" indent="0" algn="just" rtl="0">
              <a:spcBef>
                <a:spcPts val="829"/>
              </a:spcBef>
              <a:spcAft>
                <a:spcPts val="0"/>
              </a:spcAft>
              <a:buNone/>
            </a:pPr>
            <a:r>
              <a:rPr lang="en-GB" sz="2000" dirty="0">
                <a:solidFill>
                  <a:srgbClr val="1C1C1C"/>
                </a:solidFill>
              </a:rPr>
              <a:t>The goal of this project is to:</a:t>
            </a:r>
          </a:p>
          <a:p>
            <a:pPr marL="342900" indent="-342900" algn="just" rtl="0">
              <a:spcBef>
                <a:spcPts val="829"/>
              </a:spcBef>
              <a:spcAft>
                <a:spcPts val="0"/>
              </a:spcAft>
              <a:buAutoNum type="arabicPeriod"/>
            </a:pPr>
            <a:r>
              <a:rPr lang="en-GB" sz="2000" dirty="0">
                <a:solidFill>
                  <a:srgbClr val="1C1C1C"/>
                </a:solidFill>
              </a:rPr>
              <a:t>Compile </a:t>
            </a:r>
            <a:r>
              <a:rPr lang="en-GB" sz="2000" b="0" i="0" u="none" strike="noStrike" dirty="0">
                <a:solidFill>
                  <a:srgbClr val="1C1C1C"/>
                </a:solidFill>
                <a:effectLst/>
              </a:rPr>
              <a:t>data into a single clean dataset containing the content from all press releases and any relevant associated metadata.</a:t>
            </a:r>
          </a:p>
          <a:p>
            <a:pPr marL="342900" indent="-342900" algn="just" rtl="0">
              <a:spcBef>
                <a:spcPts val="829"/>
              </a:spcBef>
              <a:spcAft>
                <a:spcPts val="0"/>
              </a:spcAft>
              <a:buAutoNum type="arabicPeriod"/>
            </a:pPr>
            <a:r>
              <a:rPr lang="en-GB" sz="2000" b="0" i="1" u="none" strike="noStrike" dirty="0">
                <a:solidFill>
                  <a:srgbClr val="1C1C1C"/>
                </a:solidFill>
                <a:effectLst/>
                <a:cs typeface="Arial" panose="020B0604020202020204" pitchFamily="34" charset="0"/>
              </a:rPr>
              <a:t>Descriptive analysis</a:t>
            </a:r>
            <a:r>
              <a:rPr lang="en-GB" sz="2000" dirty="0">
                <a:solidFill>
                  <a:srgbClr val="1C1C1C"/>
                </a:solidFill>
                <a:cs typeface="Arial" panose="020B0604020202020204" pitchFamily="34" charset="0"/>
              </a:rPr>
              <a:t> </a:t>
            </a:r>
            <a:r>
              <a:rPr lang="en-GB" sz="2000" dirty="0">
                <a:solidFill>
                  <a:srgbClr val="1C1C1C"/>
                </a:solidFill>
              </a:rPr>
              <a:t>of the dataset.</a:t>
            </a:r>
          </a:p>
          <a:p>
            <a:pPr marL="342900" indent="-342900" algn="just" rtl="0">
              <a:spcBef>
                <a:spcPts val="829"/>
              </a:spcBef>
              <a:spcAft>
                <a:spcPts val="0"/>
              </a:spcAft>
              <a:buAutoNum type="arabicPeriod"/>
            </a:pPr>
            <a:r>
              <a:rPr lang="en-GB" sz="2000" b="0" i="0" u="none" strike="noStrike" dirty="0">
                <a:solidFill>
                  <a:srgbClr val="1C1C1C"/>
                </a:solidFill>
                <a:effectLst/>
              </a:rPr>
              <a:t>To answer the hypothesis question; is </a:t>
            </a:r>
            <a:r>
              <a:rPr lang="en-GB" sz="2000" i="0" u="none" strike="noStrike" dirty="0">
                <a:solidFill>
                  <a:srgbClr val="1C1C1C"/>
                </a:solidFill>
                <a:effectLst/>
              </a:rPr>
              <a:t>data and technology becoming more  important in the EC’s competition enforcement? </a:t>
            </a:r>
          </a:p>
          <a:p>
            <a:pPr marL="342900" indent="-342900" algn="just" rtl="0">
              <a:spcBef>
                <a:spcPts val="829"/>
              </a:spcBef>
              <a:spcAft>
                <a:spcPts val="0"/>
              </a:spcAft>
              <a:buAutoNum type="arabicPeriod"/>
            </a:pPr>
            <a:r>
              <a:rPr lang="en-GB" sz="2000" dirty="0">
                <a:effectLst/>
              </a:rPr>
              <a:t>Lastly, </a:t>
            </a:r>
            <a:r>
              <a:rPr lang="en-GB" sz="2000" dirty="0"/>
              <a:t>to i</a:t>
            </a:r>
            <a:r>
              <a:rPr lang="en-GB" sz="2000" dirty="0">
                <a:effectLst/>
              </a:rPr>
              <a:t>dentify  potential areas of improvement and further  analysis</a:t>
            </a:r>
          </a:p>
          <a:p>
            <a:pPr marL="0" indent="0">
              <a:buNone/>
            </a:pPr>
            <a:br>
              <a:rPr lang="en-GB" sz="2000" dirty="0"/>
            </a:br>
            <a:endParaRPr lang="en-GB" sz="2000" b="0" i="0" u="none" strike="noStrike" dirty="0">
              <a:solidFill>
                <a:srgbClr val="1C1C1C"/>
              </a:solidFill>
              <a:effectLst/>
            </a:endParaRPr>
          </a:p>
          <a:p>
            <a:pPr marL="342900" indent="-342900" algn="just" rtl="0">
              <a:spcBef>
                <a:spcPts val="829"/>
              </a:spcBef>
              <a:spcAft>
                <a:spcPts val="0"/>
              </a:spcAft>
              <a:buAutoNum type="arabicPeriod"/>
            </a:pPr>
            <a:endParaRPr lang="en-GB" sz="2000" b="0" i="0" u="none" strike="noStrike" dirty="0">
              <a:solidFill>
                <a:srgbClr val="1C1C1C"/>
              </a:solidFill>
              <a:effectLst/>
            </a:endParaRPr>
          </a:p>
          <a:p>
            <a:pPr marL="0" indent="0">
              <a:buNone/>
            </a:pPr>
            <a:br>
              <a:rPr lang="en-GB" sz="2000" dirty="0"/>
            </a:br>
            <a:endParaRPr lang="en-GB" sz="2000" dirty="0"/>
          </a:p>
        </p:txBody>
      </p:sp>
    </p:spTree>
    <p:extLst>
      <p:ext uri="{BB962C8B-B14F-4D97-AF65-F5344CB8AC3E}">
        <p14:creationId xmlns:p14="http://schemas.microsoft.com/office/powerpoint/2010/main" val="11766255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C16434-57E2-410F-86AB-4F05D7D2AF0B}"/>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Process Flow</a:t>
            </a:r>
          </a:p>
        </p:txBody>
      </p:sp>
      <p:pic>
        <p:nvPicPr>
          <p:cNvPr id="5" name="Content Placeholder 4" descr="Diagram&#10;&#10;Description automatically generated">
            <a:extLst>
              <a:ext uri="{FF2B5EF4-FFF2-40B4-BE49-F238E27FC236}">
                <a16:creationId xmlns:a16="http://schemas.microsoft.com/office/drawing/2014/main" id="{F7FCE9AF-3257-4B25-A974-D512A4FCE54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36437" y="643466"/>
            <a:ext cx="5343494" cy="5654491"/>
          </a:xfrm>
          <a:prstGeom prst="rect">
            <a:avLst/>
          </a:prstGeom>
        </p:spPr>
      </p:pic>
    </p:spTree>
    <p:extLst>
      <p:ext uri="{BB962C8B-B14F-4D97-AF65-F5344CB8AC3E}">
        <p14:creationId xmlns:p14="http://schemas.microsoft.com/office/powerpoint/2010/main" val="15694726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FC103F5-2220-4DC6-8380-481A5893AFB6}"/>
              </a:ext>
            </a:extLst>
          </p:cNvPr>
          <p:cNvSpPr>
            <a:spLocks noGrp="1"/>
          </p:cNvSpPr>
          <p:nvPr>
            <p:ph type="title"/>
          </p:nvPr>
        </p:nvSpPr>
        <p:spPr>
          <a:xfrm>
            <a:off x="643468" y="623392"/>
            <a:ext cx="3363974" cy="1607060"/>
          </a:xfrm>
          <a:noFill/>
          <a:ln w="19050">
            <a:solidFill>
              <a:schemeClr val="tx1"/>
            </a:solidFill>
          </a:ln>
        </p:spPr>
        <p:txBody>
          <a:bodyPr wrap="square" anchor="ctr">
            <a:normAutofit/>
          </a:bodyPr>
          <a:lstStyle/>
          <a:p>
            <a:pPr algn="ctr"/>
            <a:r>
              <a:rPr lang="en-GB" sz="2800"/>
              <a:t>Data Preparation</a:t>
            </a:r>
          </a:p>
        </p:txBody>
      </p:sp>
      <p:sp>
        <p:nvSpPr>
          <p:cNvPr id="19" name="Content Placeholder 2">
            <a:extLst>
              <a:ext uri="{FF2B5EF4-FFF2-40B4-BE49-F238E27FC236}">
                <a16:creationId xmlns:a16="http://schemas.microsoft.com/office/drawing/2014/main" id="{33A6C77B-4030-4213-8E19-50C46585D60C}"/>
              </a:ext>
            </a:extLst>
          </p:cNvPr>
          <p:cNvSpPr>
            <a:spLocks noGrp="1"/>
          </p:cNvSpPr>
          <p:nvPr>
            <p:ph idx="1"/>
          </p:nvPr>
        </p:nvSpPr>
        <p:spPr>
          <a:xfrm>
            <a:off x="643468" y="2638043"/>
            <a:ext cx="3363974" cy="3415623"/>
          </a:xfrm>
        </p:spPr>
        <p:txBody>
          <a:bodyPr>
            <a:normAutofit lnSpcReduction="10000"/>
          </a:bodyPr>
          <a:lstStyle/>
          <a:p>
            <a:r>
              <a:rPr lang="en-GB" sz="1300" dirty="0"/>
              <a:t>Data was read into the required environment using a file reader function in python.</a:t>
            </a:r>
          </a:p>
          <a:p>
            <a:r>
              <a:rPr lang="en-GB" sz="1300" dirty="0"/>
              <a:t>Glob was used to check for all the filenames where the pattern matches “.html”</a:t>
            </a:r>
          </a:p>
          <a:p>
            <a:r>
              <a:rPr lang="en-GB" sz="1300" dirty="0"/>
              <a:t>All headings and paragraph was extracted from each HTML file using Beautiful soup and appended into a list.</a:t>
            </a:r>
          </a:p>
          <a:p>
            <a:r>
              <a:rPr lang="en-GB" sz="1300" dirty="0"/>
              <a:t>The only paragraphs saved were paragraphs that had the word ‘competition’. This was done to streamline and focus on the requirements for this project.</a:t>
            </a:r>
          </a:p>
          <a:p>
            <a:r>
              <a:rPr lang="en-GB" sz="1300" dirty="0"/>
              <a:t>Lastly the extracted data were cleaned and  combined into a single structured </a:t>
            </a:r>
            <a:r>
              <a:rPr lang="en-GB" sz="1300" dirty="0" err="1"/>
              <a:t>dataframe</a:t>
            </a:r>
            <a:r>
              <a:rPr lang="en-GB" sz="1300" dirty="0"/>
              <a:t>.</a:t>
            </a:r>
          </a:p>
          <a:p>
            <a:endParaRPr lang="en-GB" sz="1300" dirty="0"/>
          </a:p>
        </p:txBody>
      </p:sp>
      <p:pic>
        <p:nvPicPr>
          <p:cNvPr id="18" name="Picture 17">
            <a:extLst>
              <a:ext uri="{FF2B5EF4-FFF2-40B4-BE49-F238E27FC236}">
                <a16:creationId xmlns:a16="http://schemas.microsoft.com/office/drawing/2014/main" id="{52BA35F2-8A98-4033-A5FB-A2B37C9C4D1C}"/>
              </a:ext>
            </a:extLst>
          </p:cNvPr>
          <p:cNvPicPr>
            <a:picLocks noChangeAspect="1"/>
          </p:cNvPicPr>
          <p:nvPr/>
        </p:nvPicPr>
        <p:blipFill>
          <a:blip r:embed="rId2"/>
          <a:stretch>
            <a:fillRect/>
          </a:stretch>
        </p:blipFill>
        <p:spPr>
          <a:xfrm>
            <a:off x="5297763" y="1770247"/>
            <a:ext cx="6250769" cy="3156638"/>
          </a:xfrm>
          <a:prstGeom prst="rect">
            <a:avLst/>
          </a:prstGeom>
        </p:spPr>
      </p:pic>
    </p:spTree>
    <p:extLst>
      <p:ext uri="{BB962C8B-B14F-4D97-AF65-F5344CB8AC3E}">
        <p14:creationId xmlns:p14="http://schemas.microsoft.com/office/powerpoint/2010/main" val="1401761828"/>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16">
            <a:extLst>
              <a:ext uri="{FF2B5EF4-FFF2-40B4-BE49-F238E27FC236}">
                <a16:creationId xmlns:a16="http://schemas.microsoft.com/office/drawing/2014/main" id="{0855A890-B60B-4670-9DC2-69DC05015A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B995A7-28C0-4482-A2F3-322A1F64D113}"/>
              </a:ext>
            </a:extLst>
          </p:cNvPr>
          <p:cNvSpPr>
            <a:spLocks noGrp="1"/>
          </p:cNvSpPr>
          <p:nvPr>
            <p:ph type="title"/>
          </p:nvPr>
        </p:nvSpPr>
        <p:spPr>
          <a:xfrm>
            <a:off x="422515" y="-684653"/>
            <a:ext cx="2469624" cy="2846070"/>
          </a:xfrm>
        </p:spPr>
        <p:txBody>
          <a:bodyPr vert="horz" lIns="91440" tIns="45720" rIns="91440" bIns="45720" rtlCol="0" anchor="ctr">
            <a:normAutofit/>
          </a:bodyPr>
          <a:lstStyle/>
          <a:p>
            <a:r>
              <a:rPr lang="en-US" sz="3700" b="1" dirty="0"/>
              <a:t>Descriptive Analysis</a:t>
            </a:r>
          </a:p>
        </p:txBody>
      </p:sp>
      <p:sp>
        <p:nvSpPr>
          <p:cNvPr id="26" name="Rectangle 18">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22480"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0">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042549"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2">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283"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1A87E0AB-79D8-45E2-9700-2AC9734806B9}"/>
              </a:ext>
            </a:extLst>
          </p:cNvPr>
          <p:cNvPicPr>
            <a:picLocks noChangeAspect="1"/>
          </p:cNvPicPr>
          <p:nvPr/>
        </p:nvPicPr>
        <p:blipFill>
          <a:blip r:embed="rId2"/>
          <a:stretch>
            <a:fillRect/>
          </a:stretch>
        </p:blipFill>
        <p:spPr>
          <a:xfrm>
            <a:off x="8205958" y="3580426"/>
            <a:ext cx="3235569" cy="2523744"/>
          </a:xfrm>
          <a:prstGeom prst="rect">
            <a:avLst/>
          </a:prstGeom>
        </p:spPr>
      </p:pic>
      <p:pic>
        <p:nvPicPr>
          <p:cNvPr id="10" name="Picture 9">
            <a:extLst>
              <a:ext uri="{FF2B5EF4-FFF2-40B4-BE49-F238E27FC236}">
                <a16:creationId xmlns:a16="http://schemas.microsoft.com/office/drawing/2014/main" id="{94E2C364-73DB-4D2A-90FE-CF75DA218FF4}"/>
              </a:ext>
            </a:extLst>
          </p:cNvPr>
          <p:cNvPicPr>
            <a:picLocks noChangeAspect="1"/>
          </p:cNvPicPr>
          <p:nvPr/>
        </p:nvPicPr>
        <p:blipFill>
          <a:blip r:embed="rId3"/>
          <a:stretch>
            <a:fillRect/>
          </a:stretch>
        </p:blipFill>
        <p:spPr>
          <a:xfrm>
            <a:off x="7927572" y="593352"/>
            <a:ext cx="3703320" cy="2723157"/>
          </a:xfrm>
          <a:prstGeom prst="rect">
            <a:avLst/>
          </a:prstGeom>
        </p:spPr>
      </p:pic>
      <p:pic>
        <p:nvPicPr>
          <p:cNvPr id="8" name="Picture 7">
            <a:extLst>
              <a:ext uri="{FF2B5EF4-FFF2-40B4-BE49-F238E27FC236}">
                <a16:creationId xmlns:a16="http://schemas.microsoft.com/office/drawing/2014/main" id="{A6D437EF-84CF-4063-BA0D-26D1036E1994}"/>
              </a:ext>
            </a:extLst>
          </p:cNvPr>
          <p:cNvPicPr>
            <a:picLocks noChangeAspect="1"/>
          </p:cNvPicPr>
          <p:nvPr/>
        </p:nvPicPr>
        <p:blipFill rotWithShape="1">
          <a:blip r:embed="rId4"/>
          <a:srcRect t="4583" r="6234" b="1330"/>
          <a:stretch/>
        </p:blipFill>
        <p:spPr>
          <a:xfrm>
            <a:off x="4054251" y="3316509"/>
            <a:ext cx="3995506" cy="2606738"/>
          </a:xfrm>
          <a:prstGeom prst="rect">
            <a:avLst/>
          </a:prstGeom>
        </p:spPr>
      </p:pic>
      <p:pic>
        <p:nvPicPr>
          <p:cNvPr id="5" name="Content Placeholder 4" descr="Structure of the final datset&#10;">
            <a:extLst>
              <a:ext uri="{FF2B5EF4-FFF2-40B4-BE49-F238E27FC236}">
                <a16:creationId xmlns:a16="http://schemas.microsoft.com/office/drawing/2014/main" id="{DB96EFC5-124F-4291-B4B9-491698693990}"/>
              </a:ext>
              <a:ext uri="{C183D7F6-B498-43B3-948B-1728B52AA6E4}">
                <adec:decorative xmlns:adec="http://schemas.microsoft.com/office/drawing/2017/decorative" val="0"/>
              </a:ext>
            </a:extLst>
          </p:cNvPr>
          <p:cNvPicPr>
            <a:picLocks noGrp="1" noChangeAspect="1"/>
          </p:cNvPicPr>
          <p:nvPr>
            <p:ph idx="1"/>
          </p:nvPr>
        </p:nvPicPr>
        <p:blipFill>
          <a:blip r:embed="rId5"/>
          <a:stretch>
            <a:fillRect/>
          </a:stretch>
        </p:blipFill>
        <p:spPr>
          <a:xfrm>
            <a:off x="3976065" y="1013388"/>
            <a:ext cx="3703320" cy="1148029"/>
          </a:xfrm>
          <a:prstGeom prst="rect">
            <a:avLst/>
          </a:prstGeom>
        </p:spPr>
      </p:pic>
      <p:sp>
        <p:nvSpPr>
          <p:cNvPr id="15" name="TextBox 14">
            <a:extLst>
              <a:ext uri="{FF2B5EF4-FFF2-40B4-BE49-F238E27FC236}">
                <a16:creationId xmlns:a16="http://schemas.microsoft.com/office/drawing/2014/main" id="{37AE9678-AD60-4669-8F94-1CBC58D4EBBC}"/>
              </a:ext>
            </a:extLst>
          </p:cNvPr>
          <p:cNvSpPr txBox="1"/>
          <p:nvPr/>
        </p:nvSpPr>
        <p:spPr>
          <a:xfrm>
            <a:off x="453552" y="1582022"/>
            <a:ext cx="2961406" cy="4524315"/>
          </a:xfrm>
          <a:prstGeom prst="rect">
            <a:avLst/>
          </a:prstGeom>
          <a:noFill/>
        </p:spPr>
        <p:txBody>
          <a:bodyPr wrap="square" rtlCol="0">
            <a:spAutoFit/>
          </a:bodyPr>
          <a:lstStyle/>
          <a:p>
            <a:r>
              <a:rPr lang="en-GB" dirty="0"/>
              <a:t>Sentiment and Word cloud analysis was picked as the analysis method because it provided insights about the most prominent policy areas by visualizing the word frequency in our text dataset(Merger and acquisition can be seen to be  a very common policy area in the dataset).</a:t>
            </a:r>
          </a:p>
          <a:p>
            <a:r>
              <a:rPr lang="en-GB" dirty="0"/>
              <a:t>Lastly, sentiment analysis was used to give an overview of the kind of articles. This helped to understand the big text data.</a:t>
            </a:r>
          </a:p>
        </p:txBody>
      </p:sp>
    </p:spTree>
    <p:extLst>
      <p:ext uri="{BB962C8B-B14F-4D97-AF65-F5344CB8AC3E}">
        <p14:creationId xmlns:p14="http://schemas.microsoft.com/office/powerpoint/2010/main" val="25627309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2" name="Rectangle 1036">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8F27DEC-053B-4F43-992A-D4BE867D8676}"/>
              </a:ext>
            </a:extLst>
          </p:cNvPr>
          <p:cNvSpPr>
            <a:spLocks noGrp="1"/>
          </p:cNvSpPr>
          <p:nvPr>
            <p:ph type="title"/>
          </p:nvPr>
        </p:nvSpPr>
        <p:spPr>
          <a:xfrm>
            <a:off x="156770" y="84923"/>
            <a:ext cx="10875024" cy="1074153"/>
          </a:xfrm>
        </p:spPr>
        <p:txBody>
          <a:bodyPr>
            <a:normAutofit/>
          </a:bodyPr>
          <a:lstStyle/>
          <a:p>
            <a:r>
              <a:rPr lang="en-GB" sz="2400" b="1" dirty="0"/>
              <a:t>I</a:t>
            </a:r>
            <a:r>
              <a:rPr lang="en-GB" sz="2400" b="1" i="0" u="none" strike="noStrike" dirty="0">
                <a:effectLst/>
              </a:rPr>
              <a:t>s data and technology becoming more important in the EC’s competition enforcement?</a:t>
            </a:r>
            <a:endParaRPr lang="en-GB" sz="2400" b="1" dirty="0"/>
          </a:p>
        </p:txBody>
      </p:sp>
      <p:sp>
        <p:nvSpPr>
          <p:cNvPr id="3" name="Content Placeholder 2">
            <a:extLst>
              <a:ext uri="{FF2B5EF4-FFF2-40B4-BE49-F238E27FC236}">
                <a16:creationId xmlns:a16="http://schemas.microsoft.com/office/drawing/2014/main" id="{14059E66-B9D1-45CB-B43F-076BE29E1ACC}"/>
              </a:ext>
            </a:extLst>
          </p:cNvPr>
          <p:cNvSpPr>
            <a:spLocks noGrp="1"/>
          </p:cNvSpPr>
          <p:nvPr>
            <p:ph idx="1"/>
          </p:nvPr>
        </p:nvSpPr>
        <p:spPr>
          <a:xfrm>
            <a:off x="444025" y="1097280"/>
            <a:ext cx="5291434" cy="4348351"/>
          </a:xfrm>
        </p:spPr>
        <p:txBody>
          <a:bodyPr>
            <a:normAutofit fontScale="92500" lnSpcReduction="10000"/>
          </a:bodyPr>
          <a:lstStyle/>
          <a:p>
            <a:pPr marL="0" indent="0">
              <a:buNone/>
            </a:pPr>
            <a:r>
              <a:rPr lang="en-GB" sz="1600" dirty="0"/>
              <a:t>This research question was answered by looking at the keywords in each html file and analysing the changes in competition issues over the years.</a:t>
            </a:r>
          </a:p>
          <a:p>
            <a:pPr marL="0" indent="0">
              <a:buNone/>
            </a:pPr>
            <a:r>
              <a:rPr lang="en-GB" sz="1600" dirty="0"/>
              <a:t>After a deep dive into the four batches of file, it was noticed that they had a date range between them where:-</a:t>
            </a:r>
          </a:p>
          <a:p>
            <a:r>
              <a:rPr lang="en-GB" sz="1600" dirty="0"/>
              <a:t>EC press releases part 1 was from the year 2000 – 2005</a:t>
            </a:r>
          </a:p>
          <a:p>
            <a:r>
              <a:rPr lang="en-GB" sz="1600" dirty="0"/>
              <a:t>EC press releases part 2 was from the year 2005 – 2011</a:t>
            </a:r>
          </a:p>
          <a:p>
            <a:r>
              <a:rPr lang="en-GB" sz="1600" dirty="0"/>
              <a:t>EC press releases part 3 was from the year 1987 – 2011</a:t>
            </a:r>
          </a:p>
          <a:p>
            <a:r>
              <a:rPr lang="en-GB" sz="1600" dirty="0"/>
              <a:t>EC press releases part 4 was from the year 1987 to 1999</a:t>
            </a:r>
          </a:p>
          <a:p>
            <a:pPr marL="0" indent="0">
              <a:buNone/>
            </a:pPr>
            <a:r>
              <a:rPr lang="en-GB" sz="1600" dirty="0"/>
              <a:t>A word cloud diagram was generated for each separate press release folder to see the changes in the keywords over the years. It can be seen that more technology related keywords like broadbands, networks, connections and so many others appeared in the most recent press release data(EC1 and EC2).</a:t>
            </a:r>
          </a:p>
          <a:p>
            <a:pPr marL="0" indent="0">
              <a:buNone/>
            </a:pPr>
            <a:r>
              <a:rPr lang="en-GB" sz="1600" dirty="0"/>
              <a:t>In conclusion, data and technology is becoming more important in the EC’s competition enforcement because more companies are becoming technology inclined.</a:t>
            </a:r>
          </a:p>
          <a:p>
            <a:pPr marL="0" indent="0">
              <a:buNone/>
            </a:pPr>
            <a:endParaRPr lang="en-GB" sz="1600" dirty="0"/>
          </a:p>
        </p:txBody>
      </p:sp>
      <p:pic>
        <p:nvPicPr>
          <p:cNvPr id="1028" name="Picture 4">
            <a:extLst>
              <a:ext uri="{FF2B5EF4-FFF2-40B4-BE49-F238E27FC236}">
                <a16:creationId xmlns:a16="http://schemas.microsoft.com/office/drawing/2014/main" id="{0C8A1CE7-EF16-47FB-811A-24B3E038957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252197" y="1159076"/>
            <a:ext cx="2617070" cy="1726152"/>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42C4621E-3B59-4D21-BB4E-BD7F3ED18E9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931462" y="1159076"/>
            <a:ext cx="2617070" cy="1726152"/>
          </a:xfrm>
          <a:prstGeom prst="rect">
            <a:avLst/>
          </a:prstGeom>
          <a:noFill/>
          <a:extLst>
            <a:ext uri="{909E8E84-426E-40DD-AFC4-6F175D3DCCD1}">
              <a14:hiddenFill xmlns:a14="http://schemas.microsoft.com/office/drawing/2010/main">
                <a:solidFill>
                  <a:srgbClr val="FFFFFF"/>
                </a:solidFill>
              </a14:hiddenFill>
            </a:ext>
          </a:extLst>
        </p:spPr>
      </p:pic>
      <p:grpSp>
        <p:nvGrpSpPr>
          <p:cNvPr id="1039" name="Group 1038">
            <a:extLst>
              <a:ext uri="{FF2B5EF4-FFF2-40B4-BE49-F238E27FC236}">
                <a16:creationId xmlns:a16="http://schemas.microsoft.com/office/drawing/2014/main" id="{F0C759C5-888E-44FA-9101-1ED00E9671D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4720" y="0"/>
            <a:ext cx="1097280" cy="1097280"/>
            <a:chOff x="11094720" y="0"/>
            <a:chExt cx="1097280" cy="1097280"/>
          </a:xfrm>
        </p:grpSpPr>
        <p:sp>
          <p:nvSpPr>
            <p:cNvPr id="1040" name="Isosceles Triangle 1039">
              <a:extLst>
                <a:ext uri="{FF2B5EF4-FFF2-40B4-BE49-F238E27FC236}">
                  <a16:creationId xmlns:a16="http://schemas.microsoft.com/office/drawing/2014/main" id="{3C51EF81-4916-42EE-B4B6-F0E4EF81EF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1094720" y="0"/>
              <a:ext cx="1097280" cy="1097280"/>
            </a:xfrm>
            <a:prstGeom prst="triangle">
              <a:avLst>
                <a:gd name="adj" fmla="val 10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1" name="Rectangle 1040">
              <a:extLst>
                <a:ext uri="{FF2B5EF4-FFF2-40B4-BE49-F238E27FC236}">
                  <a16:creationId xmlns:a16="http://schemas.microsoft.com/office/drawing/2014/main" id="{3361798A-E4B3-4C93-90E4-02D60CEB54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189552" y="127618"/>
              <a:ext cx="457894" cy="45789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3" name="Isosceles Triangle 104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5" name="Rectangle 104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0" name="Picture 6">
            <a:extLst>
              <a:ext uri="{FF2B5EF4-FFF2-40B4-BE49-F238E27FC236}">
                <a16:creationId xmlns:a16="http://schemas.microsoft.com/office/drawing/2014/main" id="{B3C7E93A-D3C6-43CF-BBE6-ACD8D36A1130}"/>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252197" y="3972771"/>
            <a:ext cx="2617070" cy="1726152"/>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0A11802D-03B6-436C-AD9F-2BFFB4D0869C}"/>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8931458" y="3972772"/>
            <a:ext cx="2617070" cy="17261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92338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A1BD3-237E-4934-8309-C1F063114BF3}"/>
              </a:ext>
            </a:extLst>
          </p:cNvPr>
          <p:cNvSpPr>
            <a:spLocks noGrp="1"/>
          </p:cNvSpPr>
          <p:nvPr>
            <p:ph type="title"/>
          </p:nvPr>
        </p:nvSpPr>
        <p:spPr/>
        <p:txBody>
          <a:bodyPr/>
          <a:lstStyle/>
          <a:p>
            <a:r>
              <a:rPr lang="en-GB" b="1" dirty="0"/>
              <a:t>Avenues for future analysis</a:t>
            </a:r>
          </a:p>
        </p:txBody>
      </p:sp>
      <p:sp>
        <p:nvSpPr>
          <p:cNvPr id="3" name="Content Placeholder 2">
            <a:extLst>
              <a:ext uri="{FF2B5EF4-FFF2-40B4-BE49-F238E27FC236}">
                <a16:creationId xmlns:a16="http://schemas.microsoft.com/office/drawing/2014/main" id="{A96081D0-7583-4BAB-9406-8E408B84E034}"/>
              </a:ext>
            </a:extLst>
          </p:cNvPr>
          <p:cNvSpPr>
            <a:spLocks noGrp="1"/>
          </p:cNvSpPr>
          <p:nvPr>
            <p:ph idx="1"/>
          </p:nvPr>
        </p:nvSpPr>
        <p:spPr>
          <a:xfrm>
            <a:off x="902266" y="2285737"/>
            <a:ext cx="10515600" cy="4351338"/>
          </a:xfrm>
        </p:spPr>
        <p:txBody>
          <a:bodyPr>
            <a:normAutofit/>
          </a:bodyPr>
          <a:lstStyle/>
          <a:p>
            <a:r>
              <a:rPr lang="en-GB" sz="1800" dirty="0">
                <a:latin typeface="Arial" panose="020B0604020202020204" pitchFamily="34" charset="0"/>
                <a:cs typeface="Arial" panose="020B0604020202020204" pitchFamily="34" charset="0"/>
              </a:rPr>
              <a:t>A major avenue for future analysis will be a better extraction process where each date is captured for all the individual articles. This will improve the data analysis result of the project because so many more analysis can be more done to check the changes over time.</a:t>
            </a:r>
          </a:p>
          <a:p>
            <a:endParaRPr lang="en-GB" sz="1800" dirty="0">
              <a:latin typeface="Arial" panose="020B0604020202020204" pitchFamily="34" charset="0"/>
              <a:cs typeface="Arial" panose="020B0604020202020204" pitchFamily="34" charset="0"/>
            </a:endParaRPr>
          </a:p>
          <a:p>
            <a:r>
              <a:rPr lang="en-GB" sz="1800" dirty="0">
                <a:latin typeface="Arial" panose="020B0604020202020204" pitchFamily="34" charset="0"/>
                <a:cs typeface="Arial" panose="020B0604020202020204" pitchFamily="34" charset="0"/>
              </a:rPr>
              <a:t>Also the text data generated over time can be trained to predict the type of competition issues that might arise over the coming years. This would help the EC’s competition enforcement team prepare or try to mitigate the risk from areas noted in the prediction results</a:t>
            </a:r>
          </a:p>
        </p:txBody>
      </p:sp>
    </p:spTree>
    <p:extLst>
      <p:ext uri="{BB962C8B-B14F-4D97-AF65-F5344CB8AC3E}">
        <p14:creationId xmlns:p14="http://schemas.microsoft.com/office/powerpoint/2010/main" val="35871172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00837-09AA-4EF6-BFA1-85501B1749C1}"/>
              </a:ext>
            </a:extLst>
          </p:cNvPr>
          <p:cNvSpPr>
            <a:spLocks noGrp="1"/>
          </p:cNvSpPr>
          <p:nvPr>
            <p:ph type="title"/>
          </p:nvPr>
        </p:nvSpPr>
        <p:spPr>
          <a:xfrm>
            <a:off x="4687999" y="2904479"/>
            <a:ext cx="10515600" cy="1325563"/>
          </a:xfrm>
        </p:spPr>
        <p:txBody>
          <a:bodyPr/>
          <a:lstStyle/>
          <a:p>
            <a:r>
              <a:rPr lang="en-GB" b="1" dirty="0"/>
              <a:t>Thank You.</a:t>
            </a:r>
          </a:p>
        </p:txBody>
      </p:sp>
    </p:spTree>
    <p:extLst>
      <p:ext uri="{BB962C8B-B14F-4D97-AF65-F5344CB8AC3E}">
        <p14:creationId xmlns:p14="http://schemas.microsoft.com/office/powerpoint/2010/main" val="8643179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525</TotalTime>
  <Words>572</Words>
  <Application>Microsoft Office PowerPoint</Application>
  <PresentationFormat>Widescreen</PresentationFormat>
  <Paragraphs>38</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Compass Lexecon Data Science Internship</vt:lpstr>
      <vt:lpstr>Data Preparation</vt:lpstr>
      <vt:lpstr>Process Flow</vt:lpstr>
      <vt:lpstr>Data Preparation</vt:lpstr>
      <vt:lpstr>Descriptive Analysis</vt:lpstr>
      <vt:lpstr>Is data and technology becoming more important in the EC’s competition enforcement?</vt:lpstr>
      <vt:lpstr>Avenues for future analysis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Compass Lexecon Data Science Intership</dc:title>
  <dc:creator>Omotolani Kehinde</dc:creator>
  <cp:lastModifiedBy>Omotolani Kehinde</cp:lastModifiedBy>
  <cp:revision>14</cp:revision>
  <dcterms:created xsi:type="dcterms:W3CDTF">2022-06-23T08:42:39Z</dcterms:created>
  <dcterms:modified xsi:type="dcterms:W3CDTF">2022-06-23T17:28:05Z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d62d909-8ced-407f-8be5-423ea0394e59_Enabled">
    <vt:lpwstr>true</vt:lpwstr>
  </property>
  <property fmtid="{D5CDD505-2E9C-101B-9397-08002B2CF9AE}" pid="3" name="MSIP_Label_fd62d909-8ced-407f-8be5-423ea0394e59_SetDate">
    <vt:lpwstr>2022-06-23T17:28:02Z</vt:lpwstr>
  </property>
  <property fmtid="{D5CDD505-2E9C-101B-9397-08002B2CF9AE}" pid="4" name="MSIP_Label_fd62d909-8ced-407f-8be5-423ea0394e59_Method">
    <vt:lpwstr>Privileged</vt:lpwstr>
  </property>
  <property fmtid="{D5CDD505-2E9C-101B-9397-08002B2CF9AE}" pid="5" name="MSIP_Label_fd62d909-8ced-407f-8be5-423ea0394e59_Name">
    <vt:lpwstr>fd62d909-8ced-407f-8be5-423ea0394e59</vt:lpwstr>
  </property>
  <property fmtid="{D5CDD505-2E9C-101B-9397-08002B2CF9AE}" pid="6" name="MSIP_Label_fd62d909-8ced-407f-8be5-423ea0394e59_SiteId">
    <vt:lpwstr>0af648de-310c-4068-8ae4-f9418bae24cc</vt:lpwstr>
  </property>
  <property fmtid="{D5CDD505-2E9C-101B-9397-08002B2CF9AE}" pid="7" name="MSIP_Label_fd62d909-8ced-407f-8be5-423ea0394e59_ActionId">
    <vt:lpwstr>9c2bc4fc-1672-41c2-9ae1-86719a61dc3b</vt:lpwstr>
  </property>
  <property fmtid="{D5CDD505-2E9C-101B-9397-08002B2CF9AE}" pid="8" name="MSIP_Label_fd62d909-8ced-407f-8be5-423ea0394e59_ContentBits">
    <vt:lpwstr>1</vt:lpwstr>
  </property>
</Properties>
</file>