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FFFFFF"/>
                </a:solidFill>
                <a:latin typeface="Calibri"/>
              </a:rPr>
              <a:t>Multi-Store Fashion Retail</a:t>
            </a:r>
          </a:p>
          <a:p>
            <a:pPr algn="ctr"/>
            <a:r>
              <a:rPr sz="4400" b="1">
                <a:solidFill>
                  <a:srgbClr val="FFFFFF"/>
                </a:solidFill>
                <a:latin typeface="Calibri"/>
              </a:rPr>
              <a:t>Sales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0">
                <a:solidFill>
                  <a:srgbClr val="FFFFFF"/>
                </a:solidFill>
                <a:latin typeface="Calibri"/>
              </a:rPr>
              <a:t>January 2024 Performance Analysis</a:t>
            </a:r>
          </a:p>
          <a:p>
            <a:pPr algn="ctr"/>
            <a:r>
              <a:rPr sz="2400" b="0">
                <a:solidFill>
                  <a:srgbClr val="FFFFFF"/>
                </a:solidFill>
                <a:latin typeface="Calibri"/>
              </a:rPr>
              <a:t>Complete 10-Store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0">
                <a:solidFill>
                  <a:srgbClr val="AED6F1"/>
                </a:solidFill>
                <a:latin typeface="Calibri"/>
              </a:rPr>
              <a:t>October 20,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Performance Gap Analysis</a:t>
            </a:r>
          </a:p>
        </p:txBody>
      </p:sp>
      <p:pic>
        <p:nvPicPr>
          <p:cNvPr id="3" name="Picture 2" descr="top_bottom_sto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3252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42% gap between top and bottom performers presents opportunity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7-region national coverage achieved with 10-store network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¥528M annual revenue run-rate (¥44M monthly)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Consistent footwear strength across all stores indicates solid positioning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Kyushu market entry successful - Fukuoka ranks #3 nationally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Weekend activation opportunity identified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Strategic Recommendations for Q2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Replicate Fukuoka's strong 3rd-place performance in other regions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Expand footwear inventory by 25-30% in Q2 (highest revenue category)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Launch weekend activation initiatives to boost Saturday/Sunday sales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Implement best practice exchange program between top and growth stores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Balance Kanto concentration risk (39% share) with regional diversification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A40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Calibri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AED6F1"/>
                </a:solidFill>
                <a:latin typeface="Calibri"/>
              </a:rPr>
              <a:t>Questions?</a:t>
            </a:r>
          </a:p>
          <a:p>
            <a:pPr algn="ctr"/>
            <a:r>
              <a:rPr sz="2000" b="0">
                <a:solidFill>
                  <a:srgbClr val="AED6F1"/>
                </a:solidFill>
                <a:latin typeface="Calibri"/>
              </a:rPr>
              <a:t>Ready for Q2 2024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Total revenue of ¥44.0M from 1,155 transactions across 10 stores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Kanto region dominates with 39.2% share (4 stores including new Ikebukuro)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Fukuoka debuts strong at #3 nationally, validating Kyushu expansion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Footwear leads categories at 29.1% share (¥12.8M)</a:t>
            </a:r>
          </a:p>
          <a:p>
            <a:pPr>
              <a:spcBef>
                <a:spcPts val="1200"/>
              </a:spcBef>
              <a:defRPr sz="1800">
                <a:solidFill>
                  <a:srgbClr val="2C3E50"/>
                </a:solidFill>
                <a:latin typeface="Calibri"/>
              </a:defRPr>
            </a:pPr>
            <a:r>
              <a:t>Top 5 stores each contribute 10-12% revenue with balanced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Business Performance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371600"/>
            <a:ext cx="3657600" cy="1645920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  <a:latin typeface="Calibri"/>
              </a:rPr>
              <a:t>¥44.0M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>
                <a:solidFill>
                  <a:srgbClr val="FFFFFF"/>
                </a:solidFill>
                <a:latin typeface="Calibri"/>
              </a:rPr>
              <a:t>Total Revenue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880" y="1371600"/>
            <a:ext cx="3657600" cy="1645920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754880" y="164592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  <a:latin typeface="Calibri"/>
              </a:rPr>
              <a:t>1,155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0" y="23774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>
                <a:solidFill>
                  <a:srgbClr val="FFFFFF"/>
                </a:solidFill>
                <a:latin typeface="Calibri"/>
              </a:rPr>
              <a:t>Transactions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" y="3200400"/>
            <a:ext cx="3657600" cy="1645920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347472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  <a:latin typeface="Calibri"/>
              </a:rPr>
              <a:t>¥38,095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4206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>
                <a:solidFill>
                  <a:srgbClr val="FFFFFF"/>
                </a:solidFill>
                <a:latin typeface="Calibri"/>
              </a:rPr>
              <a:t>Avg Transaction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54880" y="3200400"/>
            <a:ext cx="3657600" cy="1645920"/>
          </a:xfrm>
          <a:prstGeom prst="rect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754880" y="347472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  <a:latin typeface="Calibri"/>
              </a:rPr>
              <a:t>10 of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4206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>
                <a:solidFill>
                  <a:srgbClr val="FFFFFF"/>
                </a:solidFill>
                <a:latin typeface="Calibri"/>
              </a:rPr>
              <a:t>Active Stores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Store Performance Comparison</a:t>
            </a:r>
          </a:p>
        </p:txBody>
      </p:sp>
      <p:pic>
        <p:nvPicPr>
          <p:cNvPr id="3" name="Picture 2" descr="revenue_by_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51129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Osaka leads with ¥5.2M, followed by Sendai and Fukuoka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Regional Revenue Distribution</a:t>
            </a:r>
          </a:p>
        </p:txBody>
      </p:sp>
      <p:pic>
        <p:nvPicPr>
          <p:cNvPr id="3" name="Picture 2" descr="revenue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43595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Kanto region generates ¥17.3M (39.2% share)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Product Category Performance</a:t>
            </a:r>
          </a:p>
        </p:txBody>
      </p:sp>
      <p:pic>
        <p:nvPicPr>
          <p:cNvPr id="3" name="Picture 2" descr="revenue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43605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Footwear and Accessories together account for 56.9% of revenue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Sales Patterns by Day of Week</a:t>
            </a:r>
          </a:p>
        </p:txBody>
      </p:sp>
      <p:pic>
        <p:nvPicPr>
          <p:cNvPr id="3" name="Picture 2" descr="revenue_by_day_of_wee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4357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Weekdays outperform weekends - opportunity for weekend activation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Weekend vs Weekday Performance</a:t>
            </a:r>
          </a:p>
        </p:txBody>
      </p:sp>
      <p:pic>
        <p:nvPicPr>
          <p:cNvPr id="3" name="Picture 2" descr="weekend_vs_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3245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Weekdays generate 29% higher daily revenue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A4073"/>
                </a:solidFill>
                <a:latin typeface="Calibri"/>
              </a:rPr>
              <a:t>Category Mix by Store</a:t>
            </a:r>
          </a:p>
        </p:txBody>
      </p:sp>
      <p:pic>
        <p:nvPicPr>
          <p:cNvPr id="3" name="Picture 2" descr="category_mix_by_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48747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754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0">
                <a:solidFill>
                  <a:srgbClr val="2C3E50"/>
                </a:solidFill>
                <a:latin typeface="Calibri"/>
              </a:rPr>
              <a:t>All stores show balanced category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