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nria Sans"/>
      <p:regular r:id="rId19"/>
      <p:bold r:id="rId20"/>
      <p:italic r:id="rId21"/>
      <p:boldItalic r:id="rId22"/>
    </p:embeddedFont>
    <p:embeddedFont>
      <p:font typeface="Saira SemiCondensed Medium"/>
      <p:regular r:id="rId23"/>
      <p:bold r:id="rId24"/>
    </p:embeddedFont>
    <p:embeddedFont>
      <p:font typeface="Titillium Web"/>
      <p:regular r:id="rId25"/>
      <p:bold r:id="rId26"/>
      <p:italic r:id="rId27"/>
      <p:boldItalic r:id="rId28"/>
    </p:embeddedFont>
    <p:embeddedFont>
      <p:font typeface="Saira Semi Condensed"/>
      <p:regular r:id="rId29"/>
      <p:bold r:id="rId30"/>
    </p:embeddedFont>
    <p:embeddedFont>
      <p:font typeface="Inria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riaSans-bold.fntdata"/><Relationship Id="rId22" Type="http://schemas.openxmlformats.org/officeDocument/2006/relationships/font" Target="fonts/InriaSans-boldItalic.fntdata"/><Relationship Id="rId21" Type="http://schemas.openxmlformats.org/officeDocument/2006/relationships/font" Target="fonts/InriaSans-italic.fntdata"/><Relationship Id="rId24" Type="http://schemas.openxmlformats.org/officeDocument/2006/relationships/font" Target="fonts/SairaSemiCondensedMedium-bold.fntdata"/><Relationship Id="rId23" Type="http://schemas.openxmlformats.org/officeDocument/2006/relationships/font" Target="fonts/SairaSemi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aira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riaSansLight-regular.fntdata"/><Relationship Id="rId30" Type="http://schemas.openxmlformats.org/officeDocument/2006/relationships/font" Target="fonts/SairaSemiCondensed-bold.fntdata"/><Relationship Id="rId11" Type="http://schemas.openxmlformats.org/officeDocument/2006/relationships/slide" Target="slides/slide7.xml"/><Relationship Id="rId33" Type="http://schemas.openxmlformats.org/officeDocument/2006/relationships/font" Target="fonts/Inria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InriaSans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InriaSans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riaSa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6040d53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6040d5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Jaryt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6040d53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36040d5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Jaryt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d3d280a6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d3d280a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2ab6ecd7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2ab6ecd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d3d280a6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d3d280a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6040d53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36040d5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a7ae336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a7ae33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a7ae336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2a7ae33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a7ae336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a7ae33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36040d53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36040d5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Jaryt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36040d53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36040d5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Jaryt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36040d53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36040d5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3d280a6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3d280a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hevi5ion.wordpress.com/2017/07/13/classifying-nba-players-using-machine-learning-in-python/" TargetMode="External"/><Relationship Id="rId4" Type="http://schemas.openxmlformats.org/officeDocument/2006/relationships/hyperlink" Target="https://medium.com/ds3ucsd/clustering-nba-players-python-sklearn-pandas-50adca24a6b5" TargetMode="External"/><Relationship Id="rId5" Type="http://schemas.openxmlformats.org/officeDocument/2006/relationships/hyperlink" Target="https://www.thespax.com/nba/using-machine-learning-to-classify-nba-players-part-i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91250" y="1974600"/>
            <a:ext cx="6634200" cy="119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NBA: Defining Players by Functionality</a:t>
            </a:r>
            <a:endParaRPr b="1" sz="670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2"/>
          <p:cNvSpPr txBox="1"/>
          <p:nvPr/>
        </p:nvSpPr>
        <p:spPr>
          <a:xfrm>
            <a:off x="504950" y="3851750"/>
            <a:ext cx="80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Avinash Daniel, Olusegun Omotunde, Justin Peter, Jaryt Salvo</a:t>
            </a:r>
            <a:endParaRPr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96" y="0"/>
            <a:ext cx="3797904" cy="32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325" y="1916212"/>
            <a:ext cx="3797904" cy="322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-13"/>
            <a:ext cx="3870289" cy="32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/>
        </p:nvSpPr>
        <p:spPr>
          <a:xfrm>
            <a:off x="110016" y="3109888"/>
            <a:ext cx="360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Cluster Visuals</a:t>
            </a:r>
            <a:endParaRPr b="1" sz="32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0" y="3604200"/>
            <a:ext cx="3600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Inria Sans Light"/>
              <a:buChar char="●"/>
            </a:pPr>
            <a:r>
              <a:rPr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areas are similar for each methodology. </a:t>
            </a:r>
            <a:endParaRPr sz="2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Inria Sans Light"/>
              <a:buChar char="●"/>
            </a:pPr>
            <a:r>
              <a:rPr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Differences occur in perimeters.</a:t>
            </a:r>
            <a:endParaRPr sz="22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93" name="Google Shape;2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500" y="1124907"/>
            <a:ext cx="2025271" cy="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8500" y="0"/>
            <a:ext cx="1805575" cy="82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8425" y="3106372"/>
            <a:ext cx="1805575" cy="68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4616" l="4852" r="4114" t="0"/>
          <a:stretch/>
        </p:blipFill>
        <p:spPr>
          <a:xfrm>
            <a:off x="95550" y="72775"/>
            <a:ext cx="4419175" cy="39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 rotWithShape="1">
          <a:blip r:embed="rId4">
            <a:alphaModFix/>
          </a:blip>
          <a:srcRect b="4616" l="4168" r="3401" t="0"/>
          <a:stretch/>
        </p:blipFill>
        <p:spPr>
          <a:xfrm>
            <a:off x="4586150" y="72775"/>
            <a:ext cx="4490625" cy="3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/>
          <p:nvPr/>
        </p:nvSpPr>
        <p:spPr>
          <a:xfrm>
            <a:off x="3703775" y="4139400"/>
            <a:ext cx="519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In-the-Paints</a:t>
            </a:r>
            <a:r>
              <a:rPr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: High rebounds and blocks.</a:t>
            </a:r>
            <a:endParaRPr sz="2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Generals</a:t>
            </a:r>
            <a:r>
              <a:rPr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: High points, assists, and steals.</a:t>
            </a:r>
            <a:endParaRPr sz="2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95550" y="4047150"/>
            <a:ext cx="370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More </a:t>
            </a:r>
            <a:r>
              <a:rPr b="1" lang="en" sz="29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Cluster Visuals:</a:t>
            </a:r>
            <a:endParaRPr b="1" sz="29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95550" y="4585800"/>
            <a:ext cx="37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Versatiles</a:t>
            </a:r>
            <a:r>
              <a:rPr lang="en" sz="2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: if-else category.</a:t>
            </a:r>
            <a:endParaRPr sz="2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300" y="0"/>
            <a:ext cx="5183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236300" y="535300"/>
            <a:ext cx="3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8150"/>
            <a:ext cx="3997300" cy="1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/>
          <p:nvPr/>
        </p:nvSpPr>
        <p:spPr>
          <a:xfrm>
            <a:off x="31850" y="3797900"/>
            <a:ext cx="3312300" cy="12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0" y="1366600"/>
            <a:ext cx="3997301" cy="1801549"/>
            <a:chOff x="0" y="1366600"/>
            <a:chExt cx="3997301" cy="1801549"/>
          </a:xfrm>
        </p:grpSpPr>
        <p:pic>
          <p:nvPicPr>
            <p:cNvPr id="316" name="Google Shape;31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366600"/>
              <a:ext cx="3997301" cy="1801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3"/>
            <p:cNvSpPr/>
            <p:nvPr/>
          </p:nvSpPr>
          <p:spPr>
            <a:xfrm>
              <a:off x="31850" y="1510150"/>
              <a:ext cx="3312300" cy="127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1850" y="2339150"/>
              <a:ext cx="3312300" cy="127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3"/>
          <p:cNvSpPr/>
          <p:nvPr/>
        </p:nvSpPr>
        <p:spPr>
          <a:xfrm>
            <a:off x="31850" y="3670400"/>
            <a:ext cx="3312300" cy="12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452000" y="0"/>
            <a:ext cx="309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Olympics</a:t>
            </a:r>
            <a:endParaRPr b="1" sz="32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236300" y="535300"/>
            <a:ext cx="3524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Olympics played once every four years</a:t>
            </a:r>
            <a:endParaRPr sz="15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Data from 1992-2016</a:t>
            </a:r>
            <a:endParaRPr sz="15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2020 canceled due to Covid</a:t>
            </a:r>
            <a:endParaRPr sz="34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50" y="0"/>
            <a:ext cx="4877152" cy="25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56700"/>
            <a:ext cx="4266851" cy="29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850" y="2513575"/>
            <a:ext cx="4877149" cy="26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54400" y="410188"/>
            <a:ext cx="406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Number of Championships:</a:t>
            </a:r>
            <a:endParaRPr sz="18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Lakers - 10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Bulls - 6 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Celtics, Spurs - 5 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Warriors, Pistons, Heat - 3 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Rockets - 2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AutoNum type="romanUcPeriod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Cavaliers, Raptors, Mavericks, 76ers - 1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54400" y="0"/>
            <a:ext cx="43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NBA Championship Teams</a:t>
            </a:r>
            <a:endParaRPr b="1" sz="26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1716750" y="61275"/>
            <a:ext cx="571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Limitations and Resources</a:t>
            </a:r>
            <a:endParaRPr b="1" sz="35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423175" y="736350"/>
            <a:ext cx="82170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Inria Sans Light"/>
              <a:buChar char="●"/>
            </a:pPr>
            <a:r>
              <a:rPr lang="en" sz="29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Limitations</a:t>
            </a:r>
            <a:endParaRPr sz="29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700"/>
              <a:buFont typeface="Inria Sans Light"/>
              <a:buChar char="○"/>
            </a:pPr>
            <a:r>
              <a:rPr lang="en" sz="27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Accuracy Measures</a:t>
            </a:r>
            <a:r>
              <a:rPr lang="en" sz="27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?</a:t>
            </a:r>
            <a:endParaRPr sz="2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700"/>
              <a:buFont typeface="Inria Sans Light"/>
              <a:buChar char="○"/>
            </a:pPr>
            <a:r>
              <a:rPr lang="en" sz="27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Functions are time-specific</a:t>
            </a:r>
            <a:endParaRPr sz="2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700"/>
              <a:buFont typeface="Inria Sans Light"/>
              <a:buChar char="○"/>
            </a:pPr>
            <a:r>
              <a:rPr lang="en" sz="27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Supervised vs Unsupervised Clustering</a:t>
            </a:r>
            <a:endParaRPr sz="2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Font typeface="Inria Sans Light"/>
              <a:buChar char="●"/>
            </a:pPr>
            <a:r>
              <a:rPr lang="en" sz="1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Resources</a:t>
            </a:r>
            <a:endParaRPr sz="1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Char char="○"/>
            </a:pPr>
            <a:r>
              <a:rPr lang="en" sz="1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Notes and Slides from Dr. Sarkar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Char char="○"/>
            </a:pPr>
            <a:r>
              <a:rPr lang="en" sz="1500" u="sng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https://thevi5ion.wordpress.com/2017/07/13/classifying-nba-players-using-machine-learning-in-python/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Char char="○"/>
            </a:pPr>
            <a:r>
              <a:rPr lang="en" sz="1500" u="sng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https://medium.com/ds3ucsd/clustering-nba-players-python-sklearn-pandas-50adca24a6b5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Inria Sans Light"/>
              <a:buChar char="○"/>
            </a:pPr>
            <a:r>
              <a:rPr lang="en" sz="1500" u="sng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https://www.thespax.com/nba/using-machine-learning-to-classify-nba-players-part-ii/</a:t>
            </a:r>
            <a:endParaRPr sz="1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Inria Sans Light"/>
              <a:buChar char="○"/>
            </a:pPr>
            <a:r>
              <a:rPr lang="en" sz="1500" u="sng">
                <a:solidFill>
                  <a:schemeClr val="accent4"/>
                </a:solidFill>
                <a:latin typeface="Inria Sans"/>
                <a:ea typeface="Inria Sans"/>
                <a:cs typeface="Inria Sans"/>
                <a:sym typeface="Inria Sans"/>
              </a:rPr>
              <a:t>https://www.basketball-reference.com/leagues/NBA_2021_per_game.html</a:t>
            </a:r>
            <a:endParaRPr sz="1500" u="sng">
              <a:solidFill>
                <a:schemeClr val="accent4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429175" y="1657200"/>
            <a:ext cx="8562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4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operationalize players based on their statistics? </a:t>
            </a:r>
            <a:endParaRPr b="1" i="1" sz="5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662700" y="184100"/>
            <a:ext cx="7818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Research Question</a:t>
            </a:r>
            <a:endParaRPr b="1" sz="62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290850" y="1305600"/>
            <a:ext cx="85623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clusters using three clustering algorithms on two sets of data:</a:t>
            </a:r>
            <a:endParaRPr sz="3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3700"/>
              <a:buFont typeface="Times New Roman"/>
              <a:buAutoNum type="arabicParenR"/>
            </a:pPr>
            <a:r>
              <a:rPr lang="en" sz="37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Attempts &amp; Made (A&amp;M)</a:t>
            </a:r>
            <a:endParaRPr sz="3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3700"/>
              <a:buFont typeface="Times New Roman"/>
              <a:buAutoNum type="arabicParenR"/>
            </a:pPr>
            <a:r>
              <a:rPr lang="en" sz="37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Percentages (Perc)</a:t>
            </a:r>
            <a:endParaRPr sz="3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 sz="3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2198850" y="101550"/>
            <a:ext cx="474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Methodology</a:t>
            </a:r>
            <a:endParaRPr b="1" sz="57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988"/>
            <a:ext cx="8839199" cy="108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9825"/>
            <a:ext cx="8839197" cy="16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75675"/>
            <a:ext cx="8839201" cy="1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2727300" y="0"/>
            <a:ext cx="368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Our two Datasets</a:t>
            </a:r>
            <a:endParaRPr b="1" sz="35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0" y="1592525"/>
            <a:ext cx="47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Inria Sans"/>
              <a:buAutoNum type="arabicParenR"/>
            </a:pPr>
            <a:r>
              <a:rPr b="1" lang="en" sz="2800">
                <a:solidFill>
                  <a:srgbClr val="FF0000"/>
                </a:solidFill>
                <a:latin typeface="Inria Sans"/>
                <a:ea typeface="Inria Sans"/>
                <a:cs typeface="Inria Sans"/>
                <a:sym typeface="Inria Sans"/>
              </a:rPr>
              <a:t>Attempts &amp; Made</a:t>
            </a:r>
            <a:endParaRPr b="1" sz="2800">
              <a:solidFill>
                <a:srgbClr val="FF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0" y="3077350"/>
            <a:ext cx="47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Inria Sans"/>
                <a:ea typeface="Inria Sans"/>
                <a:cs typeface="Inria Sans"/>
                <a:sym typeface="Inria Sans"/>
              </a:rPr>
              <a:t>2)   Percentages</a:t>
            </a:r>
            <a:endParaRPr b="1" sz="2800">
              <a:solidFill>
                <a:srgbClr val="FF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/>
        </p:nvSpPr>
        <p:spPr>
          <a:xfrm>
            <a:off x="514500" y="936100"/>
            <a:ext cx="8115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Clustering Algorithms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500"/>
              <a:buFont typeface="Inria Sans Light"/>
              <a:buChar char="○"/>
            </a:pPr>
            <a:r>
              <a:rPr lang="en" sz="2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Model Based</a:t>
            </a:r>
            <a:endParaRPr sz="2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500"/>
              <a:buFont typeface="Inria Sans Light"/>
              <a:buChar char="○"/>
            </a:pPr>
            <a:r>
              <a:rPr lang="en" sz="2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K-Means</a:t>
            </a:r>
            <a:endParaRPr sz="25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500"/>
              <a:buFont typeface="Inria Sans Light"/>
              <a:buChar char="○"/>
            </a:pPr>
            <a:r>
              <a:rPr lang="en" sz="25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Hierarchical Clustering</a:t>
            </a:r>
            <a:endParaRPr sz="16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2198850" y="120400"/>
            <a:ext cx="4746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Model Building</a:t>
            </a:r>
            <a:endParaRPr b="1" sz="41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514500" y="3506500"/>
            <a:ext cx="8115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Models for A&amp;M dataset suggests 4-clusters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Models for Perc dataset suggests 3-clusters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1839000" y="2770400"/>
            <a:ext cx="5466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Potential Final Models</a:t>
            </a:r>
            <a:endParaRPr b="1" sz="41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75" y="2413625"/>
            <a:ext cx="4410999" cy="2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190050" y="0"/>
            <a:ext cx="43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Model </a:t>
            </a:r>
            <a:r>
              <a:rPr b="1" lang="en" sz="36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Comparisons: Clusters &amp; Positions</a:t>
            </a:r>
            <a:r>
              <a:rPr b="1" lang="en" sz="36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endParaRPr b="1" sz="36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142950" y="1365800"/>
            <a:ext cx="4458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Inria Sans Light"/>
              <a:buChar char="●"/>
            </a:pPr>
            <a:r>
              <a:rPr lang="en" sz="2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Confirmation of </a:t>
            </a:r>
            <a:r>
              <a:rPr lang="en" sz="2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suspicion</a:t>
            </a:r>
            <a:r>
              <a:rPr lang="en" sz="2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that positions don’t foretell function.</a:t>
            </a:r>
            <a:endParaRPr sz="28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Inria Sans Light"/>
              <a:buChar char="●"/>
            </a:pPr>
            <a:r>
              <a:rPr lang="en" sz="2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Close </a:t>
            </a:r>
            <a:r>
              <a:rPr lang="en" sz="28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relationships:</a:t>
            </a:r>
            <a:endParaRPr sz="28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Inria Sans Light"/>
              <a:buAutoNum type="arabicParenR"/>
            </a:pPr>
            <a:r>
              <a:rPr lang="en" sz="28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1 &amp; C</a:t>
            </a:r>
            <a:endParaRPr sz="28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Inria Sans Light"/>
              <a:buAutoNum type="arabicParenR"/>
            </a:pPr>
            <a:r>
              <a:rPr lang="en" sz="28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3 &amp; SG</a:t>
            </a:r>
            <a:endParaRPr sz="28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75" y="72775"/>
            <a:ext cx="4410999" cy="2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300" y="2414588"/>
            <a:ext cx="4481448" cy="2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300" y="82813"/>
            <a:ext cx="4481449" cy="22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 txBox="1"/>
          <p:nvPr/>
        </p:nvSpPr>
        <p:spPr>
          <a:xfrm>
            <a:off x="44700" y="1427700"/>
            <a:ext cx="4364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Perc </a:t>
            </a: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Hierarchical</a:t>
            </a: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Clusters have least count of 2’s.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Perc Model Based </a:t>
            </a: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</a:t>
            </a: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have least count of 3’s.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Font typeface="Inria Sans Light"/>
              <a:buChar char="●"/>
            </a:pP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K</a:t>
            </a:r>
            <a:r>
              <a:rPr lang="en" sz="27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means have least equal distribution of clusters.</a:t>
            </a:r>
            <a:endParaRPr sz="27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94500" y="82825"/>
            <a:ext cx="45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Model Comparisons: Cluster Distributions</a:t>
            </a:r>
            <a:endParaRPr b="1" sz="36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286825" y="4844700"/>
            <a:ext cx="175200" cy="187800"/>
          </a:xfrm>
          <a:prstGeom prst="flowChartConnector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7509375" y="4844700"/>
            <a:ext cx="175200" cy="187800"/>
          </a:xfrm>
          <a:prstGeom prst="flowChartConnector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6340050" y="4803300"/>
            <a:ext cx="291300" cy="27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6724075" y="0"/>
            <a:ext cx="351300" cy="405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850" y="88125"/>
            <a:ext cx="5883251" cy="2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3" y="2665175"/>
            <a:ext cx="4465022" cy="24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075" y="2665175"/>
            <a:ext cx="4465020" cy="24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63700" y="0"/>
            <a:ext cx="309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3-Cluster Model</a:t>
            </a:r>
            <a:endParaRPr b="1" sz="32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63700" y="852250"/>
            <a:ext cx="3093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Notice cluster statistics are near-identical for each methodology.</a:t>
            </a:r>
            <a:endParaRPr sz="23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222950" y="1146150"/>
            <a:ext cx="4395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400"/>
              <a:buFont typeface="Inria Sans Light"/>
              <a:buChar char="●"/>
            </a:pPr>
            <a:r>
              <a:rPr lang="en" sz="3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1 =</a:t>
            </a:r>
            <a:endParaRPr sz="34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200"/>
              <a:buFont typeface="Inria Sans Light"/>
              <a:buChar char="○"/>
            </a:pPr>
            <a:r>
              <a:rPr i="1" lang="en" sz="32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In-the-Paint</a:t>
            </a:r>
            <a:endParaRPr i="1" sz="32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Inria Sans Light"/>
              <a:buChar char="●"/>
            </a:pPr>
            <a:r>
              <a:rPr lang="en" sz="3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2 =</a:t>
            </a:r>
            <a:endParaRPr sz="3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200"/>
              <a:buFont typeface="Inria Sans Light"/>
              <a:buChar char="○"/>
            </a:pPr>
            <a:r>
              <a:rPr i="1" lang="en" sz="32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Generals</a:t>
            </a:r>
            <a:endParaRPr i="1" sz="32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Inria Sans Light"/>
              <a:buChar char="●"/>
            </a:pPr>
            <a:r>
              <a:rPr lang="en" sz="32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Cluster 3 = </a:t>
            </a:r>
            <a:endParaRPr sz="3200">
              <a:solidFill>
                <a:srgbClr val="FFFF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200"/>
              <a:buFont typeface="Inria Sans Light"/>
              <a:buChar char="○"/>
            </a:pPr>
            <a:r>
              <a:rPr i="1" lang="en" sz="3200">
                <a:solidFill>
                  <a:srgbClr val="00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Versatiles</a:t>
            </a:r>
            <a:endParaRPr i="1" sz="3100">
              <a:solidFill>
                <a:srgbClr val="FF9900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1308450" y="222600"/>
            <a:ext cx="652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FF00"/>
                </a:solidFill>
                <a:latin typeface="Inria Sans"/>
                <a:ea typeface="Inria Sans"/>
                <a:cs typeface="Inria Sans"/>
                <a:sym typeface="Inria Sans"/>
              </a:rPr>
              <a:t>Final Model Functionalities</a:t>
            </a:r>
            <a:endParaRPr b="1" sz="4000">
              <a:solidFill>
                <a:srgbClr val="00FF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81" name="Google Shape;281;p20"/>
          <p:cNvPicPr preferRelativeResize="0"/>
          <p:nvPr/>
        </p:nvPicPr>
        <p:blipFill rotWithShape="1">
          <a:blip r:embed="rId3">
            <a:alphaModFix/>
          </a:blip>
          <a:srcRect b="0" l="2954" r="2339" t="0"/>
          <a:stretch/>
        </p:blipFill>
        <p:spPr>
          <a:xfrm>
            <a:off x="4070925" y="1023000"/>
            <a:ext cx="4920550" cy="39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4181475" y="1023000"/>
            <a:ext cx="43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** Numbers represent the </a:t>
            </a:r>
            <a:r>
              <a:rPr i="1" lang="en">
                <a:latin typeface="Inria Sans Light"/>
                <a:ea typeface="Inria Sans Light"/>
                <a:cs typeface="Inria Sans Light"/>
                <a:sym typeface="Inria Sans Light"/>
              </a:rPr>
              <a:t>most likely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cluster. Numbers with stars have higher 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likelihood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.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