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536E3-45D6-4184-AEFE-E74537D4808D}" v="38" dt="2024-10-17T07:25:39.162"/>
  </p1510:revLst>
</p1510:revInfo>
</file>

<file path=ppt/tableStyles.xml><?xml version="1.0" encoding="utf-8"?>
<a:tblStyleLst xmlns:a="http://schemas.openxmlformats.org/drawingml/2006/main" def="{7A98F549-387F-4C47-9C71-E083BC8A583D}">
  <a:tblStyle styleId="{7A98F549-387F-4C47-9C71-E083BC8A58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214312" y="60325"/>
            <a:ext cx="11715900" cy="13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G.H. RAISONI COLLEGE OF ENGINEERING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US" sz="2800" b="1" i="0" u="non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MANAGEMENT, WAGHOLI, PUNE</a:t>
            </a:r>
            <a:endParaRPr sz="1400" b="0" i="0" u="none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400"/>
              <a:buFont typeface="Times New Roman"/>
              <a:buNone/>
            </a:pPr>
            <a:r>
              <a:rPr lang="en-US" sz="2400" b="1" i="0" u="none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 ( AI &amp; AIML)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981200" y="1992312"/>
            <a:ext cx="8229600" cy="42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400"/>
              <a:buFont typeface="Arial Black"/>
              <a:buNone/>
            </a:pPr>
            <a:r>
              <a:rPr lang="en-US" sz="2400" b="1" i="1" u="sng">
                <a:solidFill>
                  <a:srgbClr val="7030A0"/>
                </a:solidFill>
                <a:latin typeface="Arial Black"/>
                <a:ea typeface="Arial Black"/>
                <a:cs typeface="Arial Black"/>
                <a:sym typeface="Arial Black"/>
              </a:rPr>
              <a:t>Image Generation using GAN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457200" y="2609850"/>
            <a:ext cx="11472900" cy="25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73050" marR="0" lvl="0" indent="-2730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Guide:</a:t>
            </a:r>
            <a:endParaRPr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</a:t>
            </a:r>
            <a:r>
              <a:rPr lang="en-US" sz="1800" b="1" i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Amruta Kulkarni</a:t>
            </a:r>
            <a:endParaRPr/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1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Times New Roman"/>
              <a:buNone/>
            </a:pPr>
            <a:r>
              <a:rPr lang="en-US" sz="1800" b="1" i="0" u="sng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</a:t>
            </a:r>
            <a:r>
              <a:rPr lang="en-US" sz="1800" b="1" i="0" u="sng" err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Projectees</a:t>
            </a:r>
            <a:endParaRPr/>
          </a:p>
          <a:p>
            <a:pPr marL="273050" marR="0" lvl="0" indent="-273050" algn="ctr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 i="1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3050" marR="0" lvl="0" indent="-27305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A53 - Nihal Rana</a:t>
            </a:r>
            <a:endParaRPr/>
          </a:p>
          <a:p>
            <a:pPr marL="273050" marR="0" lvl="0" indent="-27305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A54 - </a:t>
            </a:r>
            <a:r>
              <a:rPr lang="en-US" sz="1200" b="1" i="1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Nihir</a:t>
            </a: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Borkar</a:t>
            </a:r>
            <a:endParaRPr/>
          </a:p>
          <a:p>
            <a:pPr marL="273050" marR="0" lvl="0" indent="-273050" algn="ctr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lang="en-US" sz="1200" b="1" i="1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A56 - Om </a:t>
            </a:r>
            <a:r>
              <a:rPr lang="en-US" sz="1200" b="1" i="1" u="none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Pajgade</a:t>
            </a:r>
            <a:endParaRPr/>
          </a:p>
          <a:p>
            <a:pPr marL="273050" marR="0" lvl="0" indent="-27305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n-US" sz="18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" y="30162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398125" y="-79375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2293937" y="205422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71;p21"/>
          <p:cNvGraphicFramePr/>
          <p:nvPr>
            <p:extLst>
              <p:ext uri="{D42A27DB-BD31-4B8C-83A1-F6EECF244321}">
                <p14:modId xmlns:p14="http://schemas.microsoft.com/office/powerpoint/2010/main" val="1636955969"/>
              </p:ext>
            </p:extLst>
          </p:nvPr>
        </p:nvGraphicFramePr>
        <p:xfrm>
          <a:off x="1175657" y="864158"/>
          <a:ext cx="10410093" cy="5601828"/>
        </p:xfrm>
        <a:graphic>
          <a:graphicData uri="http://schemas.openxmlformats.org/drawingml/2006/table">
            <a:tbl>
              <a:tblPr>
                <a:noFill/>
                <a:tableStyleId>{7A98F549-387F-4C47-9C71-E083BC8A583D}</a:tableStyleId>
              </a:tblPr>
              <a:tblGrid>
                <a:gridCol w="4555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072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3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688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Months  Activities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400" b="1" i="0" u="none" dirty="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June’24</a:t>
                      </a:r>
                      <a:endParaRPr lang="en-US"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dirty="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July’24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 dirty="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Sept’24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1" i="0" u="none" dirty="0">
                        <a:solidFill>
                          <a:schemeClr val="lt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400" b="1" i="0" u="none" dirty="0">
                          <a:solidFill>
                            <a:schemeClr val="lt1"/>
                          </a:solidFill>
                          <a:latin typeface="Times New Roman"/>
                          <a:cs typeface="Times New Roman"/>
                          <a:sym typeface="Times New Roman"/>
                        </a:rPr>
                        <a:t>Oct’24</a:t>
                      </a:r>
                      <a:endParaRPr lang="en-US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92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Literature Reviews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075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Requirement Analysis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21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Designing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926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Analysis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r>
                        <a:rPr lang="en-US" sz="2800" b="1" i="0" u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6055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Module wise Implementation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lang="en-US" sz="2800"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3104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Testing and Debugging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lang="en-US" sz="2800"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lang="en-US" sz="2800"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38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600"/>
                        <a:buFont typeface="Times New Roman"/>
                        <a:buNone/>
                      </a:pPr>
                      <a:r>
                        <a:rPr lang="en-US" sz="1600" b="1" i="0" u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Preparation of Project Report</a:t>
                      </a:r>
                      <a:endParaRPr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2800" b="1" i="0" u="none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√</a:t>
                      </a:r>
                      <a:endParaRPr lang="en-US" sz="2800" dirty="0"/>
                    </a:p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Times New Roman"/>
                        <a:buNone/>
                      </a:pPr>
                      <a:endParaRPr dirty="0"/>
                    </a:p>
                  </a:txBody>
                  <a:tcPr marL="68575" marR="68575" marT="0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72" name="Google Shape;172;p21"/>
          <p:cNvSpPr txBox="1"/>
          <p:nvPr/>
        </p:nvSpPr>
        <p:spPr>
          <a:xfrm>
            <a:off x="1912937" y="0"/>
            <a:ext cx="83994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– Plan </a:t>
            </a:r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700" y="-52387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9087" y="-23495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324601"/>
            <a:ext cx="12192001" cy="5333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2"/>
          <p:cNvSpPr txBox="1"/>
          <p:nvPr/>
        </p:nvSpPr>
        <p:spPr>
          <a:xfrm>
            <a:off x="2181225" y="0"/>
            <a:ext cx="82152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pic>
        <p:nvPicPr>
          <p:cNvPr id="182" name="Google Shape;18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-19050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52387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 txBox="1"/>
          <p:nvPr/>
        </p:nvSpPr>
        <p:spPr>
          <a:xfrm>
            <a:off x="635000" y="2176310"/>
            <a:ext cx="1134270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Goodfellow, I., et al. "Generative Adversarial Nets." NIPS, 2014.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IN" sz="2000" dirty="0"/>
              <a:t>Tim </a:t>
            </a:r>
            <a:r>
              <a:rPr lang="en-IN" sz="2000" dirty="0" err="1"/>
              <a:t>Salimans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"</a:t>
            </a:r>
            <a:r>
              <a:rPr lang="en-US" sz="2000" dirty="0"/>
              <a:t>Improved Techniques for Training GANs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.”</a:t>
            </a:r>
            <a:endParaRPr dirty="0"/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15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b="0" i="0" u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Gulrajani</a:t>
            </a:r>
            <a:r>
              <a:rPr lang="en-US" sz="20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et al. "Improved Training of Wasserstein GANs." NIPS, 2017.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endParaRPr sz="20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3"/>
          <p:cNvSpPr txBox="1"/>
          <p:nvPr/>
        </p:nvSpPr>
        <p:spPr>
          <a:xfrm>
            <a:off x="2251075" y="1069975"/>
            <a:ext cx="7239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3"/>
          <p:cNvSpPr txBox="1"/>
          <p:nvPr/>
        </p:nvSpPr>
        <p:spPr>
          <a:xfrm>
            <a:off x="1766887" y="1978025"/>
            <a:ext cx="8207400" cy="18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1500"/>
              <a:buFont typeface="Bodoni"/>
              <a:buNone/>
            </a:pPr>
            <a:r>
              <a:rPr lang="en-US" sz="11500" b="1" i="1" u="none">
                <a:solidFill>
                  <a:srgbClr val="0070C0"/>
                </a:solidFill>
                <a:latin typeface="Bodoni"/>
                <a:ea typeface="Bodoni"/>
                <a:cs typeface="Bodoni"/>
                <a:sym typeface="Bodoni"/>
              </a:rPr>
              <a:t>Thank you !</a:t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" y="30162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103187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428625" y="5343525"/>
            <a:ext cx="104457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428625" y="1404937"/>
            <a:ext cx="10445700" cy="41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73050" marR="0" lvl="0" indent="-2730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Justifications for Selecting the Title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plan</a:t>
            </a:r>
            <a:endParaRPr/>
          </a:p>
          <a:p>
            <a:pPr marL="273050" marR="0" lvl="0" indent="-2730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5A5A5"/>
              </a:buClr>
              <a:buSzPts val="2400"/>
              <a:buFont typeface="Noto Sans Symbols"/>
              <a:buChar char="⚫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98" name="Google Shape;98;p14"/>
          <p:cNvSpPr txBox="1"/>
          <p:nvPr/>
        </p:nvSpPr>
        <p:spPr>
          <a:xfrm>
            <a:off x="1831975" y="0"/>
            <a:ext cx="8697900" cy="639900"/>
          </a:xfrm>
          <a:prstGeom prst="rect">
            <a:avLst/>
          </a:prstGeom>
          <a:solidFill>
            <a:srgbClr val="7030A0">
              <a:alpha val="98430"/>
            </a:srgbClr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Contents</a:t>
            </a:r>
            <a:endParaRPr/>
          </a:p>
        </p:txBody>
      </p:sp>
      <p:pic>
        <p:nvPicPr>
          <p:cNvPr id="99" name="Google Shape;99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37" y="-52387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195262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903287" y="1312862"/>
            <a:ext cx="10731600" cy="44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Generative Adversarial Network which is popularly known as GANs is a deep learning, unsupervised machine learning technique which is proposed in year 2014.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rgbClr val="242424"/>
                </a:solidFill>
                <a:latin typeface="Calibri"/>
                <a:ea typeface="Calibri"/>
                <a:cs typeface="Calibri"/>
                <a:sym typeface="Calibri"/>
              </a:rPr>
              <a:t>The main blocks of this architecture are </a:t>
            </a: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:-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Generator - The generator creates images.</a:t>
            </a:r>
            <a:endParaRPr/>
          </a:p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Discriminator - The discriminator evaluates the Images Generated by Generator.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are trained simultaneously through adversarial processes, pushing the generator to create increasingly realistic images over time.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en-US" sz="20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GANs have become a groundbreaking tool in image generation, enabling the creation of high-quality, realistic images that can be used in various applications, including art, design, gaming, and even healthcare.</a:t>
            </a:r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1912937" y="0"/>
            <a:ext cx="85107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pic>
        <p:nvPicPr>
          <p:cNvPr id="109" name="Google Shape;10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" y="30162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23495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046162" y="1804987"/>
            <a:ext cx="1023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title "Image Generation using GAN" reflects the core objective of the project, which is to leverage the potential of GANs for producing high-quality images.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choice of this title is justified by the relevance of GANs in modern AI-driven image processing tasks.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GANs have shown exceptional capability in generating images that are indistinguishable from real ones, making them an exciting area of research and application in computer vision and AI.</a:t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2025650" y="0"/>
            <a:ext cx="83853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Justification For Selecting The Title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137" y="30162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23495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1284287" y="1682750"/>
            <a:ext cx="10077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image generation techniques often rely on manual design, extensive datasets, and are limited in the diversity of the images they can produce.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methods struggle to create images that appear lifelike and can generalize well to new scenarios.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problem addressed in this project is the development of a GAN model capable of generating realistic images with minimal human intervention, bridging the gap between machine-generated images and real-world visuals.</a:t>
            </a:r>
            <a:endParaRPr/>
          </a:p>
        </p:txBody>
      </p:sp>
      <p:sp>
        <p:nvSpPr>
          <p:cNvPr id="128" name="Google Shape;128;p17"/>
          <p:cNvSpPr txBox="1"/>
          <p:nvPr/>
        </p:nvSpPr>
        <p:spPr>
          <a:xfrm>
            <a:off x="1955800" y="0"/>
            <a:ext cx="84678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pic>
        <p:nvPicPr>
          <p:cNvPr id="129" name="Google Shape;129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25" y="63500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20320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7" name="Google Shape;137;p18"/>
          <p:cNvGraphicFramePr/>
          <p:nvPr>
            <p:extLst>
              <p:ext uri="{D42A27DB-BD31-4B8C-83A1-F6EECF244321}">
                <p14:modId xmlns:p14="http://schemas.microsoft.com/office/powerpoint/2010/main" val="2246658582"/>
              </p:ext>
            </p:extLst>
          </p:nvPr>
        </p:nvGraphicFramePr>
        <p:xfrm>
          <a:off x="110532" y="1149349"/>
          <a:ext cx="11937443" cy="4718887"/>
        </p:xfrm>
        <a:graphic>
          <a:graphicData uri="http://schemas.openxmlformats.org/drawingml/2006/table">
            <a:tbl>
              <a:tblPr>
                <a:noFill/>
                <a:tableStyleId>{7A98F549-387F-4C47-9C71-E083BC8A583D}</a:tableStyleId>
              </a:tblPr>
              <a:tblGrid>
                <a:gridCol w="11253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8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989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843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344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Sr. No.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Paper Title and Year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Details of Publication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1" i="0" u="none" strike="noStrike" cap="none">
                          <a:solidFill>
                            <a:schemeClr val="lt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Findings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FAA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76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Generative Adversarial Nets (2014)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Goodfellow et al. in NIPS Conference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Introduced the concept of GANs and demonstrated basic image generation capabilities.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283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Unsupervised Representation Learning with Deep Convolutional GANs (2015)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Radford et al. in ICLR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Introduced DCGANs, improving stability and quality of image generation.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638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Times New Roman"/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Improved Training of Wasserstein GANs (2017)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 err="1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Gulrajani</a:t>
                      </a: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et al. in NIPS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 dirty="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Proposed improvements for GAN training, reducing mode collapse.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4C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8" name="Google Shape;138;p18"/>
          <p:cNvSpPr txBox="1"/>
          <p:nvPr/>
        </p:nvSpPr>
        <p:spPr>
          <a:xfrm>
            <a:off x="1927225" y="0"/>
            <a:ext cx="86028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/>
          </a:p>
        </p:txBody>
      </p:sp>
      <p:pic>
        <p:nvPicPr>
          <p:cNvPr id="139" name="Google Shape;139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144462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23495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9"/>
          <p:cNvSpPr txBox="1"/>
          <p:nvPr/>
        </p:nvSpPr>
        <p:spPr>
          <a:xfrm>
            <a:off x="1927225" y="0"/>
            <a:ext cx="8602800" cy="7065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pic>
        <p:nvPicPr>
          <p:cNvPr id="148" name="Google Shape;148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75" y="20637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67987" y="-234950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9" descr="Image Generation in 10 Minutes with Generative Adversarial Networks |  Towards Data Science"/>
          <p:cNvSpPr txBox="1"/>
          <p:nvPr/>
        </p:nvSpPr>
        <p:spPr>
          <a:xfrm>
            <a:off x="4371975" y="2146300"/>
            <a:ext cx="3000300" cy="30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Picture 3" descr="A diagram of a data analysis process&#10;&#10;Description automatically generated">
            <a:extLst>
              <a:ext uri="{FF2B5EF4-FFF2-40B4-BE49-F238E27FC236}">
                <a16:creationId xmlns:a16="http://schemas.microsoft.com/office/drawing/2014/main" id="{C7B9AA57-7161-A936-1C5E-77FD16B4E5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927" y="957264"/>
            <a:ext cx="9525000" cy="51847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 txBox="1"/>
          <p:nvPr/>
        </p:nvSpPr>
        <p:spPr>
          <a:xfrm>
            <a:off x="780422" y="4161632"/>
            <a:ext cx="10631156" cy="2368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0"/>
          <p:cNvSpPr txBox="1"/>
          <p:nvPr/>
        </p:nvSpPr>
        <p:spPr>
          <a:xfrm>
            <a:off x="1371880" y="4161632"/>
            <a:ext cx="10205374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expected outcome of this project is a fully functional GAN model capable of generating high-resolution, realistic images.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images should be indistinguishable from actual photographs and demonstrate the effectiveness of GANs in complex image synthesis tasks.</a:t>
            </a:r>
            <a:endParaRPr dirty="0"/>
          </a:p>
        </p:txBody>
      </p:sp>
      <p:sp>
        <p:nvSpPr>
          <p:cNvPr id="161" name="Google Shape;161;p20"/>
          <p:cNvSpPr txBox="1"/>
          <p:nvPr/>
        </p:nvSpPr>
        <p:spPr>
          <a:xfrm>
            <a:off x="1941512" y="0"/>
            <a:ext cx="7773900" cy="639900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dirty="0"/>
          </a:p>
        </p:txBody>
      </p:sp>
      <p:pic>
        <p:nvPicPr>
          <p:cNvPr id="162" name="Google Shape;16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2" y="-65087"/>
            <a:ext cx="163830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29887" y="-96837"/>
            <a:ext cx="1662112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6142037"/>
            <a:ext cx="12192001" cy="715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FC21BC1-D5C4-93A5-BE59-AB0783F4AF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7350" y="1086221"/>
            <a:ext cx="4020894" cy="2740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D8FFE1-5BCC-B9F5-17E9-C35F1059F0CD}"/>
              </a:ext>
            </a:extLst>
          </p:cNvPr>
          <p:cNvSpPr txBox="1"/>
          <p:nvPr/>
        </p:nvSpPr>
        <p:spPr>
          <a:xfrm>
            <a:off x="6062505" y="1594562"/>
            <a:ext cx="566392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image shows the UI designed for the project to show the image generated by the GAN model </a:t>
            </a:r>
            <a:r>
              <a:rPr lang="en-US" sz="2400" b="0" i="0" u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D3F36-D790-943E-3D9F-2D1E6D09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426133"/>
            <a:ext cx="10515600" cy="1750691"/>
          </a:xfrm>
        </p:spPr>
        <p:txBody>
          <a:bodyPr/>
          <a:lstStyle/>
          <a:p>
            <a:r>
              <a:rPr lang="en-US" sz="2000" dirty="0"/>
              <a:t>Both the generator and discriminator are trained simultaneously in a game-like scenario, where the generator strives to produce better images, and the discriminator becomes better at detecting fakes. This back-and-forth process continues until the generator becomes good</a:t>
            </a:r>
            <a:r>
              <a:rPr lang="en-US" dirty="0"/>
              <a:t> </a:t>
            </a:r>
            <a:r>
              <a:rPr lang="en-US" sz="2000" dirty="0"/>
              <a:t>enough to fool the discriminator, meaning it can generate images that look like real handwritten digits.</a:t>
            </a:r>
            <a:endParaRPr lang="en-IN" sz="2000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60736D8-8846-ADB9-E550-45E44C220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20" y="1206121"/>
            <a:ext cx="7681753" cy="2857953"/>
          </a:xfrm>
          <a:prstGeom prst="rect">
            <a:avLst/>
          </a:prstGeom>
        </p:spPr>
      </p:pic>
      <p:pic>
        <p:nvPicPr>
          <p:cNvPr id="5" name="Google Shape;163;p20">
            <a:extLst>
              <a:ext uri="{FF2B5EF4-FFF2-40B4-BE49-F238E27FC236}">
                <a16:creationId xmlns:a16="http://schemas.microsoft.com/office/drawing/2014/main" id="{8BCFADA6-E8A0-93EF-2728-6D3A8CC94A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71263" y="-52387"/>
            <a:ext cx="1508037" cy="12280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61;p20">
            <a:extLst>
              <a:ext uri="{FF2B5EF4-FFF2-40B4-BE49-F238E27FC236}">
                <a16:creationId xmlns:a16="http://schemas.microsoft.com/office/drawing/2014/main" id="{BF182710-43B3-A754-F584-E4C69F7B90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29284" y="139351"/>
            <a:ext cx="8812404" cy="704711"/>
          </a:xfrm>
          <a:prstGeom prst="rect">
            <a:avLst/>
          </a:prstGeom>
          <a:solidFill>
            <a:srgbClr val="7030A0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Times New Roman"/>
              <a:buNone/>
            </a:pPr>
            <a:r>
              <a:rPr lang="en-US" sz="3100" b="1" i="0" u="none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Result</a:t>
            </a:r>
            <a:endParaRPr dirty="0"/>
          </a:p>
        </p:txBody>
      </p:sp>
      <p:pic>
        <p:nvPicPr>
          <p:cNvPr id="7" name="Google Shape;173;p21">
            <a:extLst>
              <a:ext uri="{FF2B5EF4-FFF2-40B4-BE49-F238E27FC236}">
                <a16:creationId xmlns:a16="http://schemas.microsoft.com/office/drawing/2014/main" id="{E044B444-C4B2-7400-6A5C-ECC515B2C92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700" y="-52387"/>
            <a:ext cx="1909440" cy="13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75;p21">
            <a:extLst>
              <a:ext uri="{FF2B5EF4-FFF2-40B4-BE49-F238E27FC236}">
                <a16:creationId xmlns:a16="http://schemas.microsoft.com/office/drawing/2014/main" id="{B4203173-D0D9-7BCE-0AE3-B5C9C3A237E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-12701" y="6309794"/>
            <a:ext cx="12192001" cy="53339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6836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634</Words>
  <Application>Microsoft Office PowerPoint</Application>
  <PresentationFormat>Widescreen</PresentationFormat>
  <Paragraphs>100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Bodoni</vt:lpstr>
      <vt:lpstr>Calibri</vt:lpstr>
      <vt:lpstr>Noto Sans Symbols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Expected Result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Om Pajgade</cp:lastModifiedBy>
  <cp:revision>6</cp:revision>
  <dcterms:modified xsi:type="dcterms:W3CDTF">2024-10-19T05:21:19Z</dcterms:modified>
</cp:coreProperties>
</file>