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FD132-966F-4884-B705-677461FD2333}" v="4" dt="2025-07-19T11:54:30.5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patilonmail@gmail.com" userId="743ce568e6ba4f6e" providerId="LiveId" clId="{908B2156-F6DE-4AE5-9D33-F13D4094B8EF}"/>
    <pc:docChg chg="modSld">
      <pc:chgData name="ompatilonmail@gmail.com" userId="743ce568e6ba4f6e" providerId="LiveId" clId="{908B2156-F6DE-4AE5-9D33-F13D4094B8EF}" dt="2025-07-19T12:18:33.614" v="6" actId="1076"/>
      <pc:docMkLst>
        <pc:docMk/>
      </pc:docMkLst>
      <pc:sldChg chg="addSp modSp mod">
        <pc:chgData name="ompatilonmail@gmail.com" userId="743ce568e6ba4f6e" providerId="LiveId" clId="{908B2156-F6DE-4AE5-9D33-F13D4094B8EF}" dt="2025-07-19T12:18:33.614" v="6" actId="1076"/>
        <pc:sldMkLst>
          <pc:docMk/>
          <pc:sldMk cId="0" sldId="265"/>
        </pc:sldMkLst>
        <pc:spChg chg="add mod">
          <ac:chgData name="ompatilonmail@gmail.com" userId="743ce568e6ba4f6e" providerId="LiveId" clId="{908B2156-F6DE-4AE5-9D33-F13D4094B8EF}" dt="2025-07-19T12:18:33.614" v="6" actId="1076"/>
          <ac:spMkLst>
            <pc:docMk/>
            <pc:sldMk cId="0" sldId="265"/>
            <ac:spMk id="10" creationId="{A2F1F7C3-166A-AC97-6E65-74D333C89906}"/>
          </ac:spMkLst>
        </pc:spChg>
      </pc:sldChg>
    </pc:docChg>
  </pc:docChgLst>
  <pc:docChgLst>
    <pc:chgData name="ompatilonmail@gmail.com" userId="743ce568e6ba4f6e" providerId="LiveId" clId="{B34FD132-966F-4884-B705-677461FD2333}"/>
    <pc:docChg chg="undo custSel modSld">
      <pc:chgData name="ompatilonmail@gmail.com" userId="743ce568e6ba4f6e" providerId="LiveId" clId="{B34FD132-966F-4884-B705-677461FD2333}" dt="2025-07-19T11:56:40.471" v="52" actId="1076"/>
      <pc:docMkLst>
        <pc:docMk/>
      </pc:docMkLst>
      <pc:sldChg chg="delSp modSp mod">
        <pc:chgData name="ompatilonmail@gmail.com" userId="743ce568e6ba4f6e" providerId="LiveId" clId="{B34FD132-966F-4884-B705-677461FD2333}" dt="2025-07-19T11:56:40.471" v="52" actId="1076"/>
        <pc:sldMkLst>
          <pc:docMk/>
          <pc:sldMk cId="0" sldId="256"/>
        </pc:sldMkLst>
        <pc:spChg chg="mod">
          <ac:chgData name="ompatilonmail@gmail.com" userId="743ce568e6ba4f6e" providerId="LiveId" clId="{B34FD132-966F-4884-B705-677461FD2333}" dt="2025-07-19T11:55:44.623" v="47" actId="255"/>
          <ac:spMkLst>
            <pc:docMk/>
            <pc:sldMk cId="0" sldId="256"/>
            <ac:spMk id="2" creationId="{00000000-0000-0000-0000-000000000000}"/>
          </ac:spMkLst>
        </pc:spChg>
        <pc:grpChg chg="del">
          <ac:chgData name="ompatilonmail@gmail.com" userId="743ce568e6ba4f6e" providerId="LiveId" clId="{B34FD132-966F-4884-B705-677461FD2333}" dt="2025-07-19T11:48:36.052" v="0" actId="478"/>
          <ac:grpSpMkLst>
            <pc:docMk/>
            <pc:sldMk cId="0" sldId="256"/>
            <ac:grpSpMk id="10" creationId="{00000000-0000-0000-0000-000000000000}"/>
          </ac:grpSpMkLst>
        </pc:grpChg>
        <pc:picChg chg="mod">
          <ac:chgData name="ompatilonmail@gmail.com" userId="743ce568e6ba4f6e" providerId="LiveId" clId="{B34FD132-966F-4884-B705-677461FD2333}" dt="2025-07-19T11:56:19.913" v="50" actId="1076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ompatilonmail@gmail.com" userId="743ce568e6ba4f6e" providerId="LiveId" clId="{B34FD132-966F-4884-B705-677461FD2333}" dt="2025-07-19T11:56:10.495" v="49" actId="1076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ompatilonmail@gmail.com" userId="743ce568e6ba4f6e" providerId="LiveId" clId="{B34FD132-966F-4884-B705-677461FD2333}" dt="2025-07-19T11:56:40.471" v="52" actId="1076"/>
          <ac:picMkLst>
            <pc:docMk/>
            <pc:sldMk cId="0" sldId="256"/>
            <ac:picMk id="9" creationId="{00000000-0000-0000-0000-000000000000}"/>
          </ac:picMkLst>
        </pc:picChg>
      </pc:sldChg>
      <pc:sldChg chg="delSp modSp mod">
        <pc:chgData name="ompatilonmail@gmail.com" userId="743ce568e6ba4f6e" providerId="LiveId" clId="{B34FD132-966F-4884-B705-677461FD2333}" dt="2025-07-19T11:55:23.794" v="44" actId="1076"/>
        <pc:sldMkLst>
          <pc:docMk/>
          <pc:sldMk cId="0" sldId="257"/>
        </pc:sldMkLst>
        <pc:spChg chg="mod">
          <ac:chgData name="ompatilonmail@gmail.com" userId="743ce568e6ba4f6e" providerId="LiveId" clId="{B34FD132-966F-4884-B705-677461FD2333}" dt="2025-07-19T11:55:23.794" v="44" actId="1076"/>
          <ac:spMkLst>
            <pc:docMk/>
            <pc:sldMk cId="0" sldId="257"/>
            <ac:spMk id="29" creationId="{00000000-0000-0000-0000-000000000000}"/>
          </ac:spMkLst>
        </pc:spChg>
        <pc:grpChg chg="del">
          <ac:chgData name="ompatilonmail@gmail.com" userId="743ce568e6ba4f6e" providerId="LiveId" clId="{B34FD132-966F-4884-B705-677461FD2333}" dt="2025-07-19T11:48:46.567" v="1" actId="478"/>
          <ac:grpSpMkLst>
            <pc:docMk/>
            <pc:sldMk cId="0" sldId="257"/>
            <ac:grpSpMk id="30" creationId="{00000000-0000-0000-0000-000000000000}"/>
          </ac:grpSpMkLst>
        </pc:grpChg>
      </pc:sldChg>
      <pc:sldChg chg="delSp modSp mod">
        <pc:chgData name="ompatilonmail@gmail.com" userId="743ce568e6ba4f6e" providerId="LiveId" clId="{B34FD132-966F-4884-B705-677461FD2333}" dt="2025-07-19T11:55:08.940" v="43" actId="1076"/>
        <pc:sldMkLst>
          <pc:docMk/>
          <pc:sldMk cId="0" sldId="258"/>
        </pc:sldMkLst>
        <pc:spChg chg="mod">
          <ac:chgData name="ompatilonmail@gmail.com" userId="743ce568e6ba4f6e" providerId="LiveId" clId="{B34FD132-966F-4884-B705-677461FD2333}" dt="2025-07-19T11:55:08.940" v="43" actId="1076"/>
          <ac:spMkLst>
            <pc:docMk/>
            <pc:sldMk cId="0" sldId="258"/>
            <ac:spMk id="12" creationId="{00000000-0000-0000-0000-000000000000}"/>
          </ac:spMkLst>
        </pc:spChg>
        <pc:grpChg chg="del">
          <ac:chgData name="ompatilonmail@gmail.com" userId="743ce568e6ba4f6e" providerId="LiveId" clId="{B34FD132-966F-4884-B705-677461FD2333}" dt="2025-07-19T11:48:54.356" v="2" actId="478"/>
          <ac:grpSpMkLst>
            <pc:docMk/>
            <pc:sldMk cId="0" sldId="258"/>
            <ac:grpSpMk id="13" creationId="{00000000-0000-0000-0000-000000000000}"/>
          </ac:grpSpMkLst>
        </pc:grpChg>
      </pc:sldChg>
      <pc:sldChg chg="delSp modSp mod">
        <pc:chgData name="ompatilonmail@gmail.com" userId="743ce568e6ba4f6e" providerId="LiveId" clId="{B34FD132-966F-4884-B705-677461FD2333}" dt="2025-07-19T11:55:01.128" v="42" actId="1076"/>
        <pc:sldMkLst>
          <pc:docMk/>
          <pc:sldMk cId="0" sldId="259"/>
        </pc:sldMkLst>
        <pc:spChg chg="mod">
          <ac:chgData name="ompatilonmail@gmail.com" userId="743ce568e6ba4f6e" providerId="LiveId" clId="{B34FD132-966F-4884-B705-677461FD2333}" dt="2025-07-19T11:55:01.128" v="42" actId="1076"/>
          <ac:spMkLst>
            <pc:docMk/>
            <pc:sldMk cId="0" sldId="259"/>
            <ac:spMk id="9" creationId="{00000000-0000-0000-0000-000000000000}"/>
          </ac:spMkLst>
        </pc:spChg>
        <pc:grpChg chg="del">
          <ac:chgData name="ompatilonmail@gmail.com" userId="743ce568e6ba4f6e" providerId="LiveId" clId="{B34FD132-966F-4884-B705-677461FD2333}" dt="2025-07-19T11:49:01.117" v="3" actId="478"/>
          <ac:grpSpMkLst>
            <pc:docMk/>
            <pc:sldMk cId="0" sldId="259"/>
            <ac:grpSpMk id="10" creationId="{00000000-0000-0000-0000-000000000000}"/>
          </ac:grpSpMkLst>
        </pc:grpChg>
      </pc:sldChg>
      <pc:sldChg chg="addSp delSp modSp mod">
        <pc:chgData name="ompatilonmail@gmail.com" userId="743ce568e6ba4f6e" providerId="LiveId" clId="{B34FD132-966F-4884-B705-677461FD2333}" dt="2025-07-19T11:54:52.340" v="41" actId="1037"/>
        <pc:sldMkLst>
          <pc:docMk/>
          <pc:sldMk cId="0" sldId="260"/>
        </pc:sldMkLst>
        <pc:spChg chg="mod">
          <ac:chgData name="ompatilonmail@gmail.com" userId="743ce568e6ba4f6e" providerId="LiveId" clId="{B34FD132-966F-4884-B705-677461FD2333}" dt="2025-07-19T11:54:52.340" v="41" actId="1037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ompatilonmail@gmail.com" userId="743ce568e6ba4f6e" providerId="LiveId" clId="{B34FD132-966F-4884-B705-677461FD2333}" dt="2025-07-19T11:54:36.294" v="40" actId="1076"/>
          <ac:spMkLst>
            <pc:docMk/>
            <pc:sldMk cId="0" sldId="260"/>
            <ac:spMk id="20" creationId="{4C113585-604A-3E8D-8AAA-B3A1E5254174}"/>
          </ac:spMkLst>
        </pc:spChg>
        <pc:grpChg chg="add del mod">
          <ac:chgData name="ompatilonmail@gmail.com" userId="743ce568e6ba4f6e" providerId="LiveId" clId="{B34FD132-966F-4884-B705-677461FD2333}" dt="2025-07-19T11:49:28.128" v="7" actId="478"/>
          <ac:grpSpMkLst>
            <pc:docMk/>
            <pc:sldMk cId="0" sldId="260"/>
            <ac:grpSpMk id="15" creationId="{00000000-0000-0000-0000-000000000000}"/>
          </ac:grpSpMkLst>
        </pc:grpChg>
      </pc:sldChg>
      <pc:sldChg chg="addSp delSp modSp mod">
        <pc:chgData name="ompatilonmail@gmail.com" userId="743ce568e6ba4f6e" providerId="LiveId" clId="{B34FD132-966F-4884-B705-677461FD2333}" dt="2025-07-19T11:54:25.783" v="38" actId="1076"/>
        <pc:sldMkLst>
          <pc:docMk/>
          <pc:sldMk cId="0" sldId="261"/>
        </pc:sldMkLst>
        <pc:spChg chg="add mod">
          <ac:chgData name="ompatilonmail@gmail.com" userId="743ce568e6ba4f6e" providerId="LiveId" clId="{B34FD132-966F-4884-B705-677461FD2333}" dt="2025-07-19T11:54:25.783" v="38" actId="1076"/>
          <ac:spMkLst>
            <pc:docMk/>
            <pc:sldMk cId="0" sldId="261"/>
            <ac:spMk id="20" creationId="{CDF97DD0-3987-E574-BDC2-E4EB674A6573}"/>
          </ac:spMkLst>
        </pc:spChg>
        <pc:grpChg chg="del">
          <ac:chgData name="ompatilonmail@gmail.com" userId="743ce568e6ba4f6e" providerId="LiveId" clId="{B34FD132-966F-4884-B705-677461FD2333}" dt="2025-07-19T11:49:35.882" v="8" actId="478"/>
          <ac:grpSpMkLst>
            <pc:docMk/>
            <pc:sldMk cId="0" sldId="261"/>
            <ac:grpSpMk id="15" creationId="{00000000-0000-0000-0000-000000000000}"/>
          </ac:grpSpMkLst>
        </pc:grpChg>
      </pc:sldChg>
      <pc:sldChg chg="addSp delSp modSp mod">
        <pc:chgData name="ompatilonmail@gmail.com" userId="743ce568e6ba4f6e" providerId="LiveId" clId="{B34FD132-966F-4884-B705-677461FD2333}" dt="2025-07-19T11:54:10.983" v="36" actId="1076"/>
        <pc:sldMkLst>
          <pc:docMk/>
          <pc:sldMk cId="0" sldId="262"/>
        </pc:sldMkLst>
        <pc:spChg chg="add mod">
          <ac:chgData name="ompatilonmail@gmail.com" userId="743ce568e6ba4f6e" providerId="LiveId" clId="{B34FD132-966F-4884-B705-677461FD2333}" dt="2025-07-19T11:54:10.983" v="36" actId="1076"/>
          <ac:spMkLst>
            <pc:docMk/>
            <pc:sldMk cId="0" sldId="262"/>
            <ac:spMk id="19" creationId="{BC1CC578-F590-56E1-A75C-0F16A4458559}"/>
          </ac:spMkLst>
        </pc:spChg>
        <pc:grpChg chg="del">
          <ac:chgData name="ompatilonmail@gmail.com" userId="743ce568e6ba4f6e" providerId="LiveId" clId="{B34FD132-966F-4884-B705-677461FD2333}" dt="2025-07-19T11:49:47.533" v="9" actId="478"/>
          <ac:grpSpMkLst>
            <pc:docMk/>
            <pc:sldMk cId="0" sldId="262"/>
            <ac:grpSpMk id="14" creationId="{00000000-0000-0000-0000-000000000000}"/>
          </ac:grpSpMkLst>
        </pc:grpChg>
      </pc:sldChg>
      <pc:sldChg chg="delSp modSp mod">
        <pc:chgData name="ompatilonmail@gmail.com" userId="743ce568e6ba4f6e" providerId="LiveId" clId="{B34FD132-966F-4884-B705-677461FD2333}" dt="2025-07-19T11:53:55.100" v="34" actId="1076"/>
        <pc:sldMkLst>
          <pc:docMk/>
          <pc:sldMk cId="0" sldId="263"/>
        </pc:sldMkLst>
        <pc:spChg chg="mod">
          <ac:chgData name="ompatilonmail@gmail.com" userId="743ce568e6ba4f6e" providerId="LiveId" clId="{B34FD132-966F-4884-B705-677461FD2333}" dt="2025-07-19T11:53:55.100" v="34" actId="1076"/>
          <ac:spMkLst>
            <pc:docMk/>
            <pc:sldMk cId="0" sldId="263"/>
            <ac:spMk id="31" creationId="{00000000-0000-0000-0000-000000000000}"/>
          </ac:spMkLst>
        </pc:spChg>
        <pc:grpChg chg="del">
          <ac:chgData name="ompatilonmail@gmail.com" userId="743ce568e6ba4f6e" providerId="LiveId" clId="{B34FD132-966F-4884-B705-677461FD2333}" dt="2025-07-19T11:49:54.841" v="10" actId="478"/>
          <ac:grpSpMkLst>
            <pc:docMk/>
            <pc:sldMk cId="0" sldId="263"/>
            <ac:grpSpMk id="32" creationId="{00000000-0000-0000-0000-000000000000}"/>
          </ac:grpSpMkLst>
        </pc:grpChg>
      </pc:sldChg>
      <pc:sldChg chg="addSp delSp modSp mod">
        <pc:chgData name="ompatilonmail@gmail.com" userId="743ce568e6ba4f6e" providerId="LiveId" clId="{B34FD132-966F-4884-B705-677461FD2333}" dt="2025-07-19T11:53:33.795" v="32" actId="1076"/>
        <pc:sldMkLst>
          <pc:docMk/>
          <pc:sldMk cId="0" sldId="264"/>
        </pc:sldMkLst>
        <pc:spChg chg="mod">
          <ac:chgData name="ompatilonmail@gmail.com" userId="743ce568e6ba4f6e" providerId="LiveId" clId="{B34FD132-966F-4884-B705-677461FD2333}" dt="2025-07-19T11:52:27.178" v="25" actId="1076"/>
          <ac:spMkLst>
            <pc:docMk/>
            <pc:sldMk cId="0" sldId="264"/>
            <ac:spMk id="5" creationId="{00000000-0000-0000-0000-000000000000}"/>
          </ac:spMkLst>
        </pc:spChg>
        <pc:spChg chg="add mod">
          <ac:chgData name="ompatilonmail@gmail.com" userId="743ce568e6ba4f6e" providerId="LiveId" clId="{B34FD132-966F-4884-B705-677461FD2333}" dt="2025-07-19T11:53:33.795" v="32" actId="1076"/>
          <ac:spMkLst>
            <pc:docMk/>
            <pc:sldMk cId="0" sldId="264"/>
            <ac:spMk id="27" creationId="{CF601BD9-6111-E648-A929-F88330CB0EC3}"/>
          </ac:spMkLst>
        </pc:spChg>
        <pc:grpChg chg="mod">
          <ac:chgData name="ompatilonmail@gmail.com" userId="743ce568e6ba4f6e" providerId="LiveId" clId="{B34FD132-966F-4884-B705-677461FD2333}" dt="2025-07-19T11:51:21.601" v="18" actId="1076"/>
          <ac:grpSpMkLst>
            <pc:docMk/>
            <pc:sldMk cId="0" sldId="264"/>
            <ac:grpSpMk id="6" creationId="{00000000-0000-0000-0000-000000000000}"/>
          </ac:grpSpMkLst>
        </pc:grpChg>
        <pc:grpChg chg="add del">
          <ac:chgData name="ompatilonmail@gmail.com" userId="743ce568e6ba4f6e" providerId="LiveId" clId="{B34FD132-966F-4884-B705-677461FD2333}" dt="2025-07-19T11:50:19.165" v="15" actId="478"/>
          <ac:grpSpMkLst>
            <pc:docMk/>
            <pc:sldMk cId="0" sldId="264"/>
            <ac:grpSpMk id="23" creationId="{00000000-0000-0000-0000-000000000000}"/>
          </ac:grpSpMkLst>
        </pc:grpChg>
      </pc:sldChg>
      <pc:sldChg chg="delSp modSp mod">
        <pc:chgData name="ompatilonmail@gmail.com" userId="743ce568e6ba4f6e" providerId="LiveId" clId="{B34FD132-966F-4884-B705-677461FD2333}" dt="2025-07-19T11:53:44.902" v="33" actId="1076"/>
        <pc:sldMkLst>
          <pc:docMk/>
          <pc:sldMk cId="0" sldId="265"/>
        </pc:sldMkLst>
        <pc:spChg chg="del">
          <ac:chgData name="ompatilonmail@gmail.com" userId="743ce568e6ba4f6e" providerId="LiveId" clId="{B34FD132-966F-4884-B705-677461FD2333}" dt="2025-07-19T11:52:44.111" v="27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ompatilonmail@gmail.com" userId="743ce568e6ba4f6e" providerId="LiveId" clId="{B34FD132-966F-4884-B705-677461FD2333}" dt="2025-07-19T11:52:39.419" v="26" actId="478"/>
          <ac:spMkLst>
            <pc:docMk/>
            <pc:sldMk cId="0" sldId="265"/>
            <ac:spMk id="10" creationId="{00000000-0000-0000-0000-000000000000}"/>
          </ac:spMkLst>
        </pc:spChg>
        <pc:spChg chg="mod">
          <ac:chgData name="ompatilonmail@gmail.com" userId="743ce568e6ba4f6e" providerId="LiveId" clId="{B34FD132-966F-4884-B705-677461FD2333}" dt="2025-07-19T11:53:44.902" v="33" actId="1076"/>
          <ac:spMkLst>
            <pc:docMk/>
            <pc:sldMk cId="0" sldId="265"/>
            <ac:spMk id="11" creationId="{00000000-0000-0000-0000-000000000000}"/>
          </ac:spMkLst>
        </pc:spChg>
        <pc:grpChg chg="del">
          <ac:chgData name="ompatilonmail@gmail.com" userId="743ce568e6ba4f6e" providerId="LiveId" clId="{B34FD132-966F-4884-B705-677461FD2333}" dt="2025-07-19T11:52:57.803" v="28" actId="478"/>
          <ac:grpSpMkLst>
            <pc:docMk/>
            <pc:sldMk cId="0" sldId="265"/>
            <ac:grpSpMk id="1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5785" y="3284999"/>
            <a:ext cx="3120429" cy="732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1A73E7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1A73E7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1A73E7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1A73E7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9" y="10477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336" y="472195"/>
            <a:ext cx="10721326" cy="408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1A73E7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89232" y="6446049"/>
            <a:ext cx="1210945" cy="132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5184" y="4266406"/>
            <a:ext cx="2143125" cy="1500505"/>
          </a:xfrm>
          <a:custGeom>
            <a:avLst/>
            <a:gdLst/>
            <a:ahLst/>
            <a:cxnLst/>
            <a:rect l="l" t="t" r="r" b="b"/>
            <a:pathLst>
              <a:path w="2143125" h="1500504">
                <a:moveTo>
                  <a:pt x="713411" y="655662"/>
                </a:moveTo>
                <a:lnTo>
                  <a:pt x="533102" y="655662"/>
                </a:lnTo>
                <a:lnTo>
                  <a:pt x="622175" y="477849"/>
                </a:lnTo>
                <a:lnTo>
                  <a:pt x="548171" y="375046"/>
                </a:lnTo>
                <a:lnTo>
                  <a:pt x="1246696" y="375046"/>
                </a:lnTo>
                <a:lnTo>
                  <a:pt x="1130833" y="160734"/>
                </a:lnTo>
                <a:lnTo>
                  <a:pt x="1044773" y="160734"/>
                </a:lnTo>
                <a:lnTo>
                  <a:pt x="1013427" y="154439"/>
                </a:lnTo>
                <a:lnTo>
                  <a:pt x="970700" y="111713"/>
                </a:lnTo>
                <a:lnTo>
                  <a:pt x="970700" y="49020"/>
                </a:lnTo>
                <a:lnTo>
                  <a:pt x="1013427" y="6294"/>
                </a:lnTo>
                <a:lnTo>
                  <a:pt x="1044773" y="0"/>
                </a:lnTo>
                <a:lnTo>
                  <a:pt x="1162645" y="0"/>
                </a:lnTo>
                <a:lnTo>
                  <a:pt x="1217646" y="15068"/>
                </a:lnTo>
                <a:lnTo>
                  <a:pt x="1257076" y="56257"/>
                </a:lnTo>
                <a:lnTo>
                  <a:pt x="1516157" y="535781"/>
                </a:lnTo>
                <a:lnTo>
                  <a:pt x="861938" y="535781"/>
                </a:lnTo>
                <a:lnTo>
                  <a:pt x="926294" y="625189"/>
                </a:lnTo>
                <a:lnTo>
                  <a:pt x="728662" y="625189"/>
                </a:lnTo>
                <a:lnTo>
                  <a:pt x="713411" y="655662"/>
                </a:lnTo>
                <a:close/>
              </a:path>
              <a:path w="2143125" h="1500504">
                <a:moveTo>
                  <a:pt x="746410" y="375046"/>
                </a:moveTo>
                <a:lnTo>
                  <a:pt x="401835" y="375046"/>
                </a:lnTo>
                <a:lnTo>
                  <a:pt x="370489" y="368752"/>
                </a:lnTo>
                <a:lnTo>
                  <a:pt x="344951" y="351564"/>
                </a:lnTo>
                <a:lnTo>
                  <a:pt x="327763" y="326026"/>
                </a:lnTo>
                <a:lnTo>
                  <a:pt x="321468" y="294679"/>
                </a:lnTo>
                <a:lnTo>
                  <a:pt x="327763" y="263333"/>
                </a:lnTo>
                <a:lnTo>
                  <a:pt x="344951" y="237794"/>
                </a:lnTo>
                <a:lnTo>
                  <a:pt x="370489" y="220606"/>
                </a:lnTo>
                <a:lnTo>
                  <a:pt x="401835" y="214312"/>
                </a:lnTo>
                <a:lnTo>
                  <a:pt x="589359" y="214312"/>
                </a:lnTo>
                <a:lnTo>
                  <a:pt x="641723" y="233666"/>
                </a:lnTo>
                <a:lnTo>
                  <a:pt x="746410" y="375046"/>
                </a:lnTo>
                <a:close/>
              </a:path>
              <a:path w="2143125" h="1500504">
                <a:moveTo>
                  <a:pt x="1248378" y="813047"/>
                </a:moveTo>
                <a:lnTo>
                  <a:pt x="1061516" y="813047"/>
                </a:lnTo>
                <a:lnTo>
                  <a:pt x="1225264" y="535781"/>
                </a:lnTo>
                <a:lnTo>
                  <a:pt x="1516157" y="535781"/>
                </a:lnTo>
                <a:lnTo>
                  <a:pt x="1553608" y="605097"/>
                </a:lnTo>
                <a:lnTo>
                  <a:pt x="1371265" y="605097"/>
                </a:lnTo>
                <a:lnTo>
                  <a:pt x="1248378" y="813047"/>
                </a:lnTo>
                <a:close/>
              </a:path>
              <a:path w="2143125" h="1500504">
                <a:moveTo>
                  <a:pt x="1714499" y="1500187"/>
                </a:moveTo>
                <a:lnTo>
                  <a:pt x="1667792" y="1497672"/>
                </a:lnTo>
                <a:lnTo>
                  <a:pt x="1622542" y="1490302"/>
                </a:lnTo>
                <a:lnTo>
                  <a:pt x="1579011" y="1478338"/>
                </a:lnTo>
                <a:lnTo>
                  <a:pt x="1537461" y="1462041"/>
                </a:lnTo>
                <a:lnTo>
                  <a:pt x="1498153" y="1441673"/>
                </a:lnTo>
                <a:lnTo>
                  <a:pt x="1461348" y="1417495"/>
                </a:lnTo>
                <a:lnTo>
                  <a:pt x="1427308" y="1389768"/>
                </a:lnTo>
                <a:lnTo>
                  <a:pt x="1396294" y="1358753"/>
                </a:lnTo>
                <a:lnTo>
                  <a:pt x="1368567" y="1324713"/>
                </a:lnTo>
                <a:lnTo>
                  <a:pt x="1344389" y="1287908"/>
                </a:lnTo>
                <a:lnTo>
                  <a:pt x="1324021" y="1248600"/>
                </a:lnTo>
                <a:lnTo>
                  <a:pt x="1307724" y="1207050"/>
                </a:lnTo>
                <a:lnTo>
                  <a:pt x="1295759" y="1163520"/>
                </a:lnTo>
                <a:lnTo>
                  <a:pt x="1288389" y="1118270"/>
                </a:lnTo>
                <a:lnTo>
                  <a:pt x="1285874" y="1071562"/>
                </a:lnTo>
                <a:lnTo>
                  <a:pt x="1288482" y="1026042"/>
                </a:lnTo>
                <a:lnTo>
                  <a:pt x="1288550" y="1024854"/>
                </a:lnTo>
                <a:lnTo>
                  <a:pt x="1288660" y="1022937"/>
                </a:lnTo>
                <a:lnTo>
                  <a:pt x="1288710" y="1022059"/>
                </a:lnTo>
                <a:lnTo>
                  <a:pt x="1297009" y="974216"/>
                </a:lnTo>
                <a:lnTo>
                  <a:pt x="1310456" y="928343"/>
                </a:lnTo>
                <a:lnTo>
                  <a:pt x="1328737" y="884750"/>
                </a:lnTo>
                <a:lnTo>
                  <a:pt x="1351539" y="843747"/>
                </a:lnTo>
                <a:lnTo>
                  <a:pt x="1378548" y="805644"/>
                </a:lnTo>
                <a:lnTo>
                  <a:pt x="1409450" y="770751"/>
                </a:lnTo>
                <a:lnTo>
                  <a:pt x="1443930" y="739378"/>
                </a:lnTo>
                <a:lnTo>
                  <a:pt x="1371265" y="605097"/>
                </a:lnTo>
                <a:lnTo>
                  <a:pt x="1553608" y="605097"/>
                </a:lnTo>
                <a:lnTo>
                  <a:pt x="1584907" y="663029"/>
                </a:lnTo>
                <a:lnTo>
                  <a:pt x="1843594" y="663029"/>
                </a:lnTo>
                <a:lnTo>
                  <a:pt x="1891538" y="681083"/>
                </a:lnTo>
                <a:lnTo>
                  <a:pt x="1930846" y="701451"/>
                </a:lnTo>
                <a:lnTo>
                  <a:pt x="1967651" y="725629"/>
                </a:lnTo>
                <a:lnTo>
                  <a:pt x="2001691" y="753356"/>
                </a:lnTo>
                <a:lnTo>
                  <a:pt x="2032705" y="784371"/>
                </a:lnTo>
                <a:lnTo>
                  <a:pt x="2060432" y="818411"/>
                </a:lnTo>
                <a:lnTo>
                  <a:pt x="2068348" y="830460"/>
                </a:lnTo>
                <a:lnTo>
                  <a:pt x="1714505" y="830460"/>
                </a:lnTo>
                <a:lnTo>
                  <a:pt x="1704966" y="830649"/>
                </a:lnTo>
                <a:lnTo>
                  <a:pt x="1696900" y="831130"/>
                </a:lnTo>
                <a:lnTo>
                  <a:pt x="1696327" y="831130"/>
                </a:lnTo>
                <a:lnTo>
                  <a:pt x="1686151" y="832156"/>
                </a:lnTo>
                <a:lnTo>
                  <a:pt x="1676995" y="833474"/>
                </a:lnTo>
                <a:lnTo>
                  <a:pt x="1718303" y="909823"/>
                </a:lnTo>
                <a:lnTo>
                  <a:pt x="1535683" y="909823"/>
                </a:lnTo>
                <a:lnTo>
                  <a:pt x="1509563" y="944419"/>
                </a:lnTo>
                <a:lnTo>
                  <a:pt x="1489974" y="983409"/>
                </a:lnTo>
                <a:lnTo>
                  <a:pt x="1477668" y="1026042"/>
                </a:lnTo>
                <a:lnTo>
                  <a:pt x="1473398" y="1071562"/>
                </a:lnTo>
                <a:lnTo>
                  <a:pt x="1478292" y="1120186"/>
                </a:lnTo>
                <a:lnTo>
                  <a:pt x="1492328" y="1165460"/>
                </a:lnTo>
                <a:lnTo>
                  <a:pt x="1514543" y="1206416"/>
                </a:lnTo>
                <a:lnTo>
                  <a:pt x="1543970" y="1242091"/>
                </a:lnTo>
                <a:lnTo>
                  <a:pt x="1579645" y="1271519"/>
                </a:lnTo>
                <a:lnTo>
                  <a:pt x="1620602" y="1293733"/>
                </a:lnTo>
                <a:lnTo>
                  <a:pt x="1665875" y="1307770"/>
                </a:lnTo>
                <a:lnTo>
                  <a:pt x="1714499" y="1312664"/>
                </a:lnTo>
                <a:lnTo>
                  <a:pt x="2068348" y="1312664"/>
                </a:lnTo>
                <a:lnTo>
                  <a:pt x="2060432" y="1324713"/>
                </a:lnTo>
                <a:lnTo>
                  <a:pt x="2032705" y="1358753"/>
                </a:lnTo>
                <a:lnTo>
                  <a:pt x="2001691" y="1389768"/>
                </a:lnTo>
                <a:lnTo>
                  <a:pt x="1967651" y="1417495"/>
                </a:lnTo>
                <a:lnTo>
                  <a:pt x="1930846" y="1441673"/>
                </a:lnTo>
                <a:lnTo>
                  <a:pt x="1891538" y="1462041"/>
                </a:lnTo>
                <a:lnTo>
                  <a:pt x="1849988" y="1478338"/>
                </a:lnTo>
                <a:lnTo>
                  <a:pt x="1806457" y="1490302"/>
                </a:lnTo>
                <a:lnTo>
                  <a:pt x="1761207" y="1497672"/>
                </a:lnTo>
                <a:lnTo>
                  <a:pt x="1714499" y="1500187"/>
                </a:lnTo>
                <a:close/>
              </a:path>
              <a:path w="2143125" h="1500504">
                <a:moveTo>
                  <a:pt x="1158935" y="964406"/>
                </a:moveTo>
                <a:lnTo>
                  <a:pt x="972442" y="964406"/>
                </a:lnTo>
                <a:lnTo>
                  <a:pt x="972777" y="964071"/>
                </a:lnTo>
                <a:lnTo>
                  <a:pt x="728662" y="625189"/>
                </a:lnTo>
                <a:lnTo>
                  <a:pt x="926294" y="625189"/>
                </a:lnTo>
                <a:lnTo>
                  <a:pt x="1061516" y="813047"/>
                </a:lnTo>
                <a:lnTo>
                  <a:pt x="1248378" y="813047"/>
                </a:lnTo>
                <a:lnTo>
                  <a:pt x="1158935" y="964406"/>
                </a:lnTo>
                <a:close/>
              </a:path>
              <a:path w="2143125" h="1500504">
                <a:moveTo>
                  <a:pt x="428624" y="1500187"/>
                </a:moveTo>
                <a:lnTo>
                  <a:pt x="381917" y="1497672"/>
                </a:lnTo>
                <a:lnTo>
                  <a:pt x="336667" y="1490302"/>
                </a:lnTo>
                <a:lnTo>
                  <a:pt x="293136" y="1478338"/>
                </a:lnTo>
                <a:lnTo>
                  <a:pt x="251586" y="1462041"/>
                </a:lnTo>
                <a:lnTo>
                  <a:pt x="212278" y="1441673"/>
                </a:lnTo>
                <a:lnTo>
                  <a:pt x="175473" y="1417495"/>
                </a:lnTo>
                <a:lnTo>
                  <a:pt x="141433" y="1389768"/>
                </a:lnTo>
                <a:lnTo>
                  <a:pt x="110419" y="1358753"/>
                </a:lnTo>
                <a:lnTo>
                  <a:pt x="82692" y="1324713"/>
                </a:lnTo>
                <a:lnTo>
                  <a:pt x="58514" y="1287908"/>
                </a:lnTo>
                <a:lnTo>
                  <a:pt x="38146" y="1248600"/>
                </a:lnTo>
                <a:lnTo>
                  <a:pt x="21849" y="1207050"/>
                </a:lnTo>
                <a:lnTo>
                  <a:pt x="9884" y="1163520"/>
                </a:lnTo>
                <a:lnTo>
                  <a:pt x="2514" y="1118270"/>
                </a:lnTo>
                <a:lnTo>
                  <a:pt x="0" y="1071562"/>
                </a:lnTo>
                <a:lnTo>
                  <a:pt x="2450" y="1026042"/>
                </a:lnTo>
                <a:lnTo>
                  <a:pt x="2514" y="1024854"/>
                </a:lnTo>
                <a:lnTo>
                  <a:pt x="9884" y="979604"/>
                </a:lnTo>
                <a:lnTo>
                  <a:pt x="21849" y="936074"/>
                </a:lnTo>
                <a:lnTo>
                  <a:pt x="38146" y="894524"/>
                </a:lnTo>
                <a:lnTo>
                  <a:pt x="58514" y="855215"/>
                </a:lnTo>
                <a:lnTo>
                  <a:pt x="82692" y="818411"/>
                </a:lnTo>
                <a:lnTo>
                  <a:pt x="110419" y="784371"/>
                </a:lnTo>
                <a:lnTo>
                  <a:pt x="141433" y="753356"/>
                </a:lnTo>
                <a:lnTo>
                  <a:pt x="175473" y="725629"/>
                </a:lnTo>
                <a:lnTo>
                  <a:pt x="212278" y="701451"/>
                </a:lnTo>
                <a:lnTo>
                  <a:pt x="251586" y="681083"/>
                </a:lnTo>
                <a:lnTo>
                  <a:pt x="293136" y="664786"/>
                </a:lnTo>
                <a:lnTo>
                  <a:pt x="336667" y="652822"/>
                </a:lnTo>
                <a:lnTo>
                  <a:pt x="381917" y="645452"/>
                </a:lnTo>
                <a:lnTo>
                  <a:pt x="428624" y="642937"/>
                </a:lnTo>
                <a:lnTo>
                  <a:pt x="455356" y="643748"/>
                </a:lnTo>
                <a:lnTo>
                  <a:pt x="481742" y="646160"/>
                </a:lnTo>
                <a:lnTo>
                  <a:pt x="507689" y="650142"/>
                </a:lnTo>
                <a:lnTo>
                  <a:pt x="533102" y="655662"/>
                </a:lnTo>
                <a:lnTo>
                  <a:pt x="713411" y="655662"/>
                </a:lnTo>
                <a:lnTo>
                  <a:pt x="625925" y="830460"/>
                </a:lnTo>
                <a:lnTo>
                  <a:pt x="428624" y="830460"/>
                </a:lnTo>
                <a:lnTo>
                  <a:pt x="380000" y="835354"/>
                </a:lnTo>
                <a:lnTo>
                  <a:pt x="334727" y="849391"/>
                </a:lnTo>
                <a:lnTo>
                  <a:pt x="293770" y="871605"/>
                </a:lnTo>
                <a:lnTo>
                  <a:pt x="258095" y="901033"/>
                </a:lnTo>
                <a:lnTo>
                  <a:pt x="228668" y="936708"/>
                </a:lnTo>
                <a:lnTo>
                  <a:pt x="206453" y="977664"/>
                </a:lnTo>
                <a:lnTo>
                  <a:pt x="192416" y="1022937"/>
                </a:lnTo>
                <a:lnTo>
                  <a:pt x="187523" y="1071562"/>
                </a:lnTo>
                <a:lnTo>
                  <a:pt x="192416" y="1120186"/>
                </a:lnTo>
                <a:lnTo>
                  <a:pt x="206453" y="1165460"/>
                </a:lnTo>
                <a:lnTo>
                  <a:pt x="228668" y="1206416"/>
                </a:lnTo>
                <a:lnTo>
                  <a:pt x="258095" y="1242091"/>
                </a:lnTo>
                <a:lnTo>
                  <a:pt x="293770" y="1271519"/>
                </a:lnTo>
                <a:lnTo>
                  <a:pt x="334727" y="1293733"/>
                </a:lnTo>
                <a:lnTo>
                  <a:pt x="380000" y="1307770"/>
                </a:lnTo>
                <a:lnTo>
                  <a:pt x="428624" y="1312664"/>
                </a:lnTo>
                <a:lnTo>
                  <a:pt x="782400" y="1312664"/>
                </a:lnTo>
                <a:lnTo>
                  <a:pt x="761720" y="1341233"/>
                </a:lnTo>
                <a:lnTo>
                  <a:pt x="730373" y="1375896"/>
                </a:lnTo>
                <a:lnTo>
                  <a:pt x="695458" y="1406967"/>
                </a:lnTo>
                <a:lnTo>
                  <a:pt x="657287" y="1434129"/>
                </a:lnTo>
                <a:lnTo>
                  <a:pt x="616177" y="1457064"/>
                </a:lnTo>
                <a:lnTo>
                  <a:pt x="572440" y="1475454"/>
                </a:lnTo>
                <a:lnTo>
                  <a:pt x="526393" y="1488983"/>
                </a:lnTo>
                <a:lnTo>
                  <a:pt x="478350" y="1497333"/>
                </a:lnTo>
                <a:lnTo>
                  <a:pt x="428624" y="1500187"/>
                </a:lnTo>
                <a:close/>
              </a:path>
              <a:path w="2143125" h="1500504">
                <a:moveTo>
                  <a:pt x="1843594" y="663029"/>
                </a:moveTo>
                <a:lnTo>
                  <a:pt x="1584907" y="663029"/>
                </a:lnTo>
                <a:lnTo>
                  <a:pt x="1616034" y="654380"/>
                </a:lnTo>
                <a:lnTo>
                  <a:pt x="1648071" y="648086"/>
                </a:lnTo>
                <a:lnTo>
                  <a:pt x="1680924" y="644240"/>
                </a:lnTo>
                <a:lnTo>
                  <a:pt x="1714501" y="642937"/>
                </a:lnTo>
                <a:lnTo>
                  <a:pt x="1761206" y="645452"/>
                </a:lnTo>
                <a:lnTo>
                  <a:pt x="1806457" y="652822"/>
                </a:lnTo>
                <a:lnTo>
                  <a:pt x="1843594" y="663029"/>
                </a:lnTo>
                <a:close/>
              </a:path>
              <a:path w="2143125" h="1500504">
                <a:moveTo>
                  <a:pt x="446037" y="1125475"/>
                </a:moveTo>
                <a:lnTo>
                  <a:pt x="400548" y="1113383"/>
                </a:lnTo>
                <a:lnTo>
                  <a:pt x="368684" y="1082236"/>
                </a:lnTo>
                <a:lnTo>
                  <a:pt x="355153" y="1039724"/>
                </a:lnTo>
                <a:lnTo>
                  <a:pt x="364666" y="993539"/>
                </a:lnTo>
                <a:lnTo>
                  <a:pt x="445703" y="831130"/>
                </a:lnTo>
                <a:lnTo>
                  <a:pt x="434317" y="830460"/>
                </a:lnTo>
                <a:lnTo>
                  <a:pt x="625925" y="830460"/>
                </a:lnTo>
                <a:lnTo>
                  <a:pt x="558886" y="964406"/>
                </a:lnTo>
                <a:lnTo>
                  <a:pt x="1158935" y="964406"/>
                </a:lnTo>
                <a:lnTo>
                  <a:pt x="1087301" y="1085626"/>
                </a:lnTo>
                <a:lnTo>
                  <a:pt x="1057791" y="1114550"/>
                </a:lnTo>
                <a:lnTo>
                  <a:pt x="1017984" y="1125140"/>
                </a:lnTo>
                <a:lnTo>
                  <a:pt x="446037" y="1125140"/>
                </a:lnTo>
                <a:lnTo>
                  <a:pt x="446037" y="1125475"/>
                </a:lnTo>
                <a:close/>
              </a:path>
              <a:path w="2143125" h="1500504">
                <a:moveTo>
                  <a:pt x="2068348" y="1312664"/>
                </a:moveTo>
                <a:lnTo>
                  <a:pt x="1714501" y="1312664"/>
                </a:lnTo>
                <a:lnTo>
                  <a:pt x="1763124" y="1307770"/>
                </a:lnTo>
                <a:lnTo>
                  <a:pt x="1808398" y="1293733"/>
                </a:lnTo>
                <a:lnTo>
                  <a:pt x="1849354" y="1271519"/>
                </a:lnTo>
                <a:lnTo>
                  <a:pt x="1885029" y="1242091"/>
                </a:lnTo>
                <a:lnTo>
                  <a:pt x="1914456" y="1206416"/>
                </a:lnTo>
                <a:lnTo>
                  <a:pt x="1936671" y="1165460"/>
                </a:lnTo>
                <a:lnTo>
                  <a:pt x="1950708" y="1120186"/>
                </a:lnTo>
                <a:lnTo>
                  <a:pt x="1955601" y="1071562"/>
                </a:lnTo>
                <a:lnTo>
                  <a:pt x="1950708" y="1022937"/>
                </a:lnTo>
                <a:lnTo>
                  <a:pt x="1936671" y="977664"/>
                </a:lnTo>
                <a:lnTo>
                  <a:pt x="1914456" y="936708"/>
                </a:lnTo>
                <a:lnTo>
                  <a:pt x="1885029" y="901033"/>
                </a:lnTo>
                <a:lnTo>
                  <a:pt x="1849354" y="871605"/>
                </a:lnTo>
                <a:lnTo>
                  <a:pt x="1808397" y="849391"/>
                </a:lnTo>
                <a:lnTo>
                  <a:pt x="1763123" y="835354"/>
                </a:lnTo>
                <a:lnTo>
                  <a:pt x="1714499" y="830460"/>
                </a:lnTo>
                <a:lnTo>
                  <a:pt x="2068348" y="830460"/>
                </a:lnTo>
                <a:lnTo>
                  <a:pt x="2104978" y="894524"/>
                </a:lnTo>
                <a:lnTo>
                  <a:pt x="2121275" y="936074"/>
                </a:lnTo>
                <a:lnTo>
                  <a:pt x="2133239" y="979604"/>
                </a:lnTo>
                <a:lnTo>
                  <a:pt x="2140610" y="1024854"/>
                </a:lnTo>
                <a:lnTo>
                  <a:pt x="2143124" y="1071562"/>
                </a:lnTo>
                <a:lnTo>
                  <a:pt x="2140610" y="1118270"/>
                </a:lnTo>
                <a:lnTo>
                  <a:pt x="2133239" y="1163520"/>
                </a:lnTo>
                <a:lnTo>
                  <a:pt x="2121275" y="1207050"/>
                </a:lnTo>
                <a:lnTo>
                  <a:pt x="2104978" y="1248600"/>
                </a:lnTo>
                <a:lnTo>
                  <a:pt x="2084610" y="1287908"/>
                </a:lnTo>
                <a:lnTo>
                  <a:pt x="2068348" y="1312664"/>
                </a:lnTo>
                <a:close/>
              </a:path>
              <a:path w="2143125" h="1500504">
                <a:moveTo>
                  <a:pt x="1722248" y="1151553"/>
                </a:moveTo>
                <a:lnTo>
                  <a:pt x="1691603" y="1148581"/>
                </a:lnTo>
                <a:lnTo>
                  <a:pt x="1664286" y="1134307"/>
                </a:lnTo>
                <a:lnTo>
                  <a:pt x="1643843" y="1109736"/>
                </a:lnTo>
                <a:lnTo>
                  <a:pt x="1535683" y="909823"/>
                </a:lnTo>
                <a:lnTo>
                  <a:pt x="1718303" y="909823"/>
                </a:lnTo>
                <a:lnTo>
                  <a:pt x="1785156" y="1033388"/>
                </a:lnTo>
                <a:lnTo>
                  <a:pt x="1794443" y="1063813"/>
                </a:lnTo>
                <a:lnTo>
                  <a:pt x="1791393" y="1094458"/>
                </a:lnTo>
                <a:lnTo>
                  <a:pt x="1777103" y="1121776"/>
                </a:lnTo>
                <a:lnTo>
                  <a:pt x="1752674" y="1142218"/>
                </a:lnTo>
                <a:lnTo>
                  <a:pt x="1722248" y="1151553"/>
                </a:lnTo>
                <a:close/>
              </a:path>
              <a:path w="2143125" h="1500504">
                <a:moveTo>
                  <a:pt x="782400" y="1312664"/>
                </a:moveTo>
                <a:lnTo>
                  <a:pt x="428624" y="1312664"/>
                </a:lnTo>
                <a:lnTo>
                  <a:pt x="476423" y="1307917"/>
                </a:lnTo>
                <a:lnTo>
                  <a:pt x="521035" y="1294290"/>
                </a:lnTo>
                <a:lnTo>
                  <a:pt x="561529" y="1272703"/>
                </a:lnTo>
                <a:lnTo>
                  <a:pt x="596974" y="1244074"/>
                </a:lnTo>
                <a:lnTo>
                  <a:pt x="626438" y="1209325"/>
                </a:lnTo>
                <a:lnTo>
                  <a:pt x="648990" y="1169373"/>
                </a:lnTo>
                <a:lnTo>
                  <a:pt x="663587" y="1125475"/>
                </a:lnTo>
                <a:lnTo>
                  <a:pt x="663699" y="1125140"/>
                </a:lnTo>
                <a:lnTo>
                  <a:pt x="853901" y="1125140"/>
                </a:lnTo>
                <a:lnTo>
                  <a:pt x="845120" y="1173004"/>
                </a:lnTo>
                <a:lnTo>
                  <a:pt x="831197" y="1218863"/>
                </a:lnTo>
                <a:lnTo>
                  <a:pt x="812446" y="1262399"/>
                </a:lnTo>
                <a:lnTo>
                  <a:pt x="789182" y="1303295"/>
                </a:lnTo>
                <a:lnTo>
                  <a:pt x="782400" y="1312664"/>
                </a:lnTo>
                <a:close/>
              </a:path>
            </a:pathLst>
          </a:custGeom>
          <a:solidFill>
            <a:srgbClr val="1A73E7">
              <a:alpha val="5099"/>
            </a:srgbClr>
          </a:solidFill>
        </p:spPr>
        <p:txBody>
          <a:bodyPr wrap="square" lIns="0" tIns="0" rIns="0" bIns="0" rtlCol="0"/>
          <a:lstStyle/>
          <a:p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5714999" y="14668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2527" y="692150"/>
            <a:ext cx="7626984" cy="676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250" b="0" spc="210" dirty="0">
                <a:latin typeface="Segoe UI Symbol"/>
                <a:cs typeface="Segoe UI Symbol"/>
              </a:rPr>
              <a:t>🚲</a:t>
            </a:r>
            <a:r>
              <a:rPr sz="4250" b="0" spc="-170" dirty="0">
                <a:latin typeface="Segoe UI Symbol"/>
                <a:cs typeface="Segoe UI Symbol"/>
              </a:rPr>
              <a:t> </a:t>
            </a:r>
            <a:r>
              <a:rPr sz="4100" spc="-330" dirty="0"/>
              <a:t>Bike</a:t>
            </a:r>
            <a:r>
              <a:rPr sz="4100" spc="-130" dirty="0"/>
              <a:t> </a:t>
            </a:r>
            <a:r>
              <a:rPr sz="4100" spc="-285" dirty="0"/>
              <a:t>Sales</a:t>
            </a:r>
            <a:r>
              <a:rPr sz="4100" spc="-135" dirty="0"/>
              <a:t> </a:t>
            </a:r>
            <a:r>
              <a:rPr sz="4100" spc="-280" dirty="0"/>
              <a:t>Analysis</a:t>
            </a:r>
            <a:r>
              <a:rPr sz="4100" spc="-130" dirty="0"/>
              <a:t> </a:t>
            </a:r>
            <a:r>
              <a:rPr sz="4100" spc="-380" dirty="0"/>
              <a:t>&amp;</a:t>
            </a:r>
            <a:r>
              <a:rPr sz="4100" spc="-130" dirty="0"/>
              <a:t> </a:t>
            </a:r>
            <a:r>
              <a:rPr sz="4100" spc="-295" dirty="0"/>
              <a:t>Insights</a:t>
            </a:r>
            <a:endParaRPr sz="41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9008" y="1693353"/>
            <a:ext cx="6313805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0" spc="-130" dirty="0">
                <a:solidFill>
                  <a:srgbClr val="4185F4"/>
                </a:solidFill>
                <a:latin typeface="Montserrat Medium"/>
                <a:cs typeface="Montserrat Medium"/>
              </a:rPr>
              <a:t>Demographic,</a:t>
            </a:r>
            <a:r>
              <a:rPr sz="2000" b="0" spc="-15" dirty="0">
                <a:solidFill>
                  <a:srgbClr val="4185F4"/>
                </a:solidFill>
                <a:latin typeface="Montserrat Medium"/>
                <a:cs typeface="Montserrat Medium"/>
              </a:rPr>
              <a:t> </a:t>
            </a:r>
            <a:r>
              <a:rPr sz="2000" b="0" spc="-130" dirty="0">
                <a:solidFill>
                  <a:srgbClr val="4185F4"/>
                </a:solidFill>
                <a:latin typeface="Montserrat Medium"/>
                <a:cs typeface="Montserrat Medium"/>
              </a:rPr>
              <a:t>Income,</a:t>
            </a:r>
            <a:r>
              <a:rPr sz="2000" b="0" spc="-15" dirty="0">
                <a:solidFill>
                  <a:srgbClr val="4185F4"/>
                </a:solidFill>
                <a:latin typeface="Montserrat Medium"/>
                <a:cs typeface="Montserrat Medium"/>
              </a:rPr>
              <a:t> </a:t>
            </a:r>
            <a:r>
              <a:rPr sz="2000" b="0" spc="-170" dirty="0">
                <a:solidFill>
                  <a:srgbClr val="4185F4"/>
                </a:solidFill>
                <a:latin typeface="Montserrat Medium"/>
                <a:cs typeface="Montserrat Medium"/>
              </a:rPr>
              <a:t>Commute</a:t>
            </a:r>
            <a:r>
              <a:rPr sz="2000" b="0" spc="-15" dirty="0">
                <a:solidFill>
                  <a:srgbClr val="4185F4"/>
                </a:solidFill>
                <a:latin typeface="Montserrat Medium"/>
                <a:cs typeface="Montserrat Medium"/>
              </a:rPr>
              <a:t> </a:t>
            </a:r>
            <a:r>
              <a:rPr sz="2000" b="0" spc="-160" dirty="0">
                <a:solidFill>
                  <a:srgbClr val="4185F4"/>
                </a:solidFill>
                <a:latin typeface="Montserrat Medium"/>
                <a:cs typeface="Montserrat Medium"/>
              </a:rPr>
              <a:t>&amp;</a:t>
            </a:r>
            <a:r>
              <a:rPr sz="2000" b="0" spc="-15" dirty="0">
                <a:solidFill>
                  <a:srgbClr val="4185F4"/>
                </a:solidFill>
                <a:latin typeface="Montserrat Medium"/>
                <a:cs typeface="Montserrat Medium"/>
              </a:rPr>
              <a:t> </a:t>
            </a:r>
            <a:r>
              <a:rPr sz="2000" b="0" spc="-120" dirty="0">
                <a:solidFill>
                  <a:srgbClr val="4185F4"/>
                </a:solidFill>
                <a:latin typeface="Montserrat Medium"/>
                <a:cs typeface="Montserrat Medium"/>
              </a:rPr>
              <a:t>Regional</a:t>
            </a:r>
            <a:r>
              <a:rPr sz="2000" b="0" spc="-15" dirty="0">
                <a:solidFill>
                  <a:srgbClr val="4185F4"/>
                </a:solidFill>
                <a:latin typeface="Montserrat Medium"/>
                <a:cs typeface="Montserrat Medium"/>
              </a:rPr>
              <a:t> </a:t>
            </a:r>
            <a:r>
              <a:rPr sz="2000" b="0" spc="-110" dirty="0">
                <a:solidFill>
                  <a:srgbClr val="4185F4"/>
                </a:solidFill>
                <a:latin typeface="Montserrat Medium"/>
                <a:cs typeface="Montserrat Medium"/>
              </a:rPr>
              <a:t>Behavior</a:t>
            </a:r>
            <a:endParaRPr sz="2000">
              <a:latin typeface="Montserrat Medium"/>
              <a:cs typeface="Montserrat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0305" y="2968755"/>
            <a:ext cx="2211070" cy="72072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650" spc="-105" dirty="0">
                <a:solidFill>
                  <a:srgbClr val="5E6267"/>
                </a:solidFill>
                <a:latin typeface="Montserrat"/>
                <a:cs typeface="Montserrat"/>
              </a:rPr>
              <a:t>Presented</a:t>
            </a:r>
            <a:r>
              <a:rPr sz="16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650" spc="-80" dirty="0">
                <a:solidFill>
                  <a:srgbClr val="5E6267"/>
                </a:solidFill>
                <a:latin typeface="Montserrat"/>
                <a:cs typeface="Montserrat"/>
              </a:rPr>
              <a:t>by:</a:t>
            </a:r>
            <a:r>
              <a:rPr sz="16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650" spc="-155" dirty="0">
                <a:solidFill>
                  <a:srgbClr val="5E6267"/>
                </a:solidFill>
                <a:latin typeface="Montserrat"/>
                <a:cs typeface="Montserrat"/>
              </a:rPr>
              <a:t>Om</a:t>
            </a:r>
            <a:r>
              <a:rPr sz="16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650" spc="-50" dirty="0">
                <a:solidFill>
                  <a:srgbClr val="5E6267"/>
                </a:solidFill>
                <a:latin typeface="Montserrat"/>
                <a:cs typeface="Montserrat"/>
              </a:rPr>
              <a:t>Patil</a:t>
            </a:r>
            <a:endParaRPr sz="16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July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 2025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8263" y="6231878"/>
            <a:ext cx="171449" cy="1500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8800" y="6078957"/>
            <a:ext cx="214312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8890" y="6231878"/>
            <a:ext cx="128587" cy="17228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648199" y="1695449"/>
            <a:ext cx="1143000" cy="1143000"/>
            <a:chOff x="4648199" y="1695449"/>
            <a:chExt cx="1143000" cy="1143000"/>
          </a:xfrm>
        </p:grpSpPr>
        <p:sp>
          <p:nvSpPr>
            <p:cNvPr id="4" name="object 4"/>
            <p:cNvSpPr/>
            <p:nvPr/>
          </p:nvSpPr>
          <p:spPr>
            <a:xfrm>
              <a:off x="4648199" y="169544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2" y="1141451"/>
                  </a:lnTo>
                  <a:lnTo>
                    <a:pt x="487643" y="1136814"/>
                  </a:lnTo>
                  <a:lnTo>
                    <a:pt x="446278" y="1129112"/>
                  </a:lnTo>
                  <a:lnTo>
                    <a:pt x="405601" y="1118390"/>
                  </a:lnTo>
                  <a:lnTo>
                    <a:pt x="365823" y="1104706"/>
                  </a:lnTo>
                  <a:lnTo>
                    <a:pt x="327151" y="1088130"/>
                  </a:lnTo>
                  <a:lnTo>
                    <a:pt x="289804" y="1068752"/>
                  </a:lnTo>
                  <a:lnTo>
                    <a:pt x="253991" y="1046684"/>
                  </a:lnTo>
                  <a:lnTo>
                    <a:pt x="219898" y="1022042"/>
                  </a:lnTo>
                  <a:lnTo>
                    <a:pt x="187703" y="994953"/>
                  </a:lnTo>
                  <a:lnTo>
                    <a:pt x="157589" y="965569"/>
                  </a:lnTo>
                  <a:lnTo>
                    <a:pt x="129724" y="934055"/>
                  </a:lnTo>
                  <a:lnTo>
                    <a:pt x="104252" y="900577"/>
                  </a:lnTo>
                  <a:lnTo>
                    <a:pt x="81307" y="865310"/>
                  </a:lnTo>
                  <a:lnTo>
                    <a:pt x="61019" y="828449"/>
                  </a:lnTo>
                  <a:lnTo>
                    <a:pt x="43502" y="790203"/>
                  </a:lnTo>
                  <a:lnTo>
                    <a:pt x="28845" y="750773"/>
                  </a:lnTo>
                  <a:lnTo>
                    <a:pt x="17126" y="710363"/>
                  </a:lnTo>
                  <a:lnTo>
                    <a:pt x="8412" y="669200"/>
                  </a:lnTo>
                  <a:lnTo>
                    <a:pt x="2752" y="627516"/>
                  </a:lnTo>
                  <a:lnTo>
                    <a:pt x="172" y="585529"/>
                  </a:lnTo>
                  <a:lnTo>
                    <a:pt x="0" y="571499"/>
                  </a:lnTo>
                  <a:lnTo>
                    <a:pt x="172" y="557470"/>
                  </a:lnTo>
                  <a:lnTo>
                    <a:pt x="2752" y="515483"/>
                  </a:lnTo>
                  <a:lnTo>
                    <a:pt x="8412" y="473799"/>
                  </a:lnTo>
                  <a:lnTo>
                    <a:pt x="17126" y="432636"/>
                  </a:lnTo>
                  <a:lnTo>
                    <a:pt x="28845" y="392226"/>
                  </a:lnTo>
                  <a:lnTo>
                    <a:pt x="43502" y="352796"/>
                  </a:lnTo>
                  <a:lnTo>
                    <a:pt x="61019" y="314550"/>
                  </a:lnTo>
                  <a:lnTo>
                    <a:pt x="81307" y="277689"/>
                  </a:lnTo>
                  <a:lnTo>
                    <a:pt x="104252" y="242421"/>
                  </a:lnTo>
                  <a:lnTo>
                    <a:pt x="129724" y="208944"/>
                  </a:lnTo>
                  <a:lnTo>
                    <a:pt x="157589" y="177430"/>
                  </a:lnTo>
                  <a:lnTo>
                    <a:pt x="187703" y="148046"/>
                  </a:lnTo>
                  <a:lnTo>
                    <a:pt x="219898" y="120957"/>
                  </a:lnTo>
                  <a:lnTo>
                    <a:pt x="253991" y="96314"/>
                  </a:lnTo>
                  <a:lnTo>
                    <a:pt x="289804" y="74247"/>
                  </a:lnTo>
                  <a:lnTo>
                    <a:pt x="327151" y="54869"/>
                  </a:lnTo>
                  <a:lnTo>
                    <a:pt x="365823" y="38292"/>
                  </a:lnTo>
                  <a:lnTo>
                    <a:pt x="405601" y="24608"/>
                  </a:lnTo>
                  <a:lnTo>
                    <a:pt x="446278" y="13886"/>
                  </a:lnTo>
                  <a:lnTo>
                    <a:pt x="487643" y="6185"/>
                  </a:lnTo>
                  <a:lnTo>
                    <a:pt x="529462" y="1548"/>
                  </a:lnTo>
                  <a:lnTo>
                    <a:pt x="571499" y="0"/>
                  </a:lnTo>
                  <a:lnTo>
                    <a:pt x="585529" y="172"/>
                  </a:lnTo>
                  <a:lnTo>
                    <a:pt x="627516" y="2751"/>
                  </a:lnTo>
                  <a:lnTo>
                    <a:pt x="669200" y="8412"/>
                  </a:lnTo>
                  <a:lnTo>
                    <a:pt x="710362" y="17126"/>
                  </a:lnTo>
                  <a:lnTo>
                    <a:pt x="750773" y="28845"/>
                  </a:lnTo>
                  <a:lnTo>
                    <a:pt x="790202" y="43502"/>
                  </a:lnTo>
                  <a:lnTo>
                    <a:pt x="828448" y="61019"/>
                  </a:lnTo>
                  <a:lnTo>
                    <a:pt x="865309" y="81307"/>
                  </a:lnTo>
                  <a:lnTo>
                    <a:pt x="900577" y="104252"/>
                  </a:lnTo>
                  <a:lnTo>
                    <a:pt x="934055" y="129724"/>
                  </a:lnTo>
                  <a:lnTo>
                    <a:pt x="965568" y="157589"/>
                  </a:lnTo>
                  <a:lnTo>
                    <a:pt x="994953" y="187703"/>
                  </a:lnTo>
                  <a:lnTo>
                    <a:pt x="1022042" y="219898"/>
                  </a:lnTo>
                  <a:lnTo>
                    <a:pt x="1046683" y="253991"/>
                  </a:lnTo>
                  <a:lnTo>
                    <a:pt x="1068751" y="289804"/>
                  </a:lnTo>
                  <a:lnTo>
                    <a:pt x="1088129" y="327151"/>
                  </a:lnTo>
                  <a:lnTo>
                    <a:pt x="1104706" y="365823"/>
                  </a:lnTo>
                  <a:lnTo>
                    <a:pt x="1118390" y="405602"/>
                  </a:lnTo>
                  <a:lnTo>
                    <a:pt x="1129112" y="446279"/>
                  </a:lnTo>
                  <a:lnTo>
                    <a:pt x="1136814" y="487643"/>
                  </a:lnTo>
                  <a:lnTo>
                    <a:pt x="1141452" y="529461"/>
                  </a:lnTo>
                  <a:lnTo>
                    <a:pt x="1142999" y="571499"/>
                  </a:lnTo>
                  <a:lnTo>
                    <a:pt x="1142827" y="585529"/>
                  </a:lnTo>
                  <a:lnTo>
                    <a:pt x="1140248" y="627516"/>
                  </a:lnTo>
                  <a:lnTo>
                    <a:pt x="1134586" y="669200"/>
                  </a:lnTo>
                  <a:lnTo>
                    <a:pt x="1125872" y="710363"/>
                  </a:lnTo>
                  <a:lnTo>
                    <a:pt x="1114153" y="750773"/>
                  </a:lnTo>
                  <a:lnTo>
                    <a:pt x="1099496" y="790203"/>
                  </a:lnTo>
                  <a:lnTo>
                    <a:pt x="1081979" y="828449"/>
                  </a:lnTo>
                  <a:lnTo>
                    <a:pt x="1061691" y="865310"/>
                  </a:lnTo>
                  <a:lnTo>
                    <a:pt x="1038746" y="900577"/>
                  </a:lnTo>
                  <a:lnTo>
                    <a:pt x="1013274" y="934055"/>
                  </a:lnTo>
                  <a:lnTo>
                    <a:pt x="985409" y="965569"/>
                  </a:lnTo>
                  <a:lnTo>
                    <a:pt x="955295" y="994953"/>
                  </a:lnTo>
                  <a:lnTo>
                    <a:pt x="923101" y="1022042"/>
                  </a:lnTo>
                  <a:lnTo>
                    <a:pt x="889007" y="1046684"/>
                  </a:lnTo>
                  <a:lnTo>
                    <a:pt x="853194" y="1068752"/>
                  </a:lnTo>
                  <a:lnTo>
                    <a:pt x="815847" y="1088130"/>
                  </a:lnTo>
                  <a:lnTo>
                    <a:pt x="777175" y="1104706"/>
                  </a:lnTo>
                  <a:lnTo>
                    <a:pt x="737397" y="1118390"/>
                  </a:lnTo>
                  <a:lnTo>
                    <a:pt x="696720" y="1129112"/>
                  </a:lnTo>
                  <a:lnTo>
                    <a:pt x="655356" y="1136814"/>
                  </a:lnTo>
                  <a:lnTo>
                    <a:pt x="613537" y="1141451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3949" y="206692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190242" y="174843"/>
                  </a:moveTo>
                  <a:lnTo>
                    <a:pt x="142160" y="174843"/>
                  </a:lnTo>
                  <a:lnTo>
                    <a:pt x="165913" y="127426"/>
                  </a:lnTo>
                  <a:lnTo>
                    <a:pt x="146178" y="100012"/>
                  </a:lnTo>
                  <a:lnTo>
                    <a:pt x="332452" y="100012"/>
                  </a:lnTo>
                  <a:lnTo>
                    <a:pt x="301555" y="42862"/>
                  </a:lnTo>
                  <a:lnTo>
                    <a:pt x="278606" y="42862"/>
                  </a:lnTo>
                  <a:lnTo>
                    <a:pt x="270247" y="41183"/>
                  </a:lnTo>
                  <a:lnTo>
                    <a:pt x="270247" y="1678"/>
                  </a:lnTo>
                  <a:lnTo>
                    <a:pt x="278606" y="0"/>
                  </a:lnTo>
                  <a:lnTo>
                    <a:pt x="310038" y="0"/>
                  </a:lnTo>
                  <a:lnTo>
                    <a:pt x="404308" y="142875"/>
                  </a:lnTo>
                  <a:lnTo>
                    <a:pt x="229850" y="142875"/>
                  </a:lnTo>
                  <a:lnTo>
                    <a:pt x="247011" y="166717"/>
                  </a:lnTo>
                  <a:lnTo>
                    <a:pt x="194309" y="166717"/>
                  </a:lnTo>
                  <a:lnTo>
                    <a:pt x="190242" y="174843"/>
                  </a:lnTo>
                  <a:close/>
                </a:path>
                <a:path w="571500" h="400050">
                  <a:moveTo>
                    <a:pt x="199042" y="100012"/>
                  </a:moveTo>
                  <a:lnTo>
                    <a:pt x="107156" y="100012"/>
                  </a:lnTo>
                  <a:lnTo>
                    <a:pt x="98797" y="98333"/>
                  </a:lnTo>
                  <a:lnTo>
                    <a:pt x="91986" y="93750"/>
                  </a:lnTo>
                  <a:lnTo>
                    <a:pt x="87403" y="86940"/>
                  </a:lnTo>
                  <a:lnTo>
                    <a:pt x="85725" y="78581"/>
                  </a:lnTo>
                  <a:lnTo>
                    <a:pt x="87403" y="70222"/>
                  </a:lnTo>
                  <a:lnTo>
                    <a:pt x="91986" y="63411"/>
                  </a:lnTo>
                  <a:lnTo>
                    <a:pt x="98797" y="58828"/>
                  </a:lnTo>
                  <a:lnTo>
                    <a:pt x="107156" y="57150"/>
                  </a:lnTo>
                  <a:lnTo>
                    <a:pt x="164038" y="57150"/>
                  </a:lnTo>
                  <a:lnTo>
                    <a:pt x="170557" y="60453"/>
                  </a:lnTo>
                  <a:lnTo>
                    <a:pt x="174575" y="66079"/>
                  </a:lnTo>
                  <a:lnTo>
                    <a:pt x="199042" y="100012"/>
                  </a:lnTo>
                  <a:close/>
                </a:path>
                <a:path w="571500" h="400050">
                  <a:moveTo>
                    <a:pt x="332901" y="216812"/>
                  </a:moveTo>
                  <a:lnTo>
                    <a:pt x="283071" y="216812"/>
                  </a:lnTo>
                  <a:lnTo>
                    <a:pt x="326737" y="142875"/>
                  </a:lnTo>
                  <a:lnTo>
                    <a:pt x="404308" y="142875"/>
                  </a:lnTo>
                  <a:lnTo>
                    <a:pt x="414295" y="161359"/>
                  </a:lnTo>
                  <a:lnTo>
                    <a:pt x="365670" y="161359"/>
                  </a:lnTo>
                  <a:lnTo>
                    <a:pt x="332901" y="216812"/>
                  </a:lnTo>
                  <a:close/>
                </a:path>
                <a:path w="571500" h="400050">
                  <a:moveTo>
                    <a:pt x="457200" y="400050"/>
                  </a:moveTo>
                  <a:lnTo>
                    <a:pt x="412706" y="391068"/>
                  </a:lnTo>
                  <a:lnTo>
                    <a:pt x="376375" y="366574"/>
                  </a:lnTo>
                  <a:lnTo>
                    <a:pt x="351881" y="330243"/>
                  </a:lnTo>
                  <a:lnTo>
                    <a:pt x="342900" y="285750"/>
                  </a:lnTo>
                  <a:lnTo>
                    <a:pt x="345763" y="260710"/>
                  </a:lnTo>
                  <a:lnTo>
                    <a:pt x="345869" y="259791"/>
                  </a:lnTo>
                  <a:lnTo>
                    <a:pt x="354330" y="235933"/>
                  </a:lnTo>
                  <a:lnTo>
                    <a:pt x="367612" y="214838"/>
                  </a:lnTo>
                  <a:lnTo>
                    <a:pt x="385048" y="197167"/>
                  </a:lnTo>
                  <a:lnTo>
                    <a:pt x="365670" y="161359"/>
                  </a:lnTo>
                  <a:lnTo>
                    <a:pt x="414295" y="161359"/>
                  </a:lnTo>
                  <a:lnTo>
                    <a:pt x="422642" y="176807"/>
                  </a:lnTo>
                  <a:lnTo>
                    <a:pt x="483742" y="176807"/>
                  </a:lnTo>
                  <a:lnTo>
                    <a:pt x="501693" y="180431"/>
                  </a:lnTo>
                  <a:lnTo>
                    <a:pt x="538024" y="204925"/>
                  </a:lnTo>
                  <a:lnTo>
                    <a:pt x="549169" y="221456"/>
                  </a:lnTo>
                  <a:lnTo>
                    <a:pt x="452020" y="221456"/>
                  </a:lnTo>
                  <a:lnTo>
                    <a:pt x="447198" y="222259"/>
                  </a:lnTo>
                  <a:lnTo>
                    <a:pt x="458214" y="242619"/>
                  </a:lnTo>
                  <a:lnTo>
                    <a:pt x="409515" y="242619"/>
                  </a:lnTo>
                  <a:lnTo>
                    <a:pt x="402550" y="251845"/>
                  </a:lnTo>
                  <a:lnTo>
                    <a:pt x="397326" y="262242"/>
                  </a:lnTo>
                  <a:lnTo>
                    <a:pt x="394044" y="273611"/>
                  </a:lnTo>
                  <a:lnTo>
                    <a:pt x="392906" y="285750"/>
                  </a:lnTo>
                  <a:lnTo>
                    <a:pt x="397954" y="310789"/>
                  </a:lnTo>
                  <a:lnTo>
                    <a:pt x="411725" y="331224"/>
                  </a:lnTo>
                  <a:lnTo>
                    <a:pt x="432160" y="344995"/>
                  </a:lnTo>
                  <a:lnTo>
                    <a:pt x="457199" y="350043"/>
                  </a:lnTo>
                  <a:lnTo>
                    <a:pt x="549169" y="3500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  <a:path w="571500" h="400050">
                  <a:moveTo>
                    <a:pt x="309102" y="257085"/>
                  </a:moveTo>
                  <a:lnTo>
                    <a:pt x="259407" y="257085"/>
                  </a:lnTo>
                  <a:lnTo>
                    <a:pt x="194309" y="166717"/>
                  </a:lnTo>
                  <a:lnTo>
                    <a:pt x="247011" y="166717"/>
                  </a:lnTo>
                  <a:lnTo>
                    <a:pt x="283071" y="216812"/>
                  </a:lnTo>
                  <a:lnTo>
                    <a:pt x="332901" y="216812"/>
                  </a:lnTo>
                  <a:lnTo>
                    <a:pt x="309102" y="257085"/>
                  </a:lnTo>
                  <a:close/>
                </a:path>
                <a:path w="571500" h="400050">
                  <a:moveTo>
                    <a:pt x="114300" y="400050"/>
                  </a:moveTo>
                  <a:lnTo>
                    <a:pt x="69806" y="391068"/>
                  </a:lnTo>
                  <a:lnTo>
                    <a:pt x="33475" y="366574"/>
                  </a:lnTo>
                  <a:lnTo>
                    <a:pt x="8981" y="330243"/>
                  </a:lnTo>
                  <a:lnTo>
                    <a:pt x="0" y="285750"/>
                  </a:lnTo>
                  <a:lnTo>
                    <a:pt x="8981" y="241256"/>
                  </a:lnTo>
                  <a:lnTo>
                    <a:pt x="33475" y="204925"/>
                  </a:lnTo>
                  <a:lnTo>
                    <a:pt x="69806" y="180431"/>
                  </a:lnTo>
                  <a:lnTo>
                    <a:pt x="114300" y="171449"/>
                  </a:lnTo>
                  <a:lnTo>
                    <a:pt x="121428" y="171666"/>
                  </a:lnTo>
                  <a:lnTo>
                    <a:pt x="128464" y="172309"/>
                  </a:lnTo>
                  <a:lnTo>
                    <a:pt x="135383" y="173371"/>
                  </a:lnTo>
                  <a:lnTo>
                    <a:pt x="142160" y="174843"/>
                  </a:lnTo>
                  <a:lnTo>
                    <a:pt x="190242" y="174843"/>
                  </a:lnTo>
                  <a:lnTo>
                    <a:pt x="166913" y="221456"/>
                  </a:lnTo>
                  <a:lnTo>
                    <a:pt x="114300" y="221456"/>
                  </a:lnTo>
                  <a:lnTo>
                    <a:pt x="89260" y="226504"/>
                  </a:lnTo>
                  <a:lnTo>
                    <a:pt x="68825" y="240275"/>
                  </a:lnTo>
                  <a:lnTo>
                    <a:pt x="55054" y="260710"/>
                  </a:lnTo>
                  <a:lnTo>
                    <a:pt x="50006" y="285750"/>
                  </a:lnTo>
                  <a:lnTo>
                    <a:pt x="55054" y="310789"/>
                  </a:lnTo>
                  <a:lnTo>
                    <a:pt x="68825" y="331224"/>
                  </a:lnTo>
                  <a:lnTo>
                    <a:pt x="89260" y="344995"/>
                  </a:lnTo>
                  <a:lnTo>
                    <a:pt x="114300" y="350043"/>
                  </a:lnTo>
                  <a:lnTo>
                    <a:pt x="206859" y="350043"/>
                  </a:lnTo>
                  <a:lnTo>
                    <a:pt x="190224" y="371173"/>
                  </a:lnTo>
                  <a:lnTo>
                    <a:pt x="155627" y="392346"/>
                  </a:lnTo>
                  <a:lnTo>
                    <a:pt x="114300" y="400050"/>
                  </a:lnTo>
                  <a:close/>
                </a:path>
                <a:path w="571500" h="400050">
                  <a:moveTo>
                    <a:pt x="483742" y="176807"/>
                  </a:moveTo>
                  <a:lnTo>
                    <a:pt x="422642" y="176807"/>
                  </a:lnTo>
                  <a:lnTo>
                    <a:pt x="430942" y="174501"/>
                  </a:lnTo>
                  <a:lnTo>
                    <a:pt x="439485" y="172822"/>
                  </a:lnTo>
                  <a:lnTo>
                    <a:pt x="448246" y="171797"/>
                  </a:lnTo>
                  <a:lnTo>
                    <a:pt x="457200" y="171449"/>
                  </a:lnTo>
                  <a:lnTo>
                    <a:pt x="483742" y="176807"/>
                  </a:lnTo>
                  <a:close/>
                </a:path>
                <a:path w="571500" h="400050">
                  <a:moveTo>
                    <a:pt x="279052" y="300037"/>
                  </a:moveTo>
                  <a:lnTo>
                    <a:pt x="118607" y="300037"/>
                  </a:lnTo>
                  <a:lnTo>
                    <a:pt x="106813" y="296902"/>
                  </a:lnTo>
                  <a:lnTo>
                    <a:pt x="98315" y="288596"/>
                  </a:lnTo>
                  <a:lnTo>
                    <a:pt x="94707" y="277259"/>
                  </a:lnTo>
                  <a:lnTo>
                    <a:pt x="97244" y="264943"/>
                  </a:lnTo>
                  <a:lnTo>
                    <a:pt x="118943" y="221456"/>
                  </a:lnTo>
                  <a:lnTo>
                    <a:pt x="166913" y="221456"/>
                  </a:lnTo>
                  <a:lnTo>
                    <a:pt x="149081" y="257085"/>
                  </a:lnTo>
                  <a:lnTo>
                    <a:pt x="309102" y="257085"/>
                  </a:lnTo>
                  <a:lnTo>
                    <a:pt x="289946" y="289500"/>
                  </a:lnTo>
                  <a:lnTo>
                    <a:pt x="286071" y="295929"/>
                  </a:lnTo>
                  <a:lnTo>
                    <a:pt x="284486" y="296902"/>
                  </a:lnTo>
                  <a:lnTo>
                    <a:pt x="279052" y="300037"/>
                  </a:lnTo>
                  <a:close/>
                </a:path>
                <a:path w="571500" h="400050">
                  <a:moveTo>
                    <a:pt x="549169" y="350043"/>
                  </a:moveTo>
                  <a:lnTo>
                    <a:pt x="457200" y="350043"/>
                  </a:lnTo>
                  <a:lnTo>
                    <a:pt x="482239" y="344995"/>
                  </a:lnTo>
                  <a:lnTo>
                    <a:pt x="502674" y="331224"/>
                  </a:lnTo>
                  <a:lnTo>
                    <a:pt x="516445" y="310789"/>
                  </a:lnTo>
                  <a:lnTo>
                    <a:pt x="521493" y="285750"/>
                  </a:lnTo>
                  <a:lnTo>
                    <a:pt x="516445" y="260710"/>
                  </a:lnTo>
                  <a:lnTo>
                    <a:pt x="502674" y="240275"/>
                  </a:lnTo>
                  <a:lnTo>
                    <a:pt x="482239" y="226504"/>
                  </a:lnTo>
                  <a:lnTo>
                    <a:pt x="457199" y="221456"/>
                  </a:lnTo>
                  <a:lnTo>
                    <a:pt x="549169" y="221456"/>
                  </a:lnTo>
                  <a:lnTo>
                    <a:pt x="562518" y="24125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49169" y="350043"/>
                  </a:lnTo>
                  <a:close/>
                </a:path>
                <a:path w="571500" h="400050">
                  <a:moveTo>
                    <a:pt x="459266" y="307080"/>
                  </a:moveTo>
                  <a:lnTo>
                    <a:pt x="451094" y="306288"/>
                  </a:lnTo>
                  <a:lnTo>
                    <a:pt x="443809" y="302482"/>
                  </a:lnTo>
                  <a:lnTo>
                    <a:pt x="438358" y="295929"/>
                  </a:lnTo>
                  <a:lnTo>
                    <a:pt x="409515" y="242619"/>
                  </a:lnTo>
                  <a:lnTo>
                    <a:pt x="458214" y="242619"/>
                  </a:lnTo>
                  <a:lnTo>
                    <a:pt x="476041" y="275570"/>
                  </a:lnTo>
                  <a:lnTo>
                    <a:pt x="478518" y="283683"/>
                  </a:lnTo>
                  <a:lnTo>
                    <a:pt x="477704" y="291855"/>
                  </a:lnTo>
                  <a:lnTo>
                    <a:pt x="473894" y="299140"/>
                  </a:lnTo>
                  <a:lnTo>
                    <a:pt x="467379" y="304591"/>
                  </a:lnTo>
                  <a:lnTo>
                    <a:pt x="459266" y="307080"/>
                  </a:lnTo>
                  <a:close/>
                </a:path>
                <a:path w="571500" h="400050">
                  <a:moveTo>
                    <a:pt x="206859" y="350043"/>
                  </a:moveTo>
                  <a:lnTo>
                    <a:pt x="114300" y="350043"/>
                  </a:lnTo>
                  <a:lnTo>
                    <a:pt x="136061" y="346261"/>
                  </a:lnTo>
                  <a:lnTo>
                    <a:pt x="154651" y="335789"/>
                  </a:lnTo>
                  <a:lnTo>
                    <a:pt x="168736" y="319943"/>
                  </a:lnTo>
                  <a:lnTo>
                    <a:pt x="176986" y="300037"/>
                  </a:lnTo>
                  <a:lnTo>
                    <a:pt x="227707" y="300037"/>
                  </a:lnTo>
                  <a:lnTo>
                    <a:pt x="215211" y="339435"/>
                  </a:lnTo>
                  <a:lnTo>
                    <a:pt x="206859" y="350043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400799" y="1695449"/>
            <a:ext cx="1143000" cy="1143000"/>
            <a:chOff x="6400799" y="1695449"/>
            <a:chExt cx="1143000" cy="1143000"/>
          </a:xfrm>
        </p:grpSpPr>
        <p:sp>
          <p:nvSpPr>
            <p:cNvPr id="7" name="object 7"/>
            <p:cNvSpPr/>
            <p:nvPr/>
          </p:nvSpPr>
          <p:spPr>
            <a:xfrm>
              <a:off x="6400799" y="169544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1" y="1141451"/>
                  </a:lnTo>
                  <a:lnTo>
                    <a:pt x="487643" y="1136814"/>
                  </a:lnTo>
                  <a:lnTo>
                    <a:pt x="446278" y="1129112"/>
                  </a:lnTo>
                  <a:lnTo>
                    <a:pt x="405602" y="1118390"/>
                  </a:lnTo>
                  <a:lnTo>
                    <a:pt x="365823" y="1104706"/>
                  </a:lnTo>
                  <a:lnTo>
                    <a:pt x="327151" y="1088130"/>
                  </a:lnTo>
                  <a:lnTo>
                    <a:pt x="289803" y="1068752"/>
                  </a:lnTo>
                  <a:lnTo>
                    <a:pt x="253990" y="1046684"/>
                  </a:lnTo>
                  <a:lnTo>
                    <a:pt x="219897" y="1022042"/>
                  </a:lnTo>
                  <a:lnTo>
                    <a:pt x="187703" y="994953"/>
                  </a:lnTo>
                  <a:lnTo>
                    <a:pt x="157589" y="965569"/>
                  </a:lnTo>
                  <a:lnTo>
                    <a:pt x="129724" y="934055"/>
                  </a:lnTo>
                  <a:lnTo>
                    <a:pt x="104251" y="900577"/>
                  </a:lnTo>
                  <a:lnTo>
                    <a:pt x="81307" y="865310"/>
                  </a:lnTo>
                  <a:lnTo>
                    <a:pt x="61019" y="828449"/>
                  </a:lnTo>
                  <a:lnTo>
                    <a:pt x="43502" y="790203"/>
                  </a:lnTo>
                  <a:lnTo>
                    <a:pt x="28845" y="750773"/>
                  </a:lnTo>
                  <a:lnTo>
                    <a:pt x="17126" y="710363"/>
                  </a:lnTo>
                  <a:lnTo>
                    <a:pt x="8412" y="669200"/>
                  </a:lnTo>
                  <a:lnTo>
                    <a:pt x="2752" y="627516"/>
                  </a:lnTo>
                  <a:lnTo>
                    <a:pt x="172" y="585529"/>
                  </a:lnTo>
                  <a:lnTo>
                    <a:pt x="0" y="571499"/>
                  </a:lnTo>
                  <a:lnTo>
                    <a:pt x="172" y="557470"/>
                  </a:lnTo>
                  <a:lnTo>
                    <a:pt x="2752" y="515483"/>
                  </a:lnTo>
                  <a:lnTo>
                    <a:pt x="8412" y="473799"/>
                  </a:lnTo>
                  <a:lnTo>
                    <a:pt x="17126" y="432636"/>
                  </a:lnTo>
                  <a:lnTo>
                    <a:pt x="28845" y="392226"/>
                  </a:lnTo>
                  <a:lnTo>
                    <a:pt x="43502" y="352796"/>
                  </a:lnTo>
                  <a:lnTo>
                    <a:pt x="61019" y="314550"/>
                  </a:lnTo>
                  <a:lnTo>
                    <a:pt x="81307" y="277689"/>
                  </a:lnTo>
                  <a:lnTo>
                    <a:pt x="104251" y="242421"/>
                  </a:lnTo>
                  <a:lnTo>
                    <a:pt x="129724" y="208944"/>
                  </a:lnTo>
                  <a:lnTo>
                    <a:pt x="157589" y="177430"/>
                  </a:lnTo>
                  <a:lnTo>
                    <a:pt x="187703" y="148046"/>
                  </a:lnTo>
                  <a:lnTo>
                    <a:pt x="219897" y="120957"/>
                  </a:lnTo>
                  <a:lnTo>
                    <a:pt x="253990" y="96314"/>
                  </a:lnTo>
                  <a:lnTo>
                    <a:pt x="289804" y="74247"/>
                  </a:lnTo>
                  <a:lnTo>
                    <a:pt x="327151" y="54869"/>
                  </a:lnTo>
                  <a:lnTo>
                    <a:pt x="365823" y="38292"/>
                  </a:lnTo>
                  <a:lnTo>
                    <a:pt x="405602" y="24608"/>
                  </a:lnTo>
                  <a:lnTo>
                    <a:pt x="446278" y="13886"/>
                  </a:lnTo>
                  <a:lnTo>
                    <a:pt x="487643" y="6185"/>
                  </a:lnTo>
                  <a:lnTo>
                    <a:pt x="529461" y="1548"/>
                  </a:lnTo>
                  <a:lnTo>
                    <a:pt x="571499" y="0"/>
                  </a:lnTo>
                  <a:lnTo>
                    <a:pt x="585529" y="172"/>
                  </a:lnTo>
                  <a:lnTo>
                    <a:pt x="627516" y="2751"/>
                  </a:lnTo>
                  <a:lnTo>
                    <a:pt x="669199" y="8412"/>
                  </a:lnTo>
                  <a:lnTo>
                    <a:pt x="710362" y="17126"/>
                  </a:lnTo>
                  <a:lnTo>
                    <a:pt x="750772" y="28845"/>
                  </a:lnTo>
                  <a:lnTo>
                    <a:pt x="790202" y="43502"/>
                  </a:lnTo>
                  <a:lnTo>
                    <a:pt x="828449" y="61019"/>
                  </a:lnTo>
                  <a:lnTo>
                    <a:pt x="865309" y="81307"/>
                  </a:lnTo>
                  <a:lnTo>
                    <a:pt x="900577" y="104252"/>
                  </a:lnTo>
                  <a:lnTo>
                    <a:pt x="934055" y="129724"/>
                  </a:lnTo>
                  <a:lnTo>
                    <a:pt x="965568" y="157589"/>
                  </a:lnTo>
                  <a:lnTo>
                    <a:pt x="994953" y="187703"/>
                  </a:lnTo>
                  <a:lnTo>
                    <a:pt x="1022041" y="219898"/>
                  </a:lnTo>
                  <a:lnTo>
                    <a:pt x="1046683" y="253991"/>
                  </a:lnTo>
                  <a:lnTo>
                    <a:pt x="1068751" y="289804"/>
                  </a:lnTo>
                  <a:lnTo>
                    <a:pt x="1088129" y="327151"/>
                  </a:lnTo>
                  <a:lnTo>
                    <a:pt x="1104706" y="365823"/>
                  </a:lnTo>
                  <a:lnTo>
                    <a:pt x="1118391" y="405602"/>
                  </a:lnTo>
                  <a:lnTo>
                    <a:pt x="1129112" y="446279"/>
                  </a:lnTo>
                  <a:lnTo>
                    <a:pt x="1136815" y="487643"/>
                  </a:lnTo>
                  <a:lnTo>
                    <a:pt x="1141452" y="529461"/>
                  </a:lnTo>
                  <a:lnTo>
                    <a:pt x="1142999" y="571499"/>
                  </a:lnTo>
                  <a:lnTo>
                    <a:pt x="1142828" y="585529"/>
                  </a:lnTo>
                  <a:lnTo>
                    <a:pt x="1140248" y="627516"/>
                  </a:lnTo>
                  <a:lnTo>
                    <a:pt x="1134587" y="669200"/>
                  </a:lnTo>
                  <a:lnTo>
                    <a:pt x="1125873" y="710363"/>
                  </a:lnTo>
                  <a:lnTo>
                    <a:pt x="1114153" y="750773"/>
                  </a:lnTo>
                  <a:lnTo>
                    <a:pt x="1099496" y="790203"/>
                  </a:lnTo>
                  <a:lnTo>
                    <a:pt x="1081978" y="828449"/>
                  </a:lnTo>
                  <a:lnTo>
                    <a:pt x="1061690" y="865310"/>
                  </a:lnTo>
                  <a:lnTo>
                    <a:pt x="1038746" y="900577"/>
                  </a:lnTo>
                  <a:lnTo>
                    <a:pt x="1013274" y="934055"/>
                  </a:lnTo>
                  <a:lnTo>
                    <a:pt x="985409" y="965569"/>
                  </a:lnTo>
                  <a:lnTo>
                    <a:pt x="955295" y="994953"/>
                  </a:lnTo>
                  <a:lnTo>
                    <a:pt x="923100" y="1022042"/>
                  </a:lnTo>
                  <a:lnTo>
                    <a:pt x="889007" y="1046684"/>
                  </a:lnTo>
                  <a:lnTo>
                    <a:pt x="853194" y="1068752"/>
                  </a:lnTo>
                  <a:lnTo>
                    <a:pt x="815847" y="1088130"/>
                  </a:lnTo>
                  <a:lnTo>
                    <a:pt x="777175" y="1104706"/>
                  </a:lnTo>
                  <a:lnTo>
                    <a:pt x="737396" y="1118390"/>
                  </a:lnTo>
                  <a:lnTo>
                    <a:pt x="696719" y="1129112"/>
                  </a:lnTo>
                  <a:lnTo>
                    <a:pt x="655355" y="1136814"/>
                  </a:lnTo>
                  <a:lnTo>
                    <a:pt x="613537" y="1141451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6549" y="209549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251939" y="342821"/>
                  </a:moveTo>
                  <a:lnTo>
                    <a:pt x="235694" y="340420"/>
                  </a:lnTo>
                  <a:lnTo>
                    <a:pt x="221099" y="331648"/>
                  </a:lnTo>
                  <a:lnTo>
                    <a:pt x="139481" y="257175"/>
                  </a:lnTo>
                  <a:lnTo>
                    <a:pt x="114300" y="257175"/>
                  </a:lnTo>
                  <a:lnTo>
                    <a:pt x="114300" y="57150"/>
                  </a:lnTo>
                  <a:lnTo>
                    <a:pt x="178593" y="14287"/>
                  </a:lnTo>
                  <a:lnTo>
                    <a:pt x="189514" y="8138"/>
                  </a:lnTo>
                  <a:lnTo>
                    <a:pt x="201130" y="3672"/>
                  </a:lnTo>
                  <a:lnTo>
                    <a:pt x="213721" y="862"/>
                  </a:lnTo>
                  <a:lnTo>
                    <a:pt x="214717" y="862"/>
                  </a:lnTo>
                  <a:lnTo>
                    <a:pt x="227016" y="0"/>
                  </a:lnTo>
                  <a:lnTo>
                    <a:pt x="223931" y="0"/>
                  </a:lnTo>
                  <a:lnTo>
                    <a:pt x="234204" y="506"/>
                  </a:lnTo>
                  <a:lnTo>
                    <a:pt x="242541" y="1752"/>
                  </a:lnTo>
                  <a:lnTo>
                    <a:pt x="250693" y="3818"/>
                  </a:lnTo>
                  <a:lnTo>
                    <a:pt x="258603" y="6697"/>
                  </a:lnTo>
                  <a:lnTo>
                    <a:pt x="184308" y="66794"/>
                  </a:lnTo>
                  <a:lnTo>
                    <a:pt x="168711" y="85398"/>
                  </a:lnTo>
                  <a:lnTo>
                    <a:pt x="161392" y="107736"/>
                  </a:lnTo>
                  <a:lnTo>
                    <a:pt x="162630" y="130016"/>
                  </a:lnTo>
                  <a:lnTo>
                    <a:pt x="162697" y="131213"/>
                  </a:lnTo>
                  <a:lnTo>
                    <a:pt x="172968" y="153233"/>
                  </a:lnTo>
                  <a:lnTo>
                    <a:pt x="191967" y="170509"/>
                  </a:lnTo>
                  <a:lnTo>
                    <a:pt x="215328" y="178660"/>
                  </a:lnTo>
                  <a:lnTo>
                    <a:pt x="362219" y="178660"/>
                  </a:lnTo>
                  <a:lnTo>
                    <a:pt x="428982" y="239851"/>
                  </a:lnTo>
                  <a:lnTo>
                    <a:pt x="438980" y="253605"/>
                  </a:lnTo>
                  <a:lnTo>
                    <a:pt x="442800" y="269587"/>
                  </a:lnTo>
                  <a:lnTo>
                    <a:pt x="440359" y="285836"/>
                  </a:lnTo>
                  <a:lnTo>
                    <a:pt x="431571" y="300394"/>
                  </a:lnTo>
                  <a:lnTo>
                    <a:pt x="422744" y="307091"/>
                  </a:lnTo>
                  <a:lnTo>
                    <a:pt x="376118" y="307091"/>
                  </a:lnTo>
                  <a:lnTo>
                    <a:pt x="374910" y="310485"/>
                  </a:lnTo>
                  <a:lnTo>
                    <a:pt x="291554" y="310485"/>
                  </a:lnTo>
                  <a:lnTo>
                    <a:pt x="289857" y="317093"/>
                  </a:lnTo>
                  <a:lnTo>
                    <a:pt x="286553" y="323433"/>
                  </a:lnTo>
                  <a:lnTo>
                    <a:pt x="281642" y="328880"/>
                  </a:lnTo>
                  <a:lnTo>
                    <a:pt x="267900" y="338944"/>
                  </a:lnTo>
                  <a:lnTo>
                    <a:pt x="251939" y="342821"/>
                  </a:lnTo>
                  <a:close/>
                </a:path>
                <a:path w="571500" h="342900">
                  <a:moveTo>
                    <a:pt x="219313" y="150320"/>
                  </a:moveTo>
                  <a:lnTo>
                    <a:pt x="206499" y="145845"/>
                  </a:lnTo>
                  <a:lnTo>
                    <a:pt x="196095" y="136356"/>
                  </a:lnTo>
                  <a:lnTo>
                    <a:pt x="190454" y="124288"/>
                  </a:lnTo>
                  <a:lnTo>
                    <a:pt x="189744" y="111409"/>
                  </a:lnTo>
                  <a:lnTo>
                    <a:pt x="193772" y="99148"/>
                  </a:lnTo>
                  <a:lnTo>
                    <a:pt x="288786" y="18930"/>
                  </a:lnTo>
                  <a:lnTo>
                    <a:pt x="327914" y="1237"/>
                  </a:lnTo>
                  <a:lnTo>
                    <a:pt x="342364" y="0"/>
                  </a:lnTo>
                  <a:lnTo>
                    <a:pt x="354470" y="862"/>
                  </a:lnTo>
                  <a:lnTo>
                    <a:pt x="366284" y="3415"/>
                  </a:lnTo>
                  <a:lnTo>
                    <a:pt x="377612" y="7609"/>
                  </a:lnTo>
                  <a:lnTo>
                    <a:pt x="388262" y="13394"/>
                  </a:lnTo>
                  <a:lnTo>
                    <a:pt x="456574" y="57150"/>
                  </a:lnTo>
                  <a:lnTo>
                    <a:pt x="457200" y="57150"/>
                  </a:lnTo>
                  <a:lnTo>
                    <a:pt x="457200" y="69562"/>
                  </a:lnTo>
                  <a:lnTo>
                    <a:pt x="340399" y="69562"/>
                  </a:lnTo>
                  <a:lnTo>
                    <a:pt x="245477" y="143321"/>
                  </a:lnTo>
                  <a:lnTo>
                    <a:pt x="232863" y="149554"/>
                  </a:lnTo>
                  <a:lnTo>
                    <a:pt x="219313" y="150320"/>
                  </a:lnTo>
                  <a:close/>
                </a:path>
                <a:path w="571500" h="342900">
                  <a:moveTo>
                    <a:pt x="457200" y="225742"/>
                  </a:moveTo>
                  <a:lnTo>
                    <a:pt x="333120" y="111409"/>
                  </a:lnTo>
                  <a:lnTo>
                    <a:pt x="351740" y="96976"/>
                  </a:lnTo>
                  <a:lnTo>
                    <a:pt x="357991" y="92065"/>
                  </a:lnTo>
                  <a:lnTo>
                    <a:pt x="359152" y="83135"/>
                  </a:lnTo>
                  <a:lnTo>
                    <a:pt x="349329" y="70633"/>
                  </a:lnTo>
                  <a:lnTo>
                    <a:pt x="340399" y="69562"/>
                  </a:lnTo>
                  <a:lnTo>
                    <a:pt x="457200" y="69562"/>
                  </a:lnTo>
                  <a:lnTo>
                    <a:pt x="457200" y="225742"/>
                  </a:lnTo>
                  <a:close/>
                </a:path>
                <a:path w="571500" h="342900">
                  <a:moveTo>
                    <a:pt x="362219" y="178660"/>
                  </a:moveTo>
                  <a:lnTo>
                    <a:pt x="215328" y="178660"/>
                  </a:lnTo>
                  <a:lnTo>
                    <a:pt x="240011" y="177268"/>
                  </a:lnTo>
                  <a:lnTo>
                    <a:pt x="262979" y="165913"/>
                  </a:lnTo>
                  <a:lnTo>
                    <a:pt x="309145" y="130016"/>
                  </a:lnTo>
                  <a:lnTo>
                    <a:pt x="362219" y="178660"/>
                  </a:lnTo>
                  <a:close/>
                </a:path>
                <a:path w="571500" h="342900">
                  <a:moveTo>
                    <a:pt x="404883" y="314057"/>
                  </a:moveTo>
                  <a:lnTo>
                    <a:pt x="390044" y="313178"/>
                  </a:lnTo>
                  <a:lnTo>
                    <a:pt x="376118" y="307091"/>
                  </a:lnTo>
                  <a:lnTo>
                    <a:pt x="422744" y="307091"/>
                  </a:lnTo>
                  <a:lnTo>
                    <a:pt x="419202" y="309779"/>
                  </a:lnTo>
                  <a:lnTo>
                    <a:pt x="404883" y="314057"/>
                  </a:lnTo>
                  <a:close/>
                </a:path>
                <a:path w="571500" h="342900">
                  <a:moveTo>
                    <a:pt x="337542" y="335644"/>
                  </a:moveTo>
                  <a:lnTo>
                    <a:pt x="321292" y="333202"/>
                  </a:lnTo>
                  <a:lnTo>
                    <a:pt x="306734" y="324415"/>
                  </a:lnTo>
                  <a:lnTo>
                    <a:pt x="291554" y="310485"/>
                  </a:lnTo>
                  <a:lnTo>
                    <a:pt x="374910" y="310485"/>
                  </a:lnTo>
                  <a:lnTo>
                    <a:pt x="337542" y="335644"/>
                  </a:lnTo>
                  <a:close/>
                </a:path>
                <a:path w="571500" h="342900">
                  <a:moveTo>
                    <a:pt x="57150" y="285750"/>
                  </a:moveTo>
                  <a:lnTo>
                    <a:pt x="28575" y="285750"/>
                  </a:lnTo>
                  <a:lnTo>
                    <a:pt x="17442" y="283507"/>
                  </a:lnTo>
                  <a:lnTo>
                    <a:pt x="8360" y="277389"/>
                  </a:lnTo>
                  <a:lnTo>
                    <a:pt x="2242" y="268307"/>
                  </a:lnTo>
                  <a:lnTo>
                    <a:pt x="0" y="257174"/>
                  </a:lnTo>
                  <a:lnTo>
                    <a:pt x="0" y="63579"/>
                  </a:lnTo>
                  <a:lnTo>
                    <a:pt x="6429" y="57150"/>
                  </a:lnTo>
                  <a:lnTo>
                    <a:pt x="85725" y="57150"/>
                  </a:lnTo>
                  <a:lnTo>
                    <a:pt x="85725" y="228600"/>
                  </a:lnTo>
                  <a:lnTo>
                    <a:pt x="40967" y="228600"/>
                  </a:lnTo>
                  <a:lnTo>
                    <a:pt x="39145" y="228962"/>
                  </a:lnTo>
                  <a:lnTo>
                    <a:pt x="28574" y="240992"/>
                  </a:lnTo>
                  <a:lnTo>
                    <a:pt x="28574" y="244782"/>
                  </a:lnTo>
                  <a:lnTo>
                    <a:pt x="40967" y="257174"/>
                  </a:lnTo>
                  <a:lnTo>
                    <a:pt x="85725" y="257174"/>
                  </a:lnTo>
                  <a:lnTo>
                    <a:pt x="83482" y="268307"/>
                  </a:lnTo>
                  <a:lnTo>
                    <a:pt x="77364" y="277389"/>
                  </a:lnTo>
                  <a:lnTo>
                    <a:pt x="68282" y="283507"/>
                  </a:lnTo>
                  <a:lnTo>
                    <a:pt x="57150" y="285750"/>
                  </a:lnTo>
                  <a:close/>
                </a:path>
                <a:path w="571500" h="342900">
                  <a:moveTo>
                    <a:pt x="85725" y="257174"/>
                  </a:moveTo>
                  <a:lnTo>
                    <a:pt x="44757" y="257174"/>
                  </a:lnTo>
                  <a:lnTo>
                    <a:pt x="46579" y="256812"/>
                  </a:lnTo>
                  <a:lnTo>
                    <a:pt x="50080" y="255362"/>
                  </a:lnTo>
                  <a:lnTo>
                    <a:pt x="57149" y="244782"/>
                  </a:lnTo>
                  <a:lnTo>
                    <a:pt x="57149" y="240992"/>
                  </a:lnTo>
                  <a:lnTo>
                    <a:pt x="44757" y="228600"/>
                  </a:lnTo>
                  <a:lnTo>
                    <a:pt x="85725" y="228600"/>
                  </a:lnTo>
                  <a:lnTo>
                    <a:pt x="85725" y="257174"/>
                  </a:lnTo>
                  <a:close/>
                </a:path>
                <a:path w="571500" h="342900">
                  <a:moveTo>
                    <a:pt x="542925" y="285750"/>
                  </a:moveTo>
                  <a:lnTo>
                    <a:pt x="514350" y="285750"/>
                  </a:lnTo>
                  <a:lnTo>
                    <a:pt x="503217" y="283507"/>
                  </a:lnTo>
                  <a:lnTo>
                    <a:pt x="494135" y="277389"/>
                  </a:lnTo>
                  <a:lnTo>
                    <a:pt x="488017" y="268307"/>
                  </a:lnTo>
                  <a:lnTo>
                    <a:pt x="485775" y="257174"/>
                  </a:lnTo>
                  <a:lnTo>
                    <a:pt x="485775" y="57150"/>
                  </a:lnTo>
                  <a:lnTo>
                    <a:pt x="565070" y="57150"/>
                  </a:lnTo>
                  <a:lnTo>
                    <a:pt x="571500" y="63579"/>
                  </a:lnTo>
                  <a:lnTo>
                    <a:pt x="571500" y="228600"/>
                  </a:lnTo>
                  <a:lnTo>
                    <a:pt x="526742" y="228600"/>
                  </a:lnTo>
                  <a:lnTo>
                    <a:pt x="524920" y="228962"/>
                  </a:lnTo>
                  <a:lnTo>
                    <a:pt x="514349" y="240992"/>
                  </a:lnTo>
                  <a:lnTo>
                    <a:pt x="514349" y="244782"/>
                  </a:lnTo>
                  <a:lnTo>
                    <a:pt x="526742" y="257174"/>
                  </a:lnTo>
                  <a:lnTo>
                    <a:pt x="571500" y="257174"/>
                  </a:lnTo>
                  <a:lnTo>
                    <a:pt x="569257" y="268307"/>
                  </a:lnTo>
                  <a:lnTo>
                    <a:pt x="563139" y="277389"/>
                  </a:lnTo>
                  <a:lnTo>
                    <a:pt x="554057" y="283507"/>
                  </a:lnTo>
                  <a:lnTo>
                    <a:pt x="542925" y="285750"/>
                  </a:lnTo>
                  <a:close/>
                </a:path>
                <a:path w="571500" h="342900">
                  <a:moveTo>
                    <a:pt x="571500" y="257174"/>
                  </a:moveTo>
                  <a:lnTo>
                    <a:pt x="530532" y="257174"/>
                  </a:lnTo>
                  <a:lnTo>
                    <a:pt x="532354" y="256812"/>
                  </a:lnTo>
                  <a:lnTo>
                    <a:pt x="535855" y="255362"/>
                  </a:lnTo>
                  <a:lnTo>
                    <a:pt x="542924" y="244782"/>
                  </a:lnTo>
                  <a:lnTo>
                    <a:pt x="542924" y="240992"/>
                  </a:lnTo>
                  <a:lnTo>
                    <a:pt x="530532" y="228600"/>
                  </a:lnTo>
                  <a:lnTo>
                    <a:pt x="571500" y="228600"/>
                  </a:lnTo>
                  <a:lnTo>
                    <a:pt x="571500" y="257174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00" b="1" spc="-275" dirty="0">
                <a:latin typeface="Montserrat"/>
                <a:cs typeface="Montserrat"/>
              </a:rPr>
              <a:t>Thank</a:t>
            </a:r>
            <a:r>
              <a:rPr sz="4600" b="1" spc="-100" dirty="0">
                <a:latin typeface="Montserrat"/>
                <a:cs typeface="Montserrat"/>
              </a:rPr>
              <a:t> </a:t>
            </a:r>
            <a:r>
              <a:rPr sz="4600" b="1" spc="-325" dirty="0">
                <a:latin typeface="Montserrat"/>
                <a:cs typeface="Montserrat"/>
              </a:rPr>
              <a:t>You!</a:t>
            </a:r>
            <a:endParaRPr sz="4600" dirty="0">
              <a:latin typeface="Montserrat"/>
              <a:cs typeface="Montserra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94704" y="264295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F1F7C3-166A-AC97-6E65-74D333C89906}"/>
              </a:ext>
            </a:extLst>
          </p:cNvPr>
          <p:cNvSpPr txBox="1"/>
          <p:nvPr/>
        </p:nvSpPr>
        <p:spPr>
          <a:xfrm>
            <a:off x="2819400" y="4791632"/>
            <a:ext cx="6780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https://github.com/ompatilonmail/Bike-Purchase-Data-Analysis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10477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pc="-195" dirty="0"/>
              <a:t>Executive</a:t>
            </a:r>
            <a:r>
              <a:rPr spc="-20" dirty="0"/>
              <a:t> </a:t>
            </a:r>
            <a:r>
              <a:rPr spc="-204" dirty="0"/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196" y="1390649"/>
            <a:ext cx="190206" cy="19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7621" y="1326987"/>
            <a:ext cx="5831840" cy="5810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75"/>
              </a:spcBef>
            </a:pPr>
            <a:r>
              <a:rPr sz="15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Goal:</a:t>
            </a:r>
            <a:r>
              <a:rPr sz="1500" b="0" spc="-3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Uncover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key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buyer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trends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using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data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on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demography,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5E6267"/>
                </a:solidFill>
                <a:latin typeface="Montserrat"/>
                <a:cs typeface="Montserrat"/>
              </a:rPr>
              <a:t>income, </a:t>
            </a:r>
            <a:r>
              <a:rPr sz="1450" spc="-95" dirty="0">
                <a:solidFill>
                  <a:srgbClr val="5E6267"/>
                </a:solidFill>
                <a:latin typeface="Montserrat"/>
                <a:cs typeface="Montserrat"/>
              </a:rPr>
              <a:t>commute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&amp;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region</a:t>
            </a:r>
            <a:endParaRPr sz="1450" dirty="0">
              <a:latin typeface="Montserrat"/>
              <a:cs typeface="Montserra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099" y="2145506"/>
            <a:ext cx="190499" cy="1666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3460" y="2079608"/>
            <a:ext cx="5676900" cy="5619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9400"/>
              </a:lnSpc>
              <a:spcBef>
                <a:spcPts val="75"/>
              </a:spcBef>
            </a:pPr>
            <a:r>
              <a:rPr sz="1500" b="0" spc="-85" dirty="0">
                <a:solidFill>
                  <a:srgbClr val="1A73E7"/>
                </a:solidFill>
                <a:latin typeface="Montserrat Medium"/>
                <a:cs typeface="Montserrat Medium"/>
              </a:rPr>
              <a:t>Finding:</a:t>
            </a:r>
            <a:r>
              <a:rPr sz="1500" b="0" spc="-1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Similar</a:t>
            </a:r>
            <a:r>
              <a:rPr sz="1450" spc="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gender</a:t>
            </a:r>
            <a:r>
              <a:rPr sz="1450" spc="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5E6267"/>
                </a:solidFill>
                <a:latin typeface="Montserrat"/>
                <a:cs typeface="Montserrat"/>
              </a:rPr>
              <a:t>split,</a:t>
            </a:r>
            <a:r>
              <a:rPr sz="1450" spc="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married</a:t>
            </a:r>
            <a:r>
              <a:rPr sz="1450" spc="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customers</a:t>
            </a:r>
            <a:r>
              <a:rPr sz="1450" spc="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purchase</a:t>
            </a:r>
            <a:r>
              <a:rPr sz="1450" spc="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slightly 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more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574" y="2867024"/>
            <a:ext cx="236004" cy="190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7449" y="2852753"/>
            <a:ext cx="58597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120" dirty="0">
                <a:solidFill>
                  <a:srgbClr val="1A73E7"/>
                </a:solidFill>
                <a:latin typeface="Montserrat Medium"/>
                <a:cs typeface="Montserrat Medium"/>
              </a:rPr>
              <a:t>Key</a:t>
            </a:r>
            <a:r>
              <a:rPr sz="1500" b="0" spc="-1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500" b="0" spc="-95" dirty="0">
                <a:solidFill>
                  <a:srgbClr val="1A73E7"/>
                </a:solidFill>
                <a:latin typeface="Montserrat Medium"/>
                <a:cs typeface="Montserrat Medium"/>
              </a:rPr>
              <a:t>buyer:</a:t>
            </a:r>
            <a:r>
              <a:rPr sz="1500" b="0" spc="-1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Age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30-</a:t>
            </a:r>
            <a:r>
              <a:rPr sz="1450" spc="-50" dirty="0">
                <a:solidFill>
                  <a:srgbClr val="5E6267"/>
                </a:solidFill>
                <a:latin typeface="Montserrat"/>
                <a:cs typeface="Montserrat"/>
              </a:rPr>
              <a:t>45,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250" spc="-20" dirty="0">
                <a:solidFill>
                  <a:srgbClr val="5E6267"/>
                </a:solidFill>
                <a:latin typeface="Arial"/>
                <a:cs typeface="Arial"/>
              </a:rPr>
              <a:t>₹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60,000+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income,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professionals,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5E6267"/>
                </a:solidFill>
                <a:latin typeface="Montserrat"/>
                <a:cs typeface="Montserrat"/>
              </a:rPr>
              <a:t>homeowners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3333750"/>
            <a:ext cx="142874" cy="1914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26579" y="3319478"/>
            <a:ext cx="5659120" cy="998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10"/>
              </a:spcBef>
            </a:pPr>
            <a:r>
              <a:rPr sz="1500" b="0" spc="-85" dirty="0">
                <a:solidFill>
                  <a:srgbClr val="1A73E7"/>
                </a:solidFill>
                <a:latin typeface="Montserrat Medium"/>
                <a:cs typeface="Montserrat Medium"/>
              </a:rPr>
              <a:t>Regional:</a:t>
            </a:r>
            <a:r>
              <a:rPr sz="150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North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America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leads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volume,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Pacific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converts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best</a:t>
            </a:r>
            <a:endParaRPr sz="1450">
              <a:latin typeface="Montserrat"/>
              <a:cs typeface="Montserrat"/>
            </a:endParaRPr>
          </a:p>
          <a:p>
            <a:pPr marL="12700" marR="5080">
              <a:lnSpc>
                <a:spcPct val="123600"/>
              </a:lnSpc>
              <a:spcBef>
                <a:spcPts val="1450"/>
              </a:spcBef>
            </a:pPr>
            <a:r>
              <a:rPr sz="1500" b="0" spc="-105" dirty="0">
                <a:solidFill>
                  <a:srgbClr val="1A73E7"/>
                </a:solidFill>
                <a:latin typeface="Montserrat Medium"/>
                <a:cs typeface="Montserrat Medium"/>
              </a:rPr>
              <a:t>Recommendations:</a:t>
            </a:r>
            <a:r>
              <a:rPr sz="1500" b="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Target</a:t>
            </a:r>
            <a:r>
              <a:rPr sz="1450" spc="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high-potential</a:t>
            </a:r>
            <a:r>
              <a:rPr sz="1450" spc="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customer</a:t>
            </a:r>
            <a:r>
              <a:rPr sz="1450" spc="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segments</a:t>
            </a:r>
            <a:r>
              <a:rPr sz="1450" spc="2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5E6267"/>
                </a:solidFill>
                <a:latin typeface="Montserrat"/>
                <a:cs typeface="Montserrat"/>
              </a:rPr>
              <a:t>for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optimized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marketing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053" y="3800475"/>
            <a:ext cx="130961" cy="1904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8086724" y="1390649"/>
            <a:ext cx="476250" cy="476250"/>
            <a:chOff x="8086724" y="1390649"/>
            <a:chExt cx="476250" cy="476250"/>
          </a:xfrm>
        </p:grpSpPr>
        <p:sp>
          <p:nvSpPr>
            <p:cNvPr id="14" name="object 14"/>
            <p:cNvSpPr/>
            <p:nvPr/>
          </p:nvSpPr>
          <p:spPr>
            <a:xfrm>
              <a:off x="8086724" y="13906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2" y="455139"/>
                  </a:lnTo>
                  <a:lnTo>
                    <a:pt x="99343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3" y="99345"/>
                  </a:lnTo>
                  <a:lnTo>
                    <a:pt x="75258" y="64230"/>
                  </a:lnTo>
                  <a:lnTo>
                    <a:pt x="112313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4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8" y="75259"/>
                  </a:lnTo>
                  <a:lnTo>
                    <a:pt x="440450" y="112314"/>
                  </a:lnTo>
                  <a:lnTo>
                    <a:pt x="461107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8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0549" y="1533524"/>
              <a:ext cx="238124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744370" y="1940644"/>
            <a:ext cx="116840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105" dirty="0">
                <a:solidFill>
                  <a:srgbClr val="4A5462"/>
                </a:solidFill>
                <a:latin typeface="Montserrat Medium"/>
                <a:cs typeface="Montserrat Medium"/>
              </a:rPr>
              <a:t>Demographics</a:t>
            </a:r>
            <a:endParaRPr sz="1350">
              <a:latin typeface="Montserrat Medium"/>
              <a:cs typeface="Montserrat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210799" y="1390649"/>
            <a:ext cx="476250" cy="476250"/>
            <a:chOff x="10210799" y="1390649"/>
            <a:chExt cx="476250" cy="476250"/>
          </a:xfrm>
        </p:grpSpPr>
        <p:sp>
          <p:nvSpPr>
            <p:cNvPr id="18" name="object 18"/>
            <p:cNvSpPr/>
            <p:nvPr/>
          </p:nvSpPr>
          <p:spPr>
            <a:xfrm>
              <a:off x="10210799" y="13906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1" y="455139"/>
                  </a:lnTo>
                  <a:lnTo>
                    <a:pt x="99343" y="431785"/>
                  </a:lnTo>
                  <a:lnTo>
                    <a:pt x="64229" y="400989"/>
                  </a:lnTo>
                  <a:lnTo>
                    <a:pt x="35798" y="363935"/>
                  </a:lnTo>
                  <a:lnTo>
                    <a:pt x="15140" y="322046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7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60" y="64230"/>
                  </a:lnTo>
                  <a:lnTo>
                    <a:pt x="112312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7"/>
                  </a:lnTo>
                  <a:lnTo>
                    <a:pt x="336454" y="21110"/>
                  </a:lnTo>
                  <a:lnTo>
                    <a:pt x="376903" y="44464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9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6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4" y="461108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44149" y="1545961"/>
              <a:ext cx="214312" cy="16562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140056" y="1940644"/>
            <a:ext cx="61341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100" dirty="0">
                <a:solidFill>
                  <a:srgbClr val="4A5462"/>
                </a:solidFill>
                <a:latin typeface="Montserrat Medium"/>
                <a:cs typeface="Montserrat Medium"/>
              </a:rPr>
              <a:t>Income</a:t>
            </a:r>
            <a:endParaRPr sz="1350">
              <a:latin typeface="Montserrat Medium"/>
              <a:cs typeface="Montserrat Medi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86724" y="2343150"/>
            <a:ext cx="476250" cy="476250"/>
            <a:chOff x="8086724" y="2343150"/>
            <a:chExt cx="476250" cy="476250"/>
          </a:xfrm>
        </p:grpSpPr>
        <p:sp>
          <p:nvSpPr>
            <p:cNvPr id="22" name="object 22"/>
            <p:cNvSpPr/>
            <p:nvPr/>
          </p:nvSpPr>
          <p:spPr>
            <a:xfrm>
              <a:off x="8086724" y="23431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2" y="455138"/>
                  </a:lnTo>
                  <a:lnTo>
                    <a:pt x="99343" y="431785"/>
                  </a:lnTo>
                  <a:lnTo>
                    <a:pt x="64230" y="400989"/>
                  </a:lnTo>
                  <a:lnTo>
                    <a:pt x="35797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3" y="99344"/>
                  </a:lnTo>
                  <a:lnTo>
                    <a:pt x="75258" y="64230"/>
                  </a:lnTo>
                  <a:lnTo>
                    <a:pt x="112313" y="35798"/>
                  </a:lnTo>
                  <a:lnTo>
                    <a:pt x="154203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4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0" y="112313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4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0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9599" y="2486024"/>
              <a:ext cx="190499" cy="1904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925196" y="2893144"/>
            <a:ext cx="80708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120" dirty="0">
                <a:solidFill>
                  <a:srgbClr val="4A5462"/>
                </a:solidFill>
                <a:latin typeface="Montserrat Medium"/>
                <a:cs typeface="Montserrat Medium"/>
              </a:rPr>
              <a:t>Commute</a:t>
            </a:r>
            <a:endParaRPr sz="1350">
              <a:latin typeface="Montserrat Medium"/>
              <a:cs typeface="Montserrat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210799" y="2343150"/>
            <a:ext cx="476250" cy="476250"/>
            <a:chOff x="10210799" y="2343150"/>
            <a:chExt cx="476250" cy="476250"/>
          </a:xfrm>
        </p:grpSpPr>
        <p:sp>
          <p:nvSpPr>
            <p:cNvPr id="26" name="object 26"/>
            <p:cNvSpPr/>
            <p:nvPr/>
          </p:nvSpPr>
          <p:spPr>
            <a:xfrm>
              <a:off x="10210799" y="23431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1" y="455138"/>
                  </a:lnTo>
                  <a:lnTo>
                    <a:pt x="99343" y="431785"/>
                  </a:lnTo>
                  <a:lnTo>
                    <a:pt x="64229" y="400989"/>
                  </a:lnTo>
                  <a:lnTo>
                    <a:pt x="35798" y="363935"/>
                  </a:lnTo>
                  <a:lnTo>
                    <a:pt x="15140" y="322045"/>
                  </a:lnTo>
                  <a:lnTo>
                    <a:pt x="3054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7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60" y="64230"/>
                  </a:lnTo>
                  <a:lnTo>
                    <a:pt x="112312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4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51" y="112313"/>
                  </a:lnTo>
                  <a:lnTo>
                    <a:pt x="461109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4"/>
                  </a:lnTo>
                  <a:lnTo>
                    <a:pt x="470152" y="292229"/>
                  </a:lnTo>
                  <a:lnTo>
                    <a:pt x="455138" y="336456"/>
                  </a:lnTo>
                  <a:lnTo>
                    <a:pt x="431786" y="376904"/>
                  </a:lnTo>
                  <a:lnTo>
                    <a:pt x="400989" y="412019"/>
                  </a:lnTo>
                  <a:lnTo>
                    <a:pt x="363934" y="440450"/>
                  </a:lnTo>
                  <a:lnTo>
                    <a:pt x="322044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53674" y="2486024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157915" y="2893144"/>
            <a:ext cx="577850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95" dirty="0">
                <a:solidFill>
                  <a:srgbClr val="4A5462"/>
                </a:solidFill>
                <a:latin typeface="Montserrat Medium"/>
                <a:cs typeface="Montserrat Medium"/>
              </a:rPr>
              <a:t>Region</a:t>
            </a:r>
            <a:endParaRPr sz="1350">
              <a:latin typeface="Montserrat Medium"/>
              <a:cs typeface="Montserrat Medi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294704" y="277649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10477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9" y="5029199"/>
            <a:ext cx="10668000" cy="9525"/>
          </a:xfrm>
          <a:custGeom>
            <a:avLst/>
            <a:gdLst/>
            <a:ahLst/>
            <a:cxnLst/>
            <a:rect l="l" t="t" r="r" b="b"/>
            <a:pathLst>
              <a:path w="10668000" h="9525">
                <a:moveTo>
                  <a:pt x="10667999" y="9524"/>
                </a:moveTo>
                <a:lnTo>
                  <a:pt x="0" y="9524"/>
                </a:lnTo>
                <a:lnTo>
                  <a:pt x="0" y="0"/>
                </a:lnTo>
                <a:lnTo>
                  <a:pt x="10667999" y="0"/>
                </a:lnTo>
                <a:lnTo>
                  <a:pt x="10667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pc="-220" dirty="0"/>
              <a:t>Customer</a:t>
            </a:r>
            <a:r>
              <a:rPr spc="-25" dirty="0"/>
              <a:t> </a:t>
            </a:r>
            <a:r>
              <a:rPr spc="-200" dirty="0"/>
              <a:t>Demographics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9299" y="5241236"/>
            <a:ext cx="12484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0" spc="-114" dirty="0">
                <a:solidFill>
                  <a:srgbClr val="374050"/>
                </a:solidFill>
                <a:latin typeface="Montserrat Medium"/>
                <a:cs typeface="Montserrat Medium"/>
              </a:rPr>
              <a:t>Key</a:t>
            </a:r>
            <a:r>
              <a:rPr sz="16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75" dirty="0">
                <a:solidFill>
                  <a:srgbClr val="374050"/>
                </a:solidFill>
                <a:latin typeface="Montserrat Medium"/>
                <a:cs typeface="Montserrat Medium"/>
              </a:rPr>
              <a:t>Insights:</a:t>
            </a:r>
            <a:endParaRPr sz="1650">
              <a:latin typeface="Montserrat Medium"/>
              <a:cs typeface="Montserrat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942" y="5686424"/>
            <a:ext cx="238980" cy="190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87449" y="5675057"/>
            <a:ext cx="377571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Gender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5E6267"/>
                </a:solidFill>
                <a:latin typeface="Montserrat"/>
                <a:cs typeface="Montserrat"/>
              </a:rPr>
              <a:t>split</a:t>
            </a:r>
            <a:r>
              <a:rPr sz="14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5E6267"/>
                </a:solidFill>
                <a:latin typeface="Montserrat"/>
                <a:cs typeface="Montserrat"/>
              </a:rPr>
              <a:t>is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even</a:t>
            </a:r>
            <a:r>
              <a:rPr sz="14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5E6267"/>
                </a:solidFill>
                <a:latin typeface="Montserrat"/>
                <a:cs typeface="Montserrat"/>
              </a:rPr>
              <a:t>among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bike</a:t>
            </a:r>
            <a:r>
              <a:rPr sz="14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45" dirty="0">
                <a:solidFill>
                  <a:srgbClr val="5E6267"/>
                </a:solidFill>
                <a:latin typeface="Montserrat"/>
                <a:cs typeface="Montserrat"/>
              </a:rPr>
              <a:t>purchasers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9824" y="5710237"/>
            <a:ext cx="190499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97650" y="5675057"/>
            <a:ext cx="419100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Married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customers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are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5E6267"/>
                </a:solidFill>
                <a:latin typeface="Montserrat"/>
                <a:cs typeface="Montserrat"/>
              </a:rPr>
              <a:t>slightly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more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likely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5E6267"/>
                </a:solidFill>
                <a:latin typeface="Montserrat"/>
                <a:cs typeface="Montserrat"/>
              </a:rPr>
              <a:t>buy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1390650"/>
            <a:ext cx="5181599" cy="33337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400" y="1390650"/>
            <a:ext cx="5181599" cy="33337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294704" y="334943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10477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pc="-225" dirty="0"/>
              <a:t>Age</a:t>
            </a:r>
            <a:r>
              <a:rPr spc="-50" dirty="0"/>
              <a:t> </a:t>
            </a:r>
            <a:r>
              <a:rPr spc="-225" dirty="0"/>
              <a:t>&amp;</a:t>
            </a:r>
            <a:r>
              <a:rPr spc="-50" dirty="0"/>
              <a:t> </a:t>
            </a:r>
            <a:r>
              <a:rPr spc="-254" dirty="0"/>
              <a:t>Commute</a:t>
            </a:r>
            <a:r>
              <a:rPr spc="-55" dirty="0"/>
              <a:t> </a:t>
            </a:r>
            <a:r>
              <a:rPr spc="-170" dirty="0"/>
              <a:t>Behavior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4" y="5460205"/>
            <a:ext cx="190499" cy="1666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624" y="5838824"/>
            <a:ext cx="190499" cy="1904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9299" y="5003111"/>
            <a:ext cx="6743700" cy="1077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0" spc="-114" dirty="0">
                <a:solidFill>
                  <a:srgbClr val="374050"/>
                </a:solidFill>
                <a:latin typeface="Montserrat Medium"/>
                <a:cs typeface="Montserrat Medium"/>
              </a:rPr>
              <a:t>Key</a:t>
            </a:r>
            <a:r>
              <a:rPr sz="16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374050"/>
                </a:solidFill>
                <a:latin typeface="Montserrat Medium"/>
                <a:cs typeface="Montserrat Medium"/>
              </a:rPr>
              <a:t>Insights:</a:t>
            </a:r>
            <a:endParaRPr sz="1650">
              <a:latin typeface="Montserrat Medium"/>
              <a:cs typeface="Montserrat Medium"/>
            </a:endParaRPr>
          </a:p>
          <a:p>
            <a:pPr marL="450215" marR="5080">
              <a:lnSpc>
                <a:spcPct val="170800"/>
              </a:lnSpc>
              <a:spcBef>
                <a:spcPts val="120"/>
              </a:spcBef>
            </a:pPr>
            <a:r>
              <a:rPr sz="1500" b="0" spc="-114" dirty="0">
                <a:solidFill>
                  <a:srgbClr val="1A73E7"/>
                </a:solidFill>
                <a:latin typeface="Montserrat Medium"/>
                <a:cs typeface="Montserrat Medium"/>
              </a:rPr>
              <a:t>Age</a:t>
            </a:r>
            <a:r>
              <a:rPr sz="1500" b="0" spc="-1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5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30-</a:t>
            </a:r>
            <a:r>
              <a:rPr sz="1500" b="0" spc="-105" dirty="0">
                <a:solidFill>
                  <a:srgbClr val="1A73E7"/>
                </a:solidFill>
                <a:latin typeface="Montserrat Medium"/>
                <a:cs typeface="Montserrat Medium"/>
              </a:rPr>
              <a:t>45</a:t>
            </a:r>
            <a:r>
              <a:rPr sz="150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30" dirty="0">
                <a:solidFill>
                  <a:srgbClr val="5E6267"/>
                </a:solidFill>
                <a:latin typeface="Montserrat"/>
                <a:cs typeface="Montserrat"/>
              </a:rPr>
              <a:t>is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the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top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buyer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segment,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showing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highest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conversion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rates </a:t>
            </a:r>
            <a:r>
              <a:rPr sz="1500" b="0" spc="-95" dirty="0">
                <a:solidFill>
                  <a:srgbClr val="1A73E7"/>
                </a:solidFill>
                <a:latin typeface="Montserrat Medium"/>
                <a:cs typeface="Montserrat Medium"/>
              </a:rPr>
              <a:t>Mid-</a:t>
            </a:r>
            <a:r>
              <a:rPr sz="1500" b="0" spc="-114" dirty="0">
                <a:solidFill>
                  <a:srgbClr val="1A73E7"/>
                </a:solidFill>
                <a:latin typeface="Montserrat Medium"/>
                <a:cs typeface="Montserrat Medium"/>
              </a:rPr>
              <a:t>range</a:t>
            </a:r>
            <a:r>
              <a:rPr sz="1500" b="0" spc="-2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500" b="0" spc="-120" dirty="0">
                <a:solidFill>
                  <a:srgbClr val="1A73E7"/>
                </a:solidFill>
                <a:latin typeface="Montserrat Medium"/>
                <a:cs typeface="Montserrat Medium"/>
              </a:rPr>
              <a:t>commutes</a:t>
            </a:r>
            <a:r>
              <a:rPr sz="150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500" b="0" spc="-80" dirty="0">
                <a:solidFill>
                  <a:srgbClr val="1A73E7"/>
                </a:solidFill>
                <a:latin typeface="Montserrat Medium"/>
                <a:cs typeface="Montserrat Medium"/>
              </a:rPr>
              <a:t>(2-</a:t>
            </a:r>
            <a:r>
              <a:rPr sz="1500" b="0" spc="-100" dirty="0">
                <a:solidFill>
                  <a:srgbClr val="1A73E7"/>
                </a:solidFill>
                <a:latin typeface="Montserrat Medium"/>
                <a:cs typeface="Montserrat Medium"/>
              </a:rPr>
              <a:t>5</a:t>
            </a:r>
            <a:r>
              <a:rPr sz="150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500" b="0" spc="-85" dirty="0">
                <a:solidFill>
                  <a:srgbClr val="1A73E7"/>
                </a:solidFill>
                <a:latin typeface="Montserrat Medium"/>
                <a:cs typeface="Montserrat Medium"/>
              </a:rPr>
              <a:t>miles)</a:t>
            </a:r>
            <a:r>
              <a:rPr sz="1500" b="0" spc="-2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show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5E6267"/>
                </a:solidFill>
                <a:latin typeface="Montserrat"/>
                <a:cs typeface="Montserrat"/>
              </a:rPr>
              <a:t>higher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5E6267"/>
                </a:solidFill>
                <a:latin typeface="Montserrat"/>
                <a:cs typeface="Montserrat"/>
              </a:rPr>
              <a:t>likelihood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5E6267"/>
                </a:solidFill>
                <a:latin typeface="Montserrat"/>
                <a:cs typeface="Montserrat"/>
              </a:rPr>
              <a:t>of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bike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5E6267"/>
                </a:solidFill>
                <a:latin typeface="Montserrat"/>
                <a:cs typeface="Montserrat"/>
              </a:rPr>
              <a:t>purchase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" y="1390650"/>
            <a:ext cx="5143499" cy="33337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6500" y="1390650"/>
            <a:ext cx="5143499" cy="333374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1320662" y="213872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11585" cy="89535"/>
          </a:xfrm>
          <a:custGeom>
            <a:avLst/>
            <a:gdLst/>
            <a:ahLst/>
            <a:cxnLst/>
            <a:rect l="l" t="t" r="r" b="b"/>
            <a:pathLst>
              <a:path w="11411585" h="89535">
                <a:moveTo>
                  <a:pt x="11410981" y="89148"/>
                </a:moveTo>
                <a:lnTo>
                  <a:pt x="0" y="89148"/>
                </a:lnTo>
                <a:lnTo>
                  <a:pt x="0" y="0"/>
                </a:lnTo>
                <a:lnTo>
                  <a:pt x="11410981" y="0"/>
                </a:lnTo>
                <a:lnTo>
                  <a:pt x="11410981" y="89148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3186" y="980631"/>
            <a:ext cx="713740" cy="36195"/>
          </a:xfrm>
          <a:custGeom>
            <a:avLst/>
            <a:gdLst/>
            <a:ahLst/>
            <a:cxnLst/>
            <a:rect l="l" t="t" r="r" b="b"/>
            <a:pathLst>
              <a:path w="713740" h="36194">
                <a:moveTo>
                  <a:pt x="713186" y="35659"/>
                </a:moveTo>
                <a:lnTo>
                  <a:pt x="0" y="35659"/>
                </a:lnTo>
                <a:lnTo>
                  <a:pt x="0" y="0"/>
                </a:lnTo>
                <a:lnTo>
                  <a:pt x="713186" y="0"/>
                </a:lnTo>
                <a:lnTo>
                  <a:pt x="713186" y="3565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3186" y="5081453"/>
            <a:ext cx="9984740" cy="1337310"/>
            <a:chOff x="713186" y="5081453"/>
            <a:chExt cx="9984740" cy="1337310"/>
          </a:xfrm>
        </p:grpSpPr>
        <p:sp>
          <p:nvSpPr>
            <p:cNvPr id="5" name="object 5"/>
            <p:cNvSpPr/>
            <p:nvPr/>
          </p:nvSpPr>
          <p:spPr>
            <a:xfrm>
              <a:off x="713186" y="5081453"/>
              <a:ext cx="9984740" cy="1337310"/>
            </a:xfrm>
            <a:custGeom>
              <a:avLst/>
              <a:gdLst/>
              <a:ahLst/>
              <a:cxnLst/>
              <a:rect l="l" t="t" r="r" b="b"/>
              <a:pathLst>
                <a:path w="9984740" h="1337310">
                  <a:moveTo>
                    <a:pt x="9917973" y="1337224"/>
                  </a:moveTo>
                  <a:lnTo>
                    <a:pt x="66635" y="1337224"/>
                  </a:lnTo>
                  <a:lnTo>
                    <a:pt x="61997" y="1336767"/>
                  </a:lnTo>
                  <a:lnTo>
                    <a:pt x="24199" y="1319646"/>
                  </a:lnTo>
                  <a:lnTo>
                    <a:pt x="2283" y="1284411"/>
                  </a:lnTo>
                  <a:lnTo>
                    <a:pt x="0" y="1270589"/>
                  </a:lnTo>
                  <a:lnTo>
                    <a:pt x="0" y="1265905"/>
                  </a:lnTo>
                  <a:lnTo>
                    <a:pt x="0" y="66635"/>
                  </a:lnTo>
                  <a:lnTo>
                    <a:pt x="14620" y="27802"/>
                  </a:lnTo>
                  <a:lnTo>
                    <a:pt x="48352" y="3636"/>
                  </a:lnTo>
                  <a:lnTo>
                    <a:pt x="66635" y="0"/>
                  </a:lnTo>
                  <a:lnTo>
                    <a:pt x="9917973" y="0"/>
                  </a:lnTo>
                  <a:lnTo>
                    <a:pt x="9956805" y="14621"/>
                  </a:lnTo>
                  <a:lnTo>
                    <a:pt x="9980971" y="48352"/>
                  </a:lnTo>
                  <a:lnTo>
                    <a:pt x="9984608" y="66635"/>
                  </a:lnTo>
                  <a:lnTo>
                    <a:pt x="9984608" y="1270589"/>
                  </a:lnTo>
                  <a:lnTo>
                    <a:pt x="9969986" y="1309421"/>
                  </a:lnTo>
                  <a:lnTo>
                    <a:pt x="9936255" y="1333586"/>
                  </a:lnTo>
                  <a:lnTo>
                    <a:pt x="9922610" y="1336767"/>
                  </a:lnTo>
                  <a:lnTo>
                    <a:pt x="9917973" y="13372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7142" y="5698805"/>
              <a:ext cx="178296" cy="1560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472195"/>
            <a:ext cx="10721326" cy="408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spc="-210" dirty="0"/>
              <a:t>Income</a:t>
            </a:r>
            <a:r>
              <a:rPr sz="2400" spc="-55" dirty="0"/>
              <a:t> </a:t>
            </a:r>
            <a:r>
              <a:rPr sz="2400" spc="-229" dirty="0"/>
              <a:t>&amp;</a:t>
            </a:r>
            <a:r>
              <a:rPr sz="2400" spc="-55" dirty="0"/>
              <a:t> </a:t>
            </a:r>
            <a:r>
              <a:rPr sz="2400" spc="-245" dirty="0"/>
              <a:t>Home</a:t>
            </a:r>
            <a:r>
              <a:rPr sz="2400" spc="-55" dirty="0"/>
              <a:t> </a:t>
            </a:r>
            <a:r>
              <a:rPr sz="2400" spc="-175" dirty="0"/>
              <a:t>Ownership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700486" y="1276334"/>
            <a:ext cx="30365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0" spc="-110" dirty="0">
                <a:solidFill>
                  <a:srgbClr val="374050"/>
                </a:solidFill>
                <a:latin typeface="Montserrat Medium"/>
                <a:cs typeface="Montserrat Medium"/>
              </a:rPr>
              <a:t>Income</a:t>
            </a:r>
            <a:r>
              <a:rPr sz="15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105" dirty="0">
                <a:solidFill>
                  <a:srgbClr val="374050"/>
                </a:solidFill>
                <a:latin typeface="Montserrat Medium"/>
                <a:cs typeface="Montserrat Medium"/>
              </a:rPr>
              <a:t>Bracket</a:t>
            </a:r>
            <a:r>
              <a:rPr sz="155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90" dirty="0">
                <a:solidFill>
                  <a:srgbClr val="374050"/>
                </a:solidFill>
                <a:latin typeface="Montserrat Medium"/>
                <a:cs typeface="Montserrat Medium"/>
              </a:rPr>
              <a:t>vs</a:t>
            </a:r>
            <a:r>
              <a:rPr sz="15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105" dirty="0">
                <a:solidFill>
                  <a:srgbClr val="374050"/>
                </a:solidFill>
                <a:latin typeface="Montserrat Medium"/>
                <a:cs typeface="Montserrat Medium"/>
              </a:rPr>
              <a:t>Bike</a:t>
            </a:r>
            <a:r>
              <a:rPr sz="155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70" dirty="0">
                <a:solidFill>
                  <a:srgbClr val="374050"/>
                </a:solidFill>
                <a:latin typeface="Montserrat Medium"/>
                <a:cs typeface="Montserrat Medium"/>
              </a:rPr>
              <a:t>Purchase</a:t>
            </a:r>
            <a:endParaRPr sz="1550">
              <a:latin typeface="Montserrat Medium"/>
              <a:cs typeface="Montserrat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6746" y="1276334"/>
            <a:ext cx="275526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0" spc="-130" dirty="0">
                <a:solidFill>
                  <a:srgbClr val="374050"/>
                </a:solidFill>
                <a:latin typeface="Montserrat Medium"/>
                <a:cs typeface="Montserrat Medium"/>
              </a:rPr>
              <a:t>Home</a:t>
            </a:r>
            <a:r>
              <a:rPr sz="1550" b="0" spc="1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105" dirty="0">
                <a:solidFill>
                  <a:srgbClr val="374050"/>
                </a:solidFill>
                <a:latin typeface="Montserrat Medium"/>
                <a:cs typeface="Montserrat Medium"/>
              </a:rPr>
              <a:t>Ownership</a:t>
            </a:r>
            <a:r>
              <a:rPr sz="1550" b="0" spc="1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70" dirty="0">
                <a:solidFill>
                  <a:srgbClr val="374050"/>
                </a:solidFill>
                <a:latin typeface="Montserrat Medium"/>
                <a:cs typeface="Montserrat Medium"/>
              </a:rPr>
              <a:t>Distribution</a:t>
            </a:r>
            <a:endParaRPr sz="1550">
              <a:latin typeface="Montserrat Medium"/>
              <a:cs typeface="Montserrat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42" y="5270177"/>
            <a:ext cx="4609465" cy="9029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0" spc="-120" dirty="0">
                <a:solidFill>
                  <a:srgbClr val="374050"/>
                </a:solidFill>
                <a:latin typeface="Montserrat Medium"/>
                <a:cs typeface="Montserrat Medium"/>
              </a:rPr>
              <a:t>Key</a:t>
            </a:r>
            <a:r>
              <a:rPr sz="15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550" b="0" spc="-10" dirty="0">
                <a:solidFill>
                  <a:srgbClr val="374050"/>
                </a:solidFill>
                <a:latin typeface="Montserrat Medium"/>
                <a:cs typeface="Montserrat Medium"/>
              </a:rPr>
              <a:t>Insights</a:t>
            </a:r>
            <a:endParaRPr sz="1550">
              <a:latin typeface="Montserrat Medium"/>
              <a:cs typeface="Montserrat Medium"/>
            </a:endParaRPr>
          </a:p>
          <a:p>
            <a:pPr marL="333375" marR="5080">
              <a:lnSpc>
                <a:spcPct val="121200"/>
              </a:lnSpc>
              <a:spcBef>
                <a:spcPts val="955"/>
              </a:spcBef>
            </a:pPr>
            <a:r>
              <a:rPr sz="1400" b="0" spc="-105" dirty="0">
                <a:solidFill>
                  <a:srgbClr val="1A73E7"/>
                </a:solidFill>
                <a:latin typeface="Montserrat Medium"/>
                <a:cs typeface="Montserrat Medium"/>
              </a:rPr>
              <a:t>Income</a:t>
            </a:r>
            <a:r>
              <a:rPr sz="1400" b="0" spc="-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Impact:</a:t>
            </a:r>
            <a:r>
              <a:rPr sz="1400" b="0" spc="-1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00" spc="-100" dirty="0">
                <a:solidFill>
                  <a:srgbClr val="5E6267"/>
                </a:solidFill>
                <a:latin typeface="Montserrat"/>
                <a:cs typeface="Montserrat"/>
              </a:rPr>
              <a:t>Customers</a:t>
            </a:r>
            <a:r>
              <a:rPr sz="140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95" dirty="0">
                <a:solidFill>
                  <a:srgbClr val="5E6267"/>
                </a:solidFill>
                <a:latin typeface="Montserrat"/>
                <a:cs typeface="Montserrat"/>
              </a:rPr>
              <a:t>with</a:t>
            </a:r>
            <a:r>
              <a:rPr sz="140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95" dirty="0">
                <a:solidFill>
                  <a:srgbClr val="5E6267"/>
                </a:solidFill>
                <a:latin typeface="Montserrat"/>
                <a:cs typeface="Montserrat"/>
              </a:rPr>
              <a:t>income</a:t>
            </a:r>
            <a:r>
              <a:rPr sz="140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200" spc="-10" dirty="0">
                <a:solidFill>
                  <a:srgbClr val="5E6267"/>
                </a:solidFill>
                <a:latin typeface="Arial"/>
                <a:cs typeface="Arial"/>
              </a:rPr>
              <a:t>₹</a:t>
            </a:r>
            <a:r>
              <a:rPr sz="1400" spc="-10" dirty="0">
                <a:solidFill>
                  <a:srgbClr val="5E6267"/>
                </a:solidFill>
                <a:latin typeface="Montserrat"/>
                <a:cs typeface="Montserrat"/>
              </a:rPr>
              <a:t>60,000+ </a:t>
            </a:r>
            <a:r>
              <a:rPr sz="1400" spc="-110" dirty="0">
                <a:solidFill>
                  <a:srgbClr val="5E6267"/>
                </a:solidFill>
                <a:latin typeface="Montserrat"/>
                <a:cs typeface="Montserrat"/>
              </a:rPr>
              <a:t>show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75" dirty="0">
                <a:solidFill>
                  <a:srgbClr val="5E6267"/>
                </a:solidFill>
                <a:latin typeface="Montserrat"/>
                <a:cs typeface="Montserrat"/>
              </a:rPr>
              <a:t>significantly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85" dirty="0">
                <a:solidFill>
                  <a:srgbClr val="5E6267"/>
                </a:solidFill>
                <a:latin typeface="Montserrat"/>
                <a:cs typeface="Montserrat"/>
              </a:rPr>
              <a:t>stronger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80" dirty="0">
                <a:solidFill>
                  <a:srgbClr val="5E6267"/>
                </a:solidFill>
                <a:latin typeface="Montserrat"/>
                <a:cs typeface="Montserrat"/>
              </a:rPr>
              <a:t>interest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80" dirty="0">
                <a:solidFill>
                  <a:srgbClr val="5E6267"/>
                </a:solidFill>
                <a:latin typeface="Montserrat"/>
                <a:cs typeface="Montserrat"/>
              </a:rPr>
              <a:t>in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95" dirty="0">
                <a:solidFill>
                  <a:srgbClr val="5E6267"/>
                </a:solidFill>
                <a:latin typeface="Montserrat"/>
                <a:cs typeface="Montserrat"/>
              </a:rPr>
              <a:t>bike</a:t>
            </a:r>
            <a:r>
              <a:rPr sz="140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60" dirty="0">
                <a:solidFill>
                  <a:srgbClr val="5E6267"/>
                </a:solidFill>
                <a:latin typeface="Montserrat"/>
                <a:cs typeface="Montserrat"/>
              </a:rPr>
              <a:t>purchases</a:t>
            </a:r>
            <a:endParaRPr sz="1400">
              <a:latin typeface="Montserrat"/>
              <a:cs typeface="Montserra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2468" y="5687661"/>
            <a:ext cx="200862" cy="1782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142989" y="5627263"/>
            <a:ext cx="4314190" cy="5454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120"/>
              </a:spcBef>
            </a:pPr>
            <a:r>
              <a:rPr sz="14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Ownership</a:t>
            </a:r>
            <a:r>
              <a:rPr sz="140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00" b="0" spc="-75" dirty="0">
                <a:solidFill>
                  <a:srgbClr val="1A73E7"/>
                </a:solidFill>
                <a:latin typeface="Montserrat Medium"/>
                <a:cs typeface="Montserrat Medium"/>
              </a:rPr>
              <a:t>Influence:</a:t>
            </a:r>
            <a:r>
              <a:rPr sz="1400" b="0" spc="-2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00" spc="-105" dirty="0">
                <a:solidFill>
                  <a:srgbClr val="5E6267"/>
                </a:solidFill>
                <a:latin typeface="Montserrat"/>
                <a:cs typeface="Montserrat"/>
              </a:rPr>
              <a:t>Homeowners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90" dirty="0">
                <a:solidFill>
                  <a:srgbClr val="5E6267"/>
                </a:solidFill>
                <a:latin typeface="Montserrat"/>
                <a:cs typeface="Montserrat"/>
              </a:rPr>
              <a:t>are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110" dirty="0">
                <a:solidFill>
                  <a:srgbClr val="5E6267"/>
                </a:solidFill>
                <a:latin typeface="Montserrat"/>
                <a:cs typeface="Montserrat"/>
              </a:rPr>
              <a:t>more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70" dirty="0">
                <a:solidFill>
                  <a:srgbClr val="5E6267"/>
                </a:solidFill>
                <a:latin typeface="Montserrat"/>
                <a:cs typeface="Montserrat"/>
              </a:rPr>
              <a:t>likely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25" dirty="0">
                <a:solidFill>
                  <a:srgbClr val="5E6267"/>
                </a:solidFill>
                <a:latin typeface="Montserrat"/>
                <a:cs typeface="Montserrat"/>
              </a:rPr>
              <a:t>to </a:t>
            </a:r>
            <a:r>
              <a:rPr sz="1400" spc="-90" dirty="0">
                <a:solidFill>
                  <a:srgbClr val="5E6267"/>
                </a:solidFill>
                <a:latin typeface="Montserrat"/>
                <a:cs typeface="Montserrat"/>
              </a:rPr>
              <a:t>purchase</a:t>
            </a:r>
            <a:r>
              <a:rPr sz="1400" spc="-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95" dirty="0">
                <a:solidFill>
                  <a:srgbClr val="5E6267"/>
                </a:solidFill>
                <a:latin typeface="Montserrat"/>
                <a:cs typeface="Montserrat"/>
              </a:rPr>
              <a:t>bikes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100" dirty="0">
                <a:solidFill>
                  <a:srgbClr val="5E6267"/>
                </a:solidFill>
                <a:latin typeface="Montserrat"/>
                <a:cs typeface="Montserrat"/>
              </a:rPr>
              <a:t>compared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100" dirty="0">
                <a:solidFill>
                  <a:srgbClr val="5E6267"/>
                </a:solidFill>
                <a:latin typeface="Montserrat"/>
                <a:cs typeface="Montserrat"/>
              </a:rPr>
              <a:t>to</a:t>
            </a:r>
            <a:r>
              <a:rPr sz="140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00" spc="-95" dirty="0">
                <a:solidFill>
                  <a:srgbClr val="5E6267"/>
                </a:solidFill>
                <a:latin typeface="Montserrat"/>
                <a:cs typeface="Montserrat"/>
              </a:rPr>
              <a:t>non-</a:t>
            </a:r>
            <a:r>
              <a:rPr sz="1400" spc="-10" dirty="0">
                <a:solidFill>
                  <a:srgbClr val="5E6267"/>
                </a:solidFill>
                <a:latin typeface="Montserrat"/>
                <a:cs typeface="Montserrat"/>
              </a:rPr>
              <a:t>homeowners</a:t>
            </a:r>
            <a:endParaRPr sz="1400">
              <a:latin typeface="Montserrat"/>
              <a:cs typeface="Montserra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186" y="1693817"/>
            <a:ext cx="4778348" cy="303104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9446" y="1693817"/>
            <a:ext cx="4778348" cy="303104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003668" y="6469129"/>
            <a:ext cx="1134745" cy="125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00" spc="-5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9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9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00" spc="-3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900">
              <a:latin typeface="Montserrat"/>
              <a:cs typeface="Montserrat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4C113585-604A-3E8D-8AAA-B3A1E5254174}"/>
              </a:ext>
            </a:extLst>
          </p:cNvPr>
          <p:cNvSpPr/>
          <p:nvPr/>
        </p:nvSpPr>
        <p:spPr>
          <a:xfrm>
            <a:off x="11201400" y="176285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969115" cy="93980"/>
          </a:xfrm>
          <a:custGeom>
            <a:avLst/>
            <a:gdLst/>
            <a:ahLst/>
            <a:cxnLst/>
            <a:rect l="l" t="t" r="r" b="b"/>
            <a:pathLst>
              <a:path w="11969115" h="93980">
                <a:moveTo>
                  <a:pt x="11968585" y="93504"/>
                </a:moveTo>
                <a:lnTo>
                  <a:pt x="0" y="93504"/>
                </a:lnTo>
                <a:lnTo>
                  <a:pt x="0" y="0"/>
                </a:lnTo>
                <a:lnTo>
                  <a:pt x="11968585" y="0"/>
                </a:lnTo>
                <a:lnTo>
                  <a:pt x="11968585" y="93504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036" y="1028550"/>
            <a:ext cx="748665" cy="37465"/>
          </a:xfrm>
          <a:custGeom>
            <a:avLst/>
            <a:gdLst/>
            <a:ahLst/>
            <a:cxnLst/>
            <a:rect l="l" t="t" r="r" b="b"/>
            <a:pathLst>
              <a:path w="748665" h="37465">
                <a:moveTo>
                  <a:pt x="748036" y="37401"/>
                </a:moveTo>
                <a:lnTo>
                  <a:pt x="0" y="37401"/>
                </a:lnTo>
                <a:lnTo>
                  <a:pt x="0" y="0"/>
                </a:lnTo>
                <a:lnTo>
                  <a:pt x="748036" y="0"/>
                </a:lnTo>
                <a:lnTo>
                  <a:pt x="748036" y="37401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8036" y="4993144"/>
            <a:ext cx="10473055" cy="1402715"/>
            <a:chOff x="748036" y="4993144"/>
            <a:chExt cx="10473055" cy="1402715"/>
          </a:xfrm>
        </p:grpSpPr>
        <p:sp>
          <p:nvSpPr>
            <p:cNvPr id="5" name="object 5"/>
            <p:cNvSpPr/>
            <p:nvPr/>
          </p:nvSpPr>
          <p:spPr>
            <a:xfrm>
              <a:off x="748036" y="4993144"/>
              <a:ext cx="10473055" cy="1402715"/>
            </a:xfrm>
            <a:custGeom>
              <a:avLst/>
              <a:gdLst/>
              <a:ahLst/>
              <a:cxnLst/>
              <a:rect l="l" t="t" r="r" b="b"/>
              <a:pathLst>
                <a:path w="10473055" h="1402714">
                  <a:moveTo>
                    <a:pt x="10402620" y="1402568"/>
                  </a:moveTo>
                  <a:lnTo>
                    <a:pt x="69892" y="1402568"/>
                  </a:lnTo>
                  <a:lnTo>
                    <a:pt x="65027" y="1402089"/>
                  </a:lnTo>
                  <a:lnTo>
                    <a:pt x="29161" y="1387231"/>
                  </a:lnTo>
                  <a:lnTo>
                    <a:pt x="3814" y="1351852"/>
                  </a:lnTo>
                  <a:lnTo>
                    <a:pt x="0" y="1332676"/>
                  </a:lnTo>
                  <a:lnTo>
                    <a:pt x="0" y="1327764"/>
                  </a:lnTo>
                  <a:lnTo>
                    <a:pt x="0" y="69891"/>
                  </a:lnTo>
                  <a:lnTo>
                    <a:pt x="15335" y="29160"/>
                  </a:lnTo>
                  <a:lnTo>
                    <a:pt x="50715" y="3814"/>
                  </a:lnTo>
                  <a:lnTo>
                    <a:pt x="69892" y="0"/>
                  </a:lnTo>
                  <a:lnTo>
                    <a:pt x="10402620" y="0"/>
                  </a:lnTo>
                  <a:lnTo>
                    <a:pt x="10443350" y="15334"/>
                  </a:lnTo>
                  <a:lnTo>
                    <a:pt x="10468696" y="50714"/>
                  </a:lnTo>
                  <a:lnTo>
                    <a:pt x="10472511" y="69891"/>
                  </a:lnTo>
                  <a:lnTo>
                    <a:pt x="10472511" y="1332676"/>
                  </a:lnTo>
                  <a:lnTo>
                    <a:pt x="10457175" y="1373406"/>
                  </a:lnTo>
                  <a:lnTo>
                    <a:pt x="10421795" y="1398753"/>
                  </a:lnTo>
                  <a:lnTo>
                    <a:pt x="10407483" y="1402089"/>
                  </a:lnTo>
                  <a:lnTo>
                    <a:pt x="10402620" y="1402568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2447" y="5628975"/>
              <a:ext cx="187009" cy="17532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spc="-195" dirty="0"/>
              <a:t>Occupation</a:t>
            </a:r>
            <a:r>
              <a:rPr sz="2500" spc="-45" dirty="0"/>
              <a:t> </a:t>
            </a:r>
            <a:r>
              <a:rPr sz="2500" spc="-220" dirty="0"/>
              <a:t>&amp;</a:t>
            </a:r>
            <a:r>
              <a:rPr sz="2500" spc="-40" dirty="0"/>
              <a:t> </a:t>
            </a:r>
            <a:r>
              <a:rPr sz="2500" spc="-160" dirty="0"/>
              <a:t>Education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735336" y="1339323"/>
            <a:ext cx="279146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spc="-114" dirty="0">
                <a:solidFill>
                  <a:srgbClr val="374050"/>
                </a:solidFill>
                <a:latin typeface="Montserrat Medium"/>
                <a:cs typeface="Montserrat Medium"/>
              </a:rPr>
              <a:t>Occupation</a:t>
            </a:r>
            <a:r>
              <a:rPr sz="16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374050"/>
                </a:solidFill>
                <a:latin typeface="Montserrat Medium"/>
                <a:cs typeface="Montserrat Medium"/>
              </a:rPr>
              <a:t>vs</a:t>
            </a:r>
            <a:r>
              <a:rPr sz="165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20" dirty="0">
                <a:solidFill>
                  <a:srgbClr val="374050"/>
                </a:solidFill>
                <a:latin typeface="Montserrat Medium"/>
                <a:cs typeface="Montserrat Medium"/>
              </a:rPr>
              <a:t>Bike</a:t>
            </a:r>
            <a:r>
              <a:rPr sz="16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05" dirty="0">
                <a:solidFill>
                  <a:srgbClr val="374050"/>
                </a:solidFill>
                <a:latin typeface="Montserrat Medium"/>
                <a:cs typeface="Montserrat Medium"/>
              </a:rPr>
              <a:t>Purchase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3798" y="1339323"/>
            <a:ext cx="31953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spc="-110" dirty="0">
                <a:solidFill>
                  <a:srgbClr val="374050"/>
                </a:solidFill>
                <a:latin typeface="Montserrat Medium"/>
                <a:cs typeface="Montserrat Medium"/>
              </a:rPr>
              <a:t>Education</a:t>
            </a:r>
            <a:r>
              <a:rPr sz="16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14" dirty="0">
                <a:solidFill>
                  <a:srgbClr val="374050"/>
                </a:solidFill>
                <a:latin typeface="Montserrat Medium"/>
                <a:cs typeface="Montserrat Medium"/>
              </a:rPr>
              <a:t>Level</a:t>
            </a:r>
            <a:r>
              <a:rPr sz="165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374050"/>
                </a:solidFill>
                <a:latin typeface="Montserrat Medium"/>
                <a:cs typeface="Montserrat Medium"/>
              </a:rPr>
              <a:t>vs</a:t>
            </a:r>
            <a:r>
              <a:rPr sz="1650" b="0" spc="-25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20" dirty="0">
                <a:solidFill>
                  <a:srgbClr val="374050"/>
                </a:solidFill>
                <a:latin typeface="Montserrat Medium"/>
                <a:cs typeface="Montserrat Medium"/>
              </a:rPr>
              <a:t>Bike</a:t>
            </a:r>
            <a:r>
              <a:rPr sz="1650" b="0" spc="-2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05" dirty="0">
                <a:solidFill>
                  <a:srgbClr val="374050"/>
                </a:solidFill>
                <a:latin typeface="Montserrat Medium"/>
                <a:cs typeface="Montserrat Medium"/>
              </a:rPr>
              <a:t>Purchase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9747" y="5191712"/>
            <a:ext cx="4900295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0" spc="-135" dirty="0">
                <a:solidFill>
                  <a:srgbClr val="374050"/>
                </a:solidFill>
                <a:latin typeface="Montserrat Medium"/>
                <a:cs typeface="Montserrat Medium"/>
              </a:rPr>
              <a:t>Key</a:t>
            </a:r>
            <a:r>
              <a:rPr sz="1650" b="0" spc="-30" dirty="0">
                <a:solidFill>
                  <a:srgbClr val="374050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374050"/>
                </a:solidFill>
                <a:latin typeface="Montserrat Medium"/>
                <a:cs typeface="Montserrat Medium"/>
              </a:rPr>
              <a:t>Insights</a:t>
            </a:r>
            <a:endParaRPr sz="1650">
              <a:latin typeface="Montserrat Medium"/>
              <a:cs typeface="Montserrat Medium"/>
            </a:endParaRPr>
          </a:p>
          <a:p>
            <a:pPr marL="349250" marR="5080">
              <a:lnSpc>
                <a:spcPct val="122700"/>
              </a:lnSpc>
              <a:spcBef>
                <a:spcPts val="990"/>
              </a:spcBef>
            </a:pPr>
            <a:r>
              <a:rPr sz="1450" b="0" spc="-80" dirty="0">
                <a:solidFill>
                  <a:srgbClr val="1A73E7"/>
                </a:solidFill>
                <a:latin typeface="Montserrat Medium"/>
                <a:cs typeface="Montserrat Medium"/>
              </a:rPr>
              <a:t>Occupation:</a:t>
            </a:r>
            <a:r>
              <a:rPr sz="145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Professionals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5" dirty="0">
                <a:solidFill>
                  <a:srgbClr val="5E6267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5E6267"/>
                </a:solidFill>
                <a:latin typeface="Montserrat"/>
                <a:cs typeface="Montserrat"/>
              </a:rPr>
              <a:t>Skilled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5E6267"/>
                </a:solidFill>
                <a:latin typeface="Montserrat"/>
                <a:cs typeface="Montserrat"/>
              </a:rPr>
              <a:t>Manual</a:t>
            </a:r>
            <a:r>
              <a:rPr sz="1450" spc="-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5E6267"/>
                </a:solidFill>
                <a:latin typeface="Montserrat"/>
                <a:cs typeface="Montserrat"/>
              </a:rPr>
              <a:t>workers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dominate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the</a:t>
            </a:r>
            <a:r>
              <a:rPr sz="14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5E6267"/>
                </a:solidFill>
                <a:latin typeface="Montserrat"/>
                <a:cs typeface="Montserrat"/>
              </a:rPr>
              <a:t>bike</a:t>
            </a:r>
            <a:r>
              <a:rPr sz="14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purchases</a:t>
            </a:r>
            <a:r>
              <a:rPr sz="1450" spc="-2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market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169" y="5640663"/>
            <a:ext cx="234090" cy="16388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67166" y="5566246"/>
            <a:ext cx="4293870" cy="570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120"/>
              </a:spcBef>
            </a:pPr>
            <a:r>
              <a:rPr sz="1450" b="0" spc="-75" dirty="0">
                <a:solidFill>
                  <a:srgbClr val="1A73E7"/>
                </a:solidFill>
                <a:latin typeface="Montserrat Medium"/>
                <a:cs typeface="Montserrat Medium"/>
              </a:rPr>
              <a:t>Education:</a:t>
            </a:r>
            <a:r>
              <a:rPr sz="1450" b="0" spc="-2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50" spc="-75" dirty="0">
                <a:solidFill>
                  <a:srgbClr val="5E6267"/>
                </a:solidFill>
                <a:latin typeface="Montserrat"/>
                <a:cs typeface="Montserrat"/>
              </a:rPr>
              <a:t>Bachelor's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5E6267"/>
                </a:solidFill>
                <a:latin typeface="Montserrat"/>
                <a:cs typeface="Montserrat"/>
              </a:rPr>
              <a:t>degree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5E6267"/>
                </a:solidFill>
                <a:latin typeface="Montserrat"/>
                <a:cs typeface="Montserrat"/>
              </a:rPr>
              <a:t>is</a:t>
            </a:r>
            <a:r>
              <a:rPr sz="14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5E6267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5" dirty="0">
                <a:solidFill>
                  <a:srgbClr val="5E6267"/>
                </a:solidFill>
                <a:latin typeface="Montserrat"/>
                <a:cs typeface="Montserrat"/>
              </a:rPr>
              <a:t>most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common </a:t>
            </a:r>
            <a:r>
              <a:rPr sz="1450" spc="-85" dirty="0">
                <a:solidFill>
                  <a:srgbClr val="5E6267"/>
                </a:solidFill>
                <a:latin typeface="Montserrat"/>
                <a:cs typeface="Montserrat"/>
              </a:rPr>
              <a:t>education</a:t>
            </a:r>
            <a:r>
              <a:rPr sz="14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5E6267"/>
                </a:solidFill>
                <a:latin typeface="Montserrat"/>
                <a:cs typeface="Montserrat"/>
              </a:rPr>
              <a:t>level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100" dirty="0">
                <a:solidFill>
                  <a:srgbClr val="5E6267"/>
                </a:solidFill>
                <a:latin typeface="Montserrat"/>
                <a:cs typeface="Montserrat"/>
              </a:rPr>
              <a:t>among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5E6267"/>
                </a:solidFill>
                <a:latin typeface="Montserrat"/>
                <a:cs typeface="Montserrat"/>
              </a:rPr>
              <a:t>bike</a:t>
            </a:r>
            <a:r>
              <a:rPr sz="14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5E6267"/>
                </a:solidFill>
                <a:latin typeface="Montserrat"/>
                <a:cs typeface="Montserrat"/>
              </a:rPr>
              <a:t>buyers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8036" y="1701783"/>
            <a:ext cx="5124050" cy="299214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498" y="1701783"/>
            <a:ext cx="5124050" cy="299214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493123" y="6449251"/>
            <a:ext cx="1189355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44"/>
              </a:lnSpc>
            </a:pPr>
            <a:r>
              <a:rPr sz="950" spc="-55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9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50" spc="-5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9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50" spc="-4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950">
              <a:latin typeface="Montserrat"/>
              <a:cs typeface="Montserrat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CDF97DD0-3987-E574-BDC2-E4EB674A6573}"/>
              </a:ext>
            </a:extLst>
          </p:cNvPr>
          <p:cNvSpPr/>
          <p:nvPr/>
        </p:nvSpPr>
        <p:spPr>
          <a:xfrm>
            <a:off x="11325290" y="237507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294110" cy="88265"/>
          </a:xfrm>
          <a:custGeom>
            <a:avLst/>
            <a:gdLst/>
            <a:ahLst/>
            <a:cxnLst/>
            <a:rect l="l" t="t" r="r" b="b"/>
            <a:pathLst>
              <a:path w="11294110" h="88265">
                <a:moveTo>
                  <a:pt x="11293536" y="88230"/>
                </a:moveTo>
                <a:lnTo>
                  <a:pt x="0" y="88230"/>
                </a:lnTo>
                <a:lnTo>
                  <a:pt x="0" y="0"/>
                </a:lnTo>
                <a:lnTo>
                  <a:pt x="11293536" y="0"/>
                </a:lnTo>
                <a:lnTo>
                  <a:pt x="11293536" y="88230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5846" y="970538"/>
            <a:ext cx="706120" cy="35560"/>
          </a:xfrm>
          <a:custGeom>
            <a:avLst/>
            <a:gdLst/>
            <a:ahLst/>
            <a:cxnLst/>
            <a:rect l="l" t="t" r="r" b="b"/>
            <a:pathLst>
              <a:path w="706119" h="35559">
                <a:moveTo>
                  <a:pt x="705846" y="35292"/>
                </a:moveTo>
                <a:lnTo>
                  <a:pt x="0" y="35292"/>
                </a:lnTo>
                <a:lnTo>
                  <a:pt x="0" y="0"/>
                </a:lnTo>
                <a:lnTo>
                  <a:pt x="705846" y="0"/>
                </a:lnTo>
                <a:lnTo>
                  <a:pt x="705846" y="35292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3146" y="444846"/>
            <a:ext cx="2398395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-165" dirty="0"/>
              <a:t>Regional</a:t>
            </a:r>
            <a:r>
              <a:rPr sz="2350" spc="-35" dirty="0"/>
              <a:t> </a:t>
            </a:r>
            <a:r>
              <a:rPr sz="2350" spc="-130" dirty="0"/>
              <a:t>Insights</a:t>
            </a:r>
            <a:endParaRPr sz="23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846" y="1288169"/>
            <a:ext cx="9881844" cy="3529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961" y="5251935"/>
            <a:ext cx="176461" cy="1544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99007" y="5226750"/>
            <a:ext cx="3683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95" dirty="0">
                <a:solidFill>
                  <a:srgbClr val="1A73E7"/>
                </a:solidFill>
                <a:latin typeface="Montserrat Medium"/>
                <a:cs typeface="Montserrat Medium"/>
              </a:rPr>
              <a:t>North</a:t>
            </a:r>
            <a:r>
              <a:rPr sz="1400" b="0" spc="-2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00" b="0" spc="-100" dirty="0">
                <a:solidFill>
                  <a:srgbClr val="1A73E7"/>
                </a:solidFill>
                <a:latin typeface="Montserrat Medium"/>
                <a:cs typeface="Montserrat Medium"/>
              </a:rPr>
              <a:t>America</a:t>
            </a:r>
            <a:r>
              <a:rPr sz="1400" b="0" spc="-3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350" spc="-65" dirty="0">
                <a:solidFill>
                  <a:srgbClr val="5E6267"/>
                </a:solidFill>
                <a:latin typeface="Montserrat"/>
                <a:cs typeface="Montserrat"/>
              </a:rPr>
              <a:t>leads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50" dirty="0">
                <a:solidFill>
                  <a:srgbClr val="5E6267"/>
                </a:solidFill>
                <a:latin typeface="Montserrat"/>
                <a:cs typeface="Montserrat"/>
              </a:rPr>
              <a:t>in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70" dirty="0">
                <a:solidFill>
                  <a:srgbClr val="5E6267"/>
                </a:solidFill>
                <a:latin typeface="Montserrat"/>
                <a:cs typeface="Montserrat"/>
              </a:rPr>
              <a:t>total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5" dirty="0">
                <a:solidFill>
                  <a:srgbClr val="5E6267"/>
                </a:solidFill>
                <a:latin typeface="Montserrat"/>
                <a:cs typeface="Montserrat"/>
              </a:rPr>
              <a:t>purchase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40" dirty="0">
                <a:solidFill>
                  <a:srgbClr val="5E6267"/>
                </a:solidFill>
                <a:latin typeface="Montserrat"/>
                <a:cs typeface="Montserrat"/>
              </a:rPr>
              <a:t>volume</a:t>
            </a:r>
            <a:endParaRPr sz="1350">
              <a:latin typeface="Montserrat"/>
              <a:cs typeface="Montserra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327" y="5694192"/>
            <a:ext cx="134517" cy="1345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9007" y="5659081"/>
            <a:ext cx="3873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Pacific</a:t>
            </a:r>
            <a:r>
              <a:rPr sz="1400" b="0" spc="-3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4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region</a:t>
            </a:r>
            <a:r>
              <a:rPr sz="1400" b="0" spc="-3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350" spc="-80" dirty="0">
                <a:solidFill>
                  <a:srgbClr val="5E6267"/>
                </a:solidFill>
                <a:latin typeface="Montserrat"/>
                <a:cs typeface="Montserrat"/>
              </a:rPr>
              <a:t>shows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0" dirty="0">
                <a:solidFill>
                  <a:srgbClr val="5E6267"/>
                </a:solidFill>
                <a:latin typeface="Montserrat"/>
                <a:cs typeface="Montserrat"/>
              </a:rPr>
              <a:t>the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0" dirty="0">
                <a:solidFill>
                  <a:srgbClr val="5E6267"/>
                </a:solidFill>
                <a:latin typeface="Montserrat"/>
                <a:cs typeface="Montserrat"/>
              </a:rPr>
              <a:t>highest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5" dirty="0">
                <a:solidFill>
                  <a:srgbClr val="5E6267"/>
                </a:solidFill>
                <a:latin typeface="Montserrat"/>
                <a:cs typeface="Montserrat"/>
              </a:rPr>
              <a:t>conversion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20" dirty="0">
                <a:solidFill>
                  <a:srgbClr val="5E6267"/>
                </a:solidFill>
                <a:latin typeface="Montserrat"/>
                <a:cs typeface="Montserrat"/>
              </a:rPr>
              <a:t>rate</a:t>
            </a:r>
            <a:endParaRPr sz="1350">
              <a:latin typeface="Montserrat"/>
              <a:cs typeface="Montserra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05583" y="5240906"/>
            <a:ext cx="176461" cy="1764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34502" y="5180999"/>
            <a:ext cx="3762375" cy="5403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2900"/>
              </a:lnSpc>
              <a:spcBef>
                <a:spcPts val="75"/>
              </a:spcBef>
            </a:pPr>
            <a:r>
              <a:rPr sz="1400" b="0" spc="-110" dirty="0">
                <a:solidFill>
                  <a:srgbClr val="1A73E7"/>
                </a:solidFill>
                <a:latin typeface="Montserrat Medium"/>
                <a:cs typeface="Montserrat Medium"/>
              </a:rPr>
              <a:t>Europe</a:t>
            </a:r>
            <a:r>
              <a:rPr sz="1400" b="0" spc="-35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350" spc="-70" dirty="0">
                <a:solidFill>
                  <a:srgbClr val="5E6267"/>
                </a:solidFill>
                <a:latin typeface="Montserrat"/>
                <a:cs typeface="Montserrat"/>
              </a:rPr>
              <a:t>demonstrates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0" dirty="0">
                <a:solidFill>
                  <a:srgbClr val="5E6267"/>
                </a:solidFill>
                <a:latin typeface="Montserrat"/>
                <a:cs typeface="Montserrat"/>
              </a:rPr>
              <a:t>consistent</a:t>
            </a:r>
            <a:r>
              <a:rPr sz="1350" spc="-1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70" dirty="0">
                <a:solidFill>
                  <a:srgbClr val="5E6267"/>
                </a:solidFill>
                <a:latin typeface="Montserrat"/>
                <a:cs typeface="Montserrat"/>
              </a:rPr>
              <a:t>but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5" dirty="0">
                <a:solidFill>
                  <a:srgbClr val="5E6267"/>
                </a:solidFill>
                <a:latin typeface="Montserrat"/>
                <a:cs typeface="Montserrat"/>
              </a:rPr>
              <a:t>moderate purchasing</a:t>
            </a:r>
            <a:r>
              <a:rPr sz="1350" spc="-3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patterns</a:t>
            </a:r>
            <a:endParaRPr sz="1350">
              <a:latin typeface="Montserrat"/>
              <a:cs typeface="Montserra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55213" y="5929106"/>
            <a:ext cx="121310" cy="1764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68691" y="5878158"/>
            <a:ext cx="3890010" cy="522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75"/>
              </a:spcBef>
            </a:pPr>
            <a:r>
              <a:rPr sz="1400" b="0" spc="-90" dirty="0">
                <a:solidFill>
                  <a:srgbClr val="1A73E7"/>
                </a:solidFill>
                <a:latin typeface="Montserrat Medium"/>
                <a:cs typeface="Montserrat Medium"/>
              </a:rPr>
              <a:t>Opportunity:</a:t>
            </a:r>
            <a:r>
              <a:rPr sz="1400" b="0" spc="-20" dirty="0">
                <a:solidFill>
                  <a:srgbClr val="1A73E7"/>
                </a:solidFill>
                <a:latin typeface="Montserrat Medium"/>
                <a:cs typeface="Montserrat Medium"/>
              </a:rPr>
              <a:t> </a:t>
            </a:r>
            <a:r>
              <a:rPr sz="1350" spc="-75" dirty="0">
                <a:solidFill>
                  <a:srgbClr val="5E6267"/>
                </a:solidFill>
                <a:latin typeface="Montserrat"/>
                <a:cs typeface="Montserrat"/>
              </a:rPr>
              <a:t>Target</a:t>
            </a:r>
            <a:r>
              <a:rPr sz="13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5" dirty="0">
                <a:solidFill>
                  <a:srgbClr val="5E6267"/>
                </a:solidFill>
                <a:latin typeface="Montserrat"/>
                <a:cs typeface="Montserrat"/>
              </a:rPr>
              <a:t>Pacific</a:t>
            </a:r>
            <a:r>
              <a:rPr sz="13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70" dirty="0">
                <a:solidFill>
                  <a:srgbClr val="5E6267"/>
                </a:solidFill>
                <a:latin typeface="Montserrat"/>
                <a:cs typeface="Montserrat"/>
              </a:rPr>
              <a:t>region</a:t>
            </a:r>
            <a:r>
              <a:rPr sz="1350" spc="5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55" dirty="0">
                <a:solidFill>
                  <a:srgbClr val="5E6267"/>
                </a:solidFill>
                <a:latin typeface="Montserrat"/>
                <a:cs typeface="Montserrat"/>
              </a:rPr>
              <a:t>for</a:t>
            </a:r>
            <a:r>
              <a:rPr sz="13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60" dirty="0">
                <a:solidFill>
                  <a:srgbClr val="5E6267"/>
                </a:solidFill>
                <a:latin typeface="Montserrat"/>
                <a:cs typeface="Montserrat"/>
              </a:rPr>
              <a:t>higher</a:t>
            </a:r>
            <a:r>
              <a:rPr sz="1350" dirty="0">
                <a:solidFill>
                  <a:srgbClr val="5E6267"/>
                </a:solidFill>
                <a:latin typeface="Montserrat"/>
                <a:cs typeface="Montserrat"/>
              </a:rPr>
              <a:t> </a:t>
            </a:r>
            <a:r>
              <a:rPr sz="1350" spc="-25" dirty="0">
                <a:solidFill>
                  <a:srgbClr val="5E6267"/>
                </a:solidFill>
                <a:latin typeface="Montserrat"/>
                <a:cs typeface="Montserrat"/>
              </a:rPr>
              <a:t>ROI </a:t>
            </a:r>
            <a:r>
              <a:rPr sz="1350" spc="-10" dirty="0">
                <a:solidFill>
                  <a:srgbClr val="5E6267"/>
                </a:solidFill>
                <a:latin typeface="Montserrat"/>
                <a:cs typeface="Montserrat"/>
              </a:rPr>
              <a:t>potential</a:t>
            </a:r>
            <a:endParaRPr sz="135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00577" y="6473001"/>
            <a:ext cx="1123315" cy="12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0"/>
              </a:lnSpc>
            </a:pPr>
            <a:r>
              <a:rPr sz="900" spc="-6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9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900" spc="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900">
              <a:latin typeface="Montserrat"/>
              <a:cs typeface="Montserrat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BC1CC578-F590-56E1-A75C-0F16A4458559}"/>
              </a:ext>
            </a:extLst>
          </p:cNvPr>
          <p:cNvSpPr/>
          <p:nvPr/>
        </p:nvSpPr>
        <p:spPr>
          <a:xfrm>
            <a:off x="11355250" y="194656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999" y="10477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2400" spc="-110" dirty="0"/>
              <a:t>Buyer</a:t>
            </a:r>
            <a:r>
              <a:rPr sz="2400" spc="-35" dirty="0"/>
              <a:t> </a:t>
            </a:r>
            <a:r>
              <a:rPr sz="2400" spc="-105" dirty="0"/>
              <a:t>Persona</a:t>
            </a:r>
            <a:r>
              <a:rPr sz="2400" spc="-30" dirty="0"/>
              <a:t> </a:t>
            </a:r>
            <a:r>
              <a:rPr sz="2400" spc="-95" dirty="0"/>
              <a:t>Summary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2028824" y="1543049"/>
            <a:ext cx="762000" cy="762000"/>
            <a:chOff x="2028824" y="1543049"/>
            <a:chExt cx="762000" cy="762000"/>
          </a:xfrm>
        </p:grpSpPr>
        <p:sp>
          <p:nvSpPr>
            <p:cNvPr id="5" name="object 5"/>
            <p:cNvSpPr/>
            <p:nvPr/>
          </p:nvSpPr>
          <p:spPr>
            <a:xfrm>
              <a:off x="2028824" y="15430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2"/>
                  </a:lnTo>
                  <a:lnTo>
                    <a:pt x="40680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19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57424" y="1809749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>
                  <a:moveTo>
                    <a:pt x="152399" y="228599"/>
                  </a:moveTo>
                  <a:lnTo>
                    <a:pt x="96552" y="222937"/>
                  </a:lnTo>
                  <a:lnTo>
                    <a:pt x="49589" y="207049"/>
                  </a:lnTo>
                  <a:lnTo>
                    <a:pt x="14994" y="181123"/>
                  </a:lnTo>
                  <a:lnTo>
                    <a:pt x="0" y="142874"/>
                  </a:lnTo>
                  <a:lnTo>
                    <a:pt x="0" y="85724"/>
                  </a:lnTo>
                  <a:lnTo>
                    <a:pt x="14994" y="47476"/>
                  </a:lnTo>
                  <a:lnTo>
                    <a:pt x="49589" y="21550"/>
                  </a:lnTo>
                  <a:lnTo>
                    <a:pt x="96552" y="5662"/>
                  </a:lnTo>
                  <a:lnTo>
                    <a:pt x="152399" y="0"/>
                  </a:lnTo>
                  <a:lnTo>
                    <a:pt x="181130" y="1450"/>
                  </a:lnTo>
                  <a:lnTo>
                    <a:pt x="233143" y="12431"/>
                  </a:lnTo>
                  <a:lnTo>
                    <a:pt x="273984" y="32950"/>
                  </a:lnTo>
                  <a:lnTo>
                    <a:pt x="279593" y="38099"/>
                  </a:lnTo>
                  <a:lnTo>
                    <a:pt x="152399" y="38099"/>
                  </a:lnTo>
                  <a:lnTo>
                    <a:pt x="127376" y="39361"/>
                  </a:lnTo>
                  <a:lnTo>
                    <a:pt x="84004" y="48447"/>
                  </a:lnTo>
                  <a:lnTo>
                    <a:pt x="44075" y="72070"/>
                  </a:lnTo>
                  <a:lnTo>
                    <a:pt x="38099" y="85724"/>
                  </a:lnTo>
                  <a:lnTo>
                    <a:pt x="38099" y="90368"/>
                  </a:lnTo>
                  <a:lnTo>
                    <a:pt x="40719" y="96857"/>
                  </a:lnTo>
                  <a:lnTo>
                    <a:pt x="48279" y="103762"/>
                  </a:lnTo>
                  <a:lnTo>
                    <a:pt x="304799" y="103762"/>
                  </a:lnTo>
                  <a:lnTo>
                    <a:pt x="304799" y="109537"/>
                  </a:lnTo>
                  <a:lnTo>
                    <a:pt x="152399" y="109537"/>
                  </a:lnTo>
                  <a:lnTo>
                    <a:pt x="131977" y="110356"/>
                  </a:lnTo>
                  <a:lnTo>
                    <a:pt x="112826" y="112700"/>
                  </a:lnTo>
                  <a:lnTo>
                    <a:pt x="95171" y="116393"/>
                  </a:lnTo>
                  <a:lnTo>
                    <a:pt x="79236" y="121265"/>
                  </a:lnTo>
                  <a:lnTo>
                    <a:pt x="95054" y="126292"/>
                  </a:lnTo>
                  <a:lnTo>
                    <a:pt x="112692" y="130098"/>
                  </a:lnTo>
                  <a:lnTo>
                    <a:pt x="131893" y="132508"/>
                  </a:lnTo>
                  <a:lnTo>
                    <a:pt x="152399" y="133349"/>
                  </a:lnTo>
                  <a:lnTo>
                    <a:pt x="304799" y="133349"/>
                  </a:lnTo>
                  <a:lnTo>
                    <a:pt x="304799" y="142874"/>
                  </a:lnTo>
                  <a:lnTo>
                    <a:pt x="289805" y="181123"/>
                  </a:lnTo>
                  <a:lnTo>
                    <a:pt x="255210" y="207049"/>
                  </a:lnTo>
                  <a:lnTo>
                    <a:pt x="208247" y="222937"/>
                  </a:lnTo>
                  <a:lnTo>
                    <a:pt x="181130" y="227149"/>
                  </a:lnTo>
                  <a:lnTo>
                    <a:pt x="152399" y="228599"/>
                  </a:lnTo>
                  <a:close/>
                </a:path>
                <a:path w="304800" h="228600">
                  <a:moveTo>
                    <a:pt x="304799" y="103762"/>
                  </a:moveTo>
                  <a:lnTo>
                    <a:pt x="256520" y="103762"/>
                  </a:lnTo>
                  <a:lnTo>
                    <a:pt x="264080" y="96857"/>
                  </a:lnTo>
                  <a:lnTo>
                    <a:pt x="266699" y="90368"/>
                  </a:lnTo>
                  <a:lnTo>
                    <a:pt x="266699" y="85724"/>
                  </a:lnTo>
                  <a:lnTo>
                    <a:pt x="265350" y="79486"/>
                  </a:lnTo>
                  <a:lnTo>
                    <a:pt x="220795" y="48447"/>
                  </a:lnTo>
                  <a:lnTo>
                    <a:pt x="177423" y="39361"/>
                  </a:lnTo>
                  <a:lnTo>
                    <a:pt x="152399" y="38099"/>
                  </a:lnTo>
                  <a:lnTo>
                    <a:pt x="279593" y="38099"/>
                  </a:lnTo>
                  <a:lnTo>
                    <a:pt x="289805" y="47476"/>
                  </a:lnTo>
                  <a:lnTo>
                    <a:pt x="300726" y="65082"/>
                  </a:lnTo>
                  <a:lnTo>
                    <a:pt x="304799" y="85724"/>
                  </a:lnTo>
                  <a:lnTo>
                    <a:pt x="304799" y="103762"/>
                  </a:lnTo>
                  <a:close/>
                </a:path>
                <a:path w="304800" h="228600">
                  <a:moveTo>
                    <a:pt x="256520" y="103762"/>
                  </a:moveTo>
                  <a:lnTo>
                    <a:pt x="48279" y="103762"/>
                  </a:lnTo>
                  <a:lnTo>
                    <a:pt x="70333" y="94122"/>
                  </a:lnTo>
                  <a:lnTo>
                    <a:pt x="95495" y="86960"/>
                  </a:lnTo>
                  <a:lnTo>
                    <a:pt x="123079" y="82499"/>
                  </a:lnTo>
                  <a:lnTo>
                    <a:pt x="152399" y="80962"/>
                  </a:lnTo>
                  <a:lnTo>
                    <a:pt x="181720" y="82499"/>
                  </a:lnTo>
                  <a:lnTo>
                    <a:pt x="209304" y="86960"/>
                  </a:lnTo>
                  <a:lnTo>
                    <a:pt x="234466" y="94122"/>
                  </a:lnTo>
                  <a:lnTo>
                    <a:pt x="256520" y="103762"/>
                  </a:lnTo>
                  <a:close/>
                </a:path>
                <a:path w="304800" h="228600">
                  <a:moveTo>
                    <a:pt x="304799" y="133349"/>
                  </a:moveTo>
                  <a:lnTo>
                    <a:pt x="152399" y="133349"/>
                  </a:lnTo>
                  <a:lnTo>
                    <a:pt x="172906" y="132508"/>
                  </a:lnTo>
                  <a:lnTo>
                    <a:pt x="192107" y="130098"/>
                  </a:lnTo>
                  <a:lnTo>
                    <a:pt x="209745" y="126292"/>
                  </a:lnTo>
                  <a:lnTo>
                    <a:pt x="225563" y="121265"/>
                  </a:lnTo>
                  <a:lnTo>
                    <a:pt x="209628" y="116393"/>
                  </a:lnTo>
                  <a:lnTo>
                    <a:pt x="191973" y="112700"/>
                  </a:lnTo>
                  <a:lnTo>
                    <a:pt x="172822" y="110356"/>
                  </a:lnTo>
                  <a:lnTo>
                    <a:pt x="152399" y="109537"/>
                  </a:lnTo>
                  <a:lnTo>
                    <a:pt x="304799" y="109537"/>
                  </a:lnTo>
                  <a:lnTo>
                    <a:pt x="304799" y="13334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68487" y="2435944"/>
            <a:ext cx="108902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85" dirty="0">
                <a:solidFill>
                  <a:srgbClr val="5E6267"/>
                </a:solidFill>
                <a:latin typeface="Montserrat Medium"/>
                <a:cs typeface="Montserrat Medium"/>
              </a:rPr>
              <a:t>Marital</a:t>
            </a:r>
            <a:r>
              <a:rPr sz="1350" b="0" spc="-45" dirty="0">
                <a:solidFill>
                  <a:srgbClr val="5E6267"/>
                </a:solidFill>
                <a:latin typeface="Montserrat Medium"/>
                <a:cs typeface="Montserrat Medium"/>
              </a:rPr>
              <a:t> </a:t>
            </a:r>
            <a:r>
              <a:rPr sz="1350" b="0" spc="-80" dirty="0">
                <a:solidFill>
                  <a:srgbClr val="5E6267"/>
                </a:solidFill>
                <a:latin typeface="Montserrat Medium"/>
                <a:cs typeface="Montserrat Medium"/>
              </a:rPr>
              <a:t>Status</a:t>
            </a:r>
            <a:endParaRPr sz="1350">
              <a:latin typeface="Montserrat Medium"/>
              <a:cs typeface="Montserrat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5833" y="2701638"/>
            <a:ext cx="6940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1A73E7"/>
                </a:solidFill>
                <a:latin typeface="Montserrat SemiBold"/>
                <a:cs typeface="Montserrat SemiBold"/>
              </a:rPr>
              <a:t>Married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4999" y="1543049"/>
            <a:ext cx="762000" cy="762000"/>
            <a:chOff x="5714999" y="1543049"/>
            <a:chExt cx="762000" cy="762000"/>
          </a:xfrm>
        </p:grpSpPr>
        <p:sp>
          <p:nvSpPr>
            <p:cNvPr id="10" name="object 10"/>
            <p:cNvSpPr/>
            <p:nvPr/>
          </p:nvSpPr>
          <p:spPr>
            <a:xfrm>
              <a:off x="5714999" y="15430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1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5" y="13800"/>
                  </a:lnTo>
                  <a:lnTo>
                    <a:pt x="526802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1"/>
                  </a:lnTo>
                  <a:lnTo>
                    <a:pt x="742770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62649" y="1771649"/>
              <a:ext cx="266700" cy="304800"/>
            </a:xfrm>
            <a:custGeom>
              <a:avLst/>
              <a:gdLst/>
              <a:ahLst/>
              <a:cxnLst/>
              <a:rect l="l" t="t" r="r" b="b"/>
              <a:pathLst>
                <a:path w="266700" h="304800">
                  <a:moveTo>
                    <a:pt x="138353" y="152399"/>
                  </a:moveTo>
                  <a:lnTo>
                    <a:pt x="128346" y="152399"/>
                  </a:lnTo>
                  <a:lnTo>
                    <a:pt x="123391" y="151911"/>
                  </a:lnTo>
                  <a:lnTo>
                    <a:pt x="86855" y="136778"/>
                  </a:lnTo>
                  <a:lnTo>
                    <a:pt x="61035" y="100737"/>
                  </a:lnTo>
                  <a:lnTo>
                    <a:pt x="57149" y="81203"/>
                  </a:lnTo>
                  <a:lnTo>
                    <a:pt x="57149" y="71196"/>
                  </a:lnTo>
                  <a:lnTo>
                    <a:pt x="72771" y="29705"/>
                  </a:lnTo>
                  <a:lnTo>
                    <a:pt x="108812" y="3885"/>
                  </a:lnTo>
                  <a:lnTo>
                    <a:pt x="128346" y="0"/>
                  </a:lnTo>
                  <a:lnTo>
                    <a:pt x="138353" y="0"/>
                  </a:lnTo>
                  <a:lnTo>
                    <a:pt x="179844" y="15621"/>
                  </a:lnTo>
                  <a:lnTo>
                    <a:pt x="205664" y="51662"/>
                  </a:lnTo>
                  <a:lnTo>
                    <a:pt x="209549" y="71196"/>
                  </a:lnTo>
                  <a:lnTo>
                    <a:pt x="209549" y="81203"/>
                  </a:lnTo>
                  <a:lnTo>
                    <a:pt x="193928" y="122694"/>
                  </a:lnTo>
                  <a:lnTo>
                    <a:pt x="157887" y="148514"/>
                  </a:lnTo>
                  <a:lnTo>
                    <a:pt x="138353" y="152399"/>
                  </a:lnTo>
                  <a:close/>
                </a:path>
                <a:path w="266700" h="304800">
                  <a:moveTo>
                    <a:pt x="258782" y="304799"/>
                  </a:moveTo>
                  <a:lnTo>
                    <a:pt x="7917" y="304799"/>
                  </a:lnTo>
                  <a:lnTo>
                    <a:pt x="0" y="296882"/>
                  </a:lnTo>
                  <a:lnTo>
                    <a:pt x="0" y="287119"/>
                  </a:lnTo>
                  <a:lnTo>
                    <a:pt x="8339" y="245796"/>
                  </a:lnTo>
                  <a:lnTo>
                    <a:pt x="31082" y="212057"/>
                  </a:lnTo>
                  <a:lnTo>
                    <a:pt x="64821" y="189314"/>
                  </a:lnTo>
                  <a:lnTo>
                    <a:pt x="106144" y="180974"/>
                  </a:lnTo>
                  <a:lnTo>
                    <a:pt x="160555" y="180974"/>
                  </a:lnTo>
                  <a:lnTo>
                    <a:pt x="201878" y="189314"/>
                  </a:lnTo>
                  <a:lnTo>
                    <a:pt x="235617" y="212057"/>
                  </a:lnTo>
                  <a:lnTo>
                    <a:pt x="258360" y="245796"/>
                  </a:lnTo>
                  <a:lnTo>
                    <a:pt x="266699" y="287119"/>
                  </a:lnTo>
                  <a:lnTo>
                    <a:pt x="266699" y="296882"/>
                  </a:lnTo>
                  <a:lnTo>
                    <a:pt x="258782" y="3047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66878" y="2435944"/>
            <a:ext cx="85788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114" dirty="0">
                <a:solidFill>
                  <a:srgbClr val="5E6267"/>
                </a:solidFill>
                <a:latin typeface="Montserrat Medium"/>
                <a:cs typeface="Montserrat Medium"/>
              </a:rPr>
              <a:t>Age</a:t>
            </a:r>
            <a:r>
              <a:rPr sz="1350" b="0" spc="-25" dirty="0">
                <a:solidFill>
                  <a:srgbClr val="5E6267"/>
                </a:solidFill>
                <a:latin typeface="Montserrat Medium"/>
                <a:cs typeface="Montserrat Medium"/>
              </a:rPr>
              <a:t> </a:t>
            </a:r>
            <a:r>
              <a:rPr sz="1350" b="0" spc="-95" dirty="0">
                <a:solidFill>
                  <a:srgbClr val="5E6267"/>
                </a:solidFill>
                <a:latin typeface="Montserrat Medium"/>
                <a:cs typeface="Montserrat Medium"/>
              </a:rPr>
              <a:t>Group</a:t>
            </a:r>
            <a:endParaRPr sz="1350">
              <a:latin typeface="Montserrat Medium"/>
              <a:cs typeface="Montserrat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5469" y="2701638"/>
            <a:ext cx="10210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10" dirty="0">
                <a:solidFill>
                  <a:srgbClr val="1A73E7"/>
                </a:solidFill>
                <a:latin typeface="Montserrat SemiBold"/>
                <a:cs typeface="Montserrat SemiBold"/>
              </a:rPr>
              <a:t>30-</a:t>
            </a:r>
            <a:r>
              <a:rPr sz="1500" b="1" spc="-135" dirty="0">
                <a:solidFill>
                  <a:srgbClr val="1A73E7"/>
                </a:solidFill>
                <a:latin typeface="Montserrat SemiBold"/>
                <a:cs typeface="Montserrat SemiBold"/>
              </a:rPr>
              <a:t>45</a:t>
            </a:r>
            <a:r>
              <a:rPr sz="1500" b="1" spc="-15" dirty="0">
                <a:solidFill>
                  <a:srgbClr val="1A73E7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5" dirty="0">
                <a:solidFill>
                  <a:srgbClr val="1A73E7"/>
                </a:solidFill>
                <a:latin typeface="Montserrat SemiBold"/>
                <a:cs typeface="Montserrat SemiBold"/>
              </a:rPr>
              <a:t>Years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01174" y="1543049"/>
            <a:ext cx="762000" cy="762000"/>
            <a:chOff x="9401174" y="1543049"/>
            <a:chExt cx="762000" cy="762000"/>
          </a:xfrm>
        </p:grpSpPr>
        <p:sp>
          <p:nvSpPr>
            <p:cNvPr id="15" name="object 15"/>
            <p:cNvSpPr/>
            <p:nvPr/>
          </p:nvSpPr>
          <p:spPr>
            <a:xfrm>
              <a:off x="9401174" y="15430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3" y="750582"/>
                  </a:lnTo>
                  <a:lnTo>
                    <a:pt x="243881" y="736471"/>
                  </a:lnTo>
                  <a:lnTo>
                    <a:pt x="201396" y="717011"/>
                  </a:lnTo>
                  <a:lnTo>
                    <a:pt x="161613" y="692498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8" y="592672"/>
                  </a:lnTo>
                  <a:lnTo>
                    <a:pt x="40679" y="552299"/>
                  </a:lnTo>
                  <a:lnTo>
                    <a:pt x="22270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0" y="235197"/>
                  </a:lnTo>
                  <a:lnTo>
                    <a:pt x="49497" y="193203"/>
                  </a:lnTo>
                  <a:lnTo>
                    <a:pt x="74976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6" y="59109"/>
                  </a:lnTo>
                  <a:lnTo>
                    <a:pt x="218099" y="36579"/>
                  </a:lnTo>
                  <a:lnTo>
                    <a:pt x="261484" y="19230"/>
                  </a:lnTo>
                  <a:lnTo>
                    <a:pt x="306669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0" y="74977"/>
                  </a:lnTo>
                  <a:lnTo>
                    <a:pt x="643711" y="105059"/>
                  </a:lnTo>
                  <a:lnTo>
                    <a:pt x="675516" y="139296"/>
                  </a:lnTo>
                  <a:lnTo>
                    <a:pt x="702889" y="177167"/>
                  </a:lnTo>
                  <a:lnTo>
                    <a:pt x="725418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4" y="390353"/>
                  </a:lnTo>
                  <a:lnTo>
                    <a:pt x="757876" y="436904"/>
                  </a:lnTo>
                  <a:lnTo>
                    <a:pt x="748198" y="482614"/>
                  </a:lnTo>
                  <a:lnTo>
                    <a:pt x="732995" y="526802"/>
                  </a:lnTo>
                  <a:lnTo>
                    <a:pt x="712500" y="568796"/>
                  </a:lnTo>
                  <a:lnTo>
                    <a:pt x="687022" y="607961"/>
                  </a:lnTo>
                  <a:lnTo>
                    <a:pt x="656939" y="643712"/>
                  </a:lnTo>
                  <a:lnTo>
                    <a:pt x="622702" y="675517"/>
                  </a:lnTo>
                  <a:lnTo>
                    <a:pt x="584831" y="702890"/>
                  </a:lnTo>
                  <a:lnTo>
                    <a:pt x="543897" y="725419"/>
                  </a:lnTo>
                  <a:lnTo>
                    <a:pt x="500516" y="742769"/>
                  </a:lnTo>
                  <a:lnTo>
                    <a:pt x="455328" y="754679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648824" y="17906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6528" y="265167"/>
                  </a:moveTo>
                  <a:lnTo>
                    <a:pt x="11571" y="265167"/>
                  </a:lnTo>
                  <a:lnTo>
                    <a:pt x="5529" y="261061"/>
                  </a:lnTo>
                  <a:lnTo>
                    <a:pt x="1494" y="255071"/>
                  </a:lnTo>
                  <a:lnTo>
                    <a:pt x="70" y="248001"/>
                  </a:lnTo>
                  <a:lnTo>
                    <a:pt x="0" y="19049"/>
                  </a:lnTo>
                  <a:lnTo>
                    <a:pt x="1494" y="11628"/>
                  </a:lnTo>
                  <a:lnTo>
                    <a:pt x="5573" y="5573"/>
                  </a:lnTo>
                  <a:lnTo>
                    <a:pt x="11628" y="1494"/>
                  </a:lnTo>
                  <a:lnTo>
                    <a:pt x="19049" y="0"/>
                  </a:lnTo>
                  <a:lnTo>
                    <a:pt x="66674" y="0"/>
                  </a:lnTo>
                  <a:lnTo>
                    <a:pt x="100035" y="6739"/>
                  </a:lnTo>
                  <a:lnTo>
                    <a:pt x="127285" y="25114"/>
                  </a:lnTo>
                  <a:lnTo>
                    <a:pt x="136041" y="38099"/>
                  </a:lnTo>
                  <a:lnTo>
                    <a:pt x="38099" y="38099"/>
                  </a:lnTo>
                  <a:lnTo>
                    <a:pt x="38099" y="133349"/>
                  </a:lnTo>
                  <a:lnTo>
                    <a:pt x="137899" y="133349"/>
                  </a:lnTo>
                  <a:lnTo>
                    <a:pt x="122036" y="151174"/>
                  </a:lnTo>
                  <a:lnTo>
                    <a:pt x="101381" y="164127"/>
                  </a:lnTo>
                  <a:lnTo>
                    <a:pt x="104312" y="171449"/>
                  </a:lnTo>
                  <a:lnTo>
                    <a:pt x="38099" y="171449"/>
                  </a:lnTo>
                  <a:lnTo>
                    <a:pt x="38029" y="248001"/>
                  </a:lnTo>
                  <a:lnTo>
                    <a:pt x="36673" y="254734"/>
                  </a:lnTo>
                  <a:lnTo>
                    <a:pt x="36605" y="255071"/>
                  </a:lnTo>
                  <a:lnTo>
                    <a:pt x="32570" y="261061"/>
                  </a:lnTo>
                  <a:lnTo>
                    <a:pt x="26528" y="265167"/>
                  </a:lnTo>
                  <a:close/>
                </a:path>
                <a:path w="266700" h="266700">
                  <a:moveTo>
                    <a:pt x="137899" y="133349"/>
                  </a:moveTo>
                  <a:lnTo>
                    <a:pt x="66674" y="133349"/>
                  </a:lnTo>
                  <a:lnTo>
                    <a:pt x="85217" y="129608"/>
                  </a:lnTo>
                  <a:lnTo>
                    <a:pt x="100354" y="119404"/>
                  </a:lnTo>
                  <a:lnTo>
                    <a:pt x="110558" y="104267"/>
                  </a:lnTo>
                  <a:lnTo>
                    <a:pt x="114299" y="85724"/>
                  </a:lnTo>
                  <a:lnTo>
                    <a:pt x="110558" y="67182"/>
                  </a:lnTo>
                  <a:lnTo>
                    <a:pt x="100354" y="52045"/>
                  </a:lnTo>
                  <a:lnTo>
                    <a:pt x="85217" y="41841"/>
                  </a:lnTo>
                  <a:lnTo>
                    <a:pt x="66674" y="38099"/>
                  </a:lnTo>
                  <a:lnTo>
                    <a:pt x="136041" y="38099"/>
                  </a:lnTo>
                  <a:lnTo>
                    <a:pt x="145660" y="52364"/>
                  </a:lnTo>
                  <a:lnTo>
                    <a:pt x="152399" y="85724"/>
                  </a:lnTo>
                  <a:lnTo>
                    <a:pt x="148656" y="110867"/>
                  </a:lnTo>
                  <a:lnTo>
                    <a:pt x="138164" y="133052"/>
                  </a:lnTo>
                  <a:lnTo>
                    <a:pt x="137899" y="133349"/>
                  </a:lnTo>
                  <a:close/>
                </a:path>
                <a:path w="266700" h="266700">
                  <a:moveTo>
                    <a:pt x="113978" y="266699"/>
                  </a:moveTo>
                  <a:lnTo>
                    <a:pt x="106813" y="265167"/>
                  </a:lnTo>
                  <a:lnTo>
                    <a:pt x="100773" y="261061"/>
                  </a:lnTo>
                  <a:lnTo>
                    <a:pt x="96619" y="254734"/>
                  </a:lnTo>
                  <a:lnTo>
                    <a:pt x="63281" y="171449"/>
                  </a:lnTo>
                  <a:lnTo>
                    <a:pt x="104312" y="171449"/>
                  </a:lnTo>
                  <a:lnTo>
                    <a:pt x="131980" y="240565"/>
                  </a:lnTo>
                  <a:lnTo>
                    <a:pt x="133290" y="247649"/>
                  </a:lnTo>
                  <a:lnTo>
                    <a:pt x="133355" y="248001"/>
                  </a:lnTo>
                  <a:lnTo>
                    <a:pt x="131903" y="254734"/>
                  </a:lnTo>
                  <a:lnTo>
                    <a:pt x="131830" y="255071"/>
                  </a:lnTo>
                  <a:lnTo>
                    <a:pt x="127789" y="261061"/>
                  </a:lnTo>
                  <a:lnTo>
                    <a:pt x="121633" y="265167"/>
                  </a:lnTo>
                  <a:lnTo>
                    <a:pt x="122269" y="265167"/>
                  </a:lnTo>
                  <a:lnTo>
                    <a:pt x="113978" y="266699"/>
                  </a:lnTo>
                  <a:close/>
                </a:path>
                <a:path w="266700" h="266700">
                  <a:moveTo>
                    <a:pt x="19049" y="266699"/>
                  </a:moveTo>
                  <a:lnTo>
                    <a:pt x="11438" y="265167"/>
                  </a:lnTo>
                  <a:lnTo>
                    <a:pt x="26661" y="265167"/>
                  </a:lnTo>
                  <a:lnTo>
                    <a:pt x="19049" y="266699"/>
                  </a:lnTo>
                  <a:close/>
                </a:path>
                <a:path w="266700" h="266700">
                  <a:moveTo>
                    <a:pt x="264628" y="229552"/>
                  </a:moveTo>
                  <a:lnTo>
                    <a:pt x="212705" y="229552"/>
                  </a:lnTo>
                  <a:lnTo>
                    <a:pt x="219253" y="228361"/>
                  </a:lnTo>
                  <a:lnTo>
                    <a:pt x="225921" y="225028"/>
                  </a:lnTo>
                  <a:lnTo>
                    <a:pt x="227707" y="222944"/>
                  </a:lnTo>
                  <a:lnTo>
                    <a:pt x="228531" y="217609"/>
                  </a:lnTo>
                  <a:lnTo>
                    <a:pt x="228957" y="214669"/>
                  </a:lnTo>
                  <a:lnTo>
                    <a:pt x="228480" y="212526"/>
                  </a:lnTo>
                  <a:lnTo>
                    <a:pt x="228064" y="211454"/>
                  </a:lnTo>
                  <a:lnTo>
                    <a:pt x="227707" y="210442"/>
                  </a:lnTo>
                  <a:lnTo>
                    <a:pt x="226992" y="209311"/>
                  </a:lnTo>
                  <a:lnTo>
                    <a:pt x="221277" y="204489"/>
                  </a:lnTo>
                  <a:lnTo>
                    <a:pt x="214550" y="201751"/>
                  </a:lnTo>
                  <a:lnTo>
                    <a:pt x="194146" y="194482"/>
                  </a:lnTo>
                  <a:lnTo>
                    <a:pt x="185945" y="191132"/>
                  </a:lnTo>
                  <a:lnTo>
                    <a:pt x="155793" y="163294"/>
                  </a:lnTo>
                  <a:lnTo>
                    <a:pt x="152676" y="143113"/>
                  </a:lnTo>
                  <a:lnTo>
                    <a:pt x="153068" y="138751"/>
                  </a:lnTo>
                  <a:lnTo>
                    <a:pt x="153173" y="137576"/>
                  </a:lnTo>
                  <a:lnTo>
                    <a:pt x="161979" y="116065"/>
                  </a:lnTo>
                  <a:lnTo>
                    <a:pt x="178705" y="102289"/>
                  </a:lnTo>
                  <a:lnTo>
                    <a:pt x="200063" y="95902"/>
                  </a:lnTo>
                  <a:lnTo>
                    <a:pt x="222765" y="96559"/>
                  </a:lnTo>
                  <a:lnTo>
                    <a:pt x="257159" y="117893"/>
                  </a:lnTo>
                  <a:lnTo>
                    <a:pt x="256401" y="125432"/>
                  </a:lnTo>
                  <a:lnTo>
                    <a:pt x="252779" y="132074"/>
                  </a:lnTo>
                  <a:lnTo>
                    <a:pt x="252228" y="132516"/>
                  </a:lnTo>
                  <a:lnTo>
                    <a:pt x="207228" y="132516"/>
                  </a:lnTo>
                  <a:lnTo>
                    <a:pt x="200560" y="133885"/>
                  </a:lnTo>
                  <a:lnTo>
                    <a:pt x="192762" y="137993"/>
                  </a:lnTo>
                  <a:lnTo>
                    <a:pt x="191214" y="140553"/>
                  </a:lnTo>
                  <a:lnTo>
                    <a:pt x="190865" y="143113"/>
                  </a:lnTo>
                  <a:lnTo>
                    <a:pt x="190621" y="144290"/>
                  </a:lnTo>
                  <a:lnTo>
                    <a:pt x="216098" y="161865"/>
                  </a:lnTo>
                  <a:lnTo>
                    <a:pt x="216872" y="162163"/>
                  </a:lnTo>
                  <a:lnTo>
                    <a:pt x="255686" y="183713"/>
                  </a:lnTo>
                  <a:lnTo>
                    <a:pt x="263669" y="197822"/>
                  </a:lnTo>
                  <a:lnTo>
                    <a:pt x="263782" y="198119"/>
                  </a:lnTo>
                  <a:lnTo>
                    <a:pt x="265609" y="204355"/>
                  </a:lnTo>
                  <a:lnTo>
                    <a:pt x="266510" y="210442"/>
                  </a:lnTo>
                  <a:lnTo>
                    <a:pt x="266447" y="220086"/>
                  </a:lnTo>
                  <a:lnTo>
                    <a:pt x="266175" y="222944"/>
                  </a:lnTo>
                  <a:lnTo>
                    <a:pt x="266133" y="223383"/>
                  </a:lnTo>
                  <a:lnTo>
                    <a:pt x="266045" y="224313"/>
                  </a:lnTo>
                  <a:lnTo>
                    <a:pt x="264628" y="229552"/>
                  </a:lnTo>
                  <a:close/>
                </a:path>
                <a:path w="266700" h="266700">
                  <a:moveTo>
                    <a:pt x="240068" y="138751"/>
                  </a:moveTo>
                  <a:lnTo>
                    <a:pt x="232529" y="137993"/>
                  </a:lnTo>
                  <a:lnTo>
                    <a:pt x="229731" y="137159"/>
                  </a:lnTo>
                  <a:lnTo>
                    <a:pt x="219253" y="134719"/>
                  </a:lnTo>
                  <a:lnTo>
                    <a:pt x="207228" y="132516"/>
                  </a:lnTo>
                  <a:lnTo>
                    <a:pt x="252228" y="132516"/>
                  </a:lnTo>
                  <a:lnTo>
                    <a:pt x="247077" y="136646"/>
                  </a:lnTo>
                  <a:lnTo>
                    <a:pt x="240068" y="138751"/>
                  </a:lnTo>
                  <a:close/>
                </a:path>
                <a:path w="266700" h="266700">
                  <a:moveTo>
                    <a:pt x="207656" y="266637"/>
                  </a:moveTo>
                  <a:lnTo>
                    <a:pt x="166806" y="255269"/>
                  </a:lnTo>
                  <a:lnTo>
                    <a:pt x="165556" y="254793"/>
                  </a:lnTo>
                  <a:lnTo>
                    <a:pt x="164490" y="254342"/>
                  </a:lnTo>
                  <a:lnTo>
                    <a:pt x="158171" y="250291"/>
                  </a:lnTo>
                  <a:lnTo>
                    <a:pt x="154014" y="244286"/>
                  </a:lnTo>
                  <a:lnTo>
                    <a:pt x="152413" y="237165"/>
                  </a:lnTo>
                  <a:lnTo>
                    <a:pt x="153709" y="229731"/>
                  </a:lnTo>
                  <a:lnTo>
                    <a:pt x="157786" y="223383"/>
                  </a:lnTo>
                  <a:lnTo>
                    <a:pt x="163777" y="219223"/>
                  </a:lnTo>
                  <a:lnTo>
                    <a:pt x="170896" y="217609"/>
                  </a:lnTo>
                  <a:lnTo>
                    <a:pt x="177665" y="218777"/>
                  </a:lnTo>
                  <a:lnTo>
                    <a:pt x="178046" y="218777"/>
                  </a:lnTo>
                  <a:lnTo>
                    <a:pt x="181451" y="220086"/>
                  </a:lnTo>
                  <a:lnTo>
                    <a:pt x="188595" y="222944"/>
                  </a:lnTo>
                  <a:lnTo>
                    <a:pt x="197465" y="226278"/>
                  </a:lnTo>
                  <a:lnTo>
                    <a:pt x="201334" y="227528"/>
                  </a:lnTo>
                  <a:lnTo>
                    <a:pt x="212705" y="229552"/>
                  </a:lnTo>
                  <a:lnTo>
                    <a:pt x="264628" y="229552"/>
                  </a:lnTo>
                  <a:lnTo>
                    <a:pt x="262866" y="236064"/>
                  </a:lnTo>
                  <a:lnTo>
                    <a:pt x="229712" y="264451"/>
                  </a:lnTo>
                  <a:lnTo>
                    <a:pt x="218851" y="266409"/>
                  </a:lnTo>
                  <a:lnTo>
                    <a:pt x="207656" y="266637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251701" y="2435944"/>
            <a:ext cx="1054735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0" spc="-110" dirty="0">
                <a:solidFill>
                  <a:srgbClr val="5E6267"/>
                </a:solidFill>
                <a:latin typeface="Montserrat Medium"/>
                <a:cs typeface="Montserrat Medium"/>
              </a:rPr>
              <a:t>Income</a:t>
            </a:r>
            <a:r>
              <a:rPr sz="1350" b="0" dirty="0">
                <a:solidFill>
                  <a:srgbClr val="5E6267"/>
                </a:solidFill>
                <a:latin typeface="Montserrat Medium"/>
                <a:cs typeface="Montserrat Medium"/>
              </a:rPr>
              <a:t> </a:t>
            </a:r>
            <a:r>
              <a:rPr sz="1350" b="0" spc="-75" dirty="0">
                <a:solidFill>
                  <a:srgbClr val="5E6267"/>
                </a:solidFill>
                <a:latin typeface="Montserrat Medium"/>
                <a:cs typeface="Montserrat Medium"/>
              </a:rPr>
              <a:t>Level</a:t>
            </a:r>
            <a:endParaRPr sz="1350">
              <a:latin typeface="Montserrat Medium"/>
              <a:cs typeface="Montserrat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9303" y="2701638"/>
            <a:ext cx="83946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65" dirty="0">
                <a:solidFill>
                  <a:srgbClr val="1A73E7"/>
                </a:solidFill>
                <a:latin typeface="Arial"/>
                <a:cs typeface="Arial"/>
              </a:rPr>
              <a:t>₹</a:t>
            </a:r>
            <a:r>
              <a:rPr sz="1500" b="1" spc="-65" dirty="0">
                <a:solidFill>
                  <a:srgbClr val="1A73E7"/>
                </a:solidFill>
                <a:latin typeface="Montserrat SemiBold"/>
                <a:cs typeface="Montserrat SemiBold"/>
              </a:rPr>
              <a:t>60,000+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28824" y="3428999"/>
            <a:ext cx="762000" cy="762000"/>
            <a:chOff x="2028824" y="3428999"/>
            <a:chExt cx="762000" cy="762000"/>
          </a:xfrm>
        </p:grpSpPr>
        <p:sp>
          <p:nvSpPr>
            <p:cNvPr id="20" name="object 20"/>
            <p:cNvSpPr/>
            <p:nvPr/>
          </p:nvSpPr>
          <p:spPr>
            <a:xfrm>
              <a:off x="2028824" y="3428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8374" y="3657599"/>
              <a:ext cx="343535" cy="304800"/>
            </a:xfrm>
            <a:custGeom>
              <a:avLst/>
              <a:gdLst/>
              <a:ahLst/>
              <a:cxnLst/>
              <a:rect l="l" t="t" r="r" b="b"/>
              <a:pathLst>
                <a:path w="343535" h="304800">
                  <a:moveTo>
                    <a:pt x="280987" y="304799"/>
                  </a:moveTo>
                  <a:lnTo>
                    <a:pt x="270152" y="304799"/>
                  </a:lnTo>
                  <a:lnTo>
                    <a:pt x="269497" y="304740"/>
                  </a:lnTo>
                  <a:lnTo>
                    <a:pt x="268664" y="304799"/>
                  </a:lnTo>
                  <a:lnTo>
                    <a:pt x="233362" y="304799"/>
                  </a:lnTo>
                  <a:lnTo>
                    <a:pt x="224091" y="302929"/>
                  </a:lnTo>
                  <a:lnTo>
                    <a:pt x="216522" y="297827"/>
                  </a:lnTo>
                  <a:lnTo>
                    <a:pt x="211420" y="290258"/>
                  </a:lnTo>
                  <a:lnTo>
                    <a:pt x="209549" y="280987"/>
                  </a:lnTo>
                  <a:lnTo>
                    <a:pt x="209549" y="228599"/>
                  </a:lnTo>
                  <a:lnTo>
                    <a:pt x="208055" y="221178"/>
                  </a:lnTo>
                  <a:lnTo>
                    <a:pt x="203976" y="215123"/>
                  </a:lnTo>
                  <a:lnTo>
                    <a:pt x="197921" y="211044"/>
                  </a:lnTo>
                  <a:lnTo>
                    <a:pt x="190499" y="209549"/>
                  </a:lnTo>
                  <a:lnTo>
                    <a:pt x="152399" y="209549"/>
                  </a:lnTo>
                  <a:lnTo>
                    <a:pt x="144978" y="211044"/>
                  </a:lnTo>
                  <a:lnTo>
                    <a:pt x="138923" y="215123"/>
                  </a:lnTo>
                  <a:lnTo>
                    <a:pt x="134844" y="221178"/>
                  </a:lnTo>
                  <a:lnTo>
                    <a:pt x="133349" y="228599"/>
                  </a:lnTo>
                  <a:lnTo>
                    <a:pt x="133349" y="280987"/>
                  </a:lnTo>
                  <a:lnTo>
                    <a:pt x="131479" y="290258"/>
                  </a:lnTo>
                  <a:lnTo>
                    <a:pt x="126377" y="297827"/>
                  </a:lnTo>
                  <a:lnTo>
                    <a:pt x="118808" y="302929"/>
                  </a:lnTo>
                  <a:lnTo>
                    <a:pt x="109537" y="304799"/>
                  </a:lnTo>
                  <a:lnTo>
                    <a:pt x="75366" y="304799"/>
                  </a:lnTo>
                  <a:lnTo>
                    <a:pt x="73580" y="304680"/>
                  </a:lnTo>
                  <a:lnTo>
                    <a:pt x="72151" y="304799"/>
                  </a:lnTo>
                  <a:lnTo>
                    <a:pt x="61912" y="304799"/>
                  </a:lnTo>
                  <a:lnTo>
                    <a:pt x="52641" y="302929"/>
                  </a:lnTo>
                  <a:lnTo>
                    <a:pt x="45072" y="297827"/>
                  </a:lnTo>
                  <a:lnTo>
                    <a:pt x="39970" y="290258"/>
                  </a:lnTo>
                  <a:lnTo>
                    <a:pt x="38099" y="280987"/>
                  </a:lnTo>
                  <a:lnTo>
                    <a:pt x="38099" y="213181"/>
                  </a:lnTo>
                  <a:lnTo>
                    <a:pt x="38159" y="212645"/>
                  </a:lnTo>
                  <a:lnTo>
                    <a:pt x="38159" y="171211"/>
                  </a:lnTo>
                  <a:lnTo>
                    <a:pt x="19049" y="171211"/>
                  </a:lnTo>
                  <a:lnTo>
                    <a:pt x="11552" y="169741"/>
                  </a:lnTo>
                  <a:lnTo>
                    <a:pt x="5506" y="165697"/>
                  </a:lnTo>
                  <a:lnTo>
                    <a:pt x="1469" y="159633"/>
                  </a:lnTo>
                  <a:lnTo>
                    <a:pt x="0" y="152102"/>
                  </a:lnTo>
                  <a:lnTo>
                    <a:pt x="0" y="146744"/>
                  </a:lnTo>
                  <a:lnTo>
                    <a:pt x="1785" y="141982"/>
                  </a:lnTo>
                  <a:lnTo>
                    <a:pt x="5953" y="137814"/>
                  </a:lnTo>
                  <a:lnTo>
                    <a:pt x="158591" y="4762"/>
                  </a:lnTo>
                  <a:lnTo>
                    <a:pt x="162758" y="595"/>
                  </a:lnTo>
                  <a:lnTo>
                    <a:pt x="167520" y="0"/>
                  </a:lnTo>
                  <a:lnTo>
                    <a:pt x="175855" y="0"/>
                  </a:lnTo>
                  <a:lnTo>
                    <a:pt x="180617" y="1190"/>
                  </a:lnTo>
                  <a:lnTo>
                    <a:pt x="184189" y="4167"/>
                  </a:lnTo>
                  <a:lnTo>
                    <a:pt x="336232" y="137814"/>
                  </a:lnTo>
                  <a:lnTo>
                    <a:pt x="340994" y="141982"/>
                  </a:lnTo>
                  <a:lnTo>
                    <a:pt x="343376" y="146744"/>
                  </a:lnTo>
                  <a:lnTo>
                    <a:pt x="342780" y="152102"/>
                  </a:lnTo>
                  <a:lnTo>
                    <a:pt x="341227" y="159608"/>
                  </a:lnTo>
                  <a:lnTo>
                    <a:pt x="337051" y="165675"/>
                  </a:lnTo>
                  <a:lnTo>
                    <a:pt x="330976" y="169732"/>
                  </a:lnTo>
                  <a:lnTo>
                    <a:pt x="323730" y="171211"/>
                  </a:lnTo>
                  <a:lnTo>
                    <a:pt x="304680" y="171211"/>
                  </a:lnTo>
                  <a:lnTo>
                    <a:pt x="305097" y="266580"/>
                  </a:lnTo>
                  <a:lnTo>
                    <a:pt x="305097" y="268188"/>
                  </a:lnTo>
                  <a:lnTo>
                    <a:pt x="304978" y="269795"/>
                  </a:lnTo>
                  <a:lnTo>
                    <a:pt x="304799" y="271402"/>
                  </a:lnTo>
                  <a:lnTo>
                    <a:pt x="304799" y="280987"/>
                  </a:lnTo>
                  <a:lnTo>
                    <a:pt x="302929" y="290258"/>
                  </a:lnTo>
                  <a:lnTo>
                    <a:pt x="297827" y="297827"/>
                  </a:lnTo>
                  <a:lnTo>
                    <a:pt x="290258" y="302929"/>
                  </a:lnTo>
                  <a:lnTo>
                    <a:pt x="280987" y="3047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63129" y="4267469"/>
            <a:ext cx="1099820" cy="574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520"/>
              </a:spcBef>
            </a:pPr>
            <a:r>
              <a:rPr sz="1350" b="0" spc="-130" dirty="0">
                <a:solidFill>
                  <a:srgbClr val="5E6267"/>
                </a:solidFill>
                <a:latin typeface="Montserrat Medium"/>
                <a:cs typeface="Montserrat Medium"/>
              </a:rPr>
              <a:t>Home</a:t>
            </a:r>
            <a:r>
              <a:rPr sz="1350" b="0" spc="-20" dirty="0">
                <a:solidFill>
                  <a:srgbClr val="5E6267"/>
                </a:solidFill>
                <a:latin typeface="Montserrat Medium"/>
                <a:cs typeface="Montserrat Medium"/>
              </a:rPr>
              <a:t> </a:t>
            </a:r>
            <a:r>
              <a:rPr sz="1350" b="0" spc="-35" dirty="0">
                <a:solidFill>
                  <a:srgbClr val="5E6267"/>
                </a:solidFill>
                <a:latin typeface="Montserrat Medium"/>
                <a:cs typeface="Montserrat Medium"/>
              </a:rPr>
              <a:t>Status</a:t>
            </a:r>
            <a:endParaRPr sz="1350">
              <a:latin typeface="Montserrat Medium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b="1" spc="-130" dirty="0">
                <a:solidFill>
                  <a:srgbClr val="1A73E7"/>
                </a:solidFill>
                <a:latin typeface="Montserrat SemiBold"/>
                <a:cs typeface="Montserrat SemiBold"/>
              </a:rPr>
              <a:t>Homeowner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4999" y="3428999"/>
            <a:ext cx="762000" cy="762000"/>
            <a:chOff x="5714999" y="3428999"/>
            <a:chExt cx="762000" cy="762000"/>
          </a:xfrm>
        </p:grpSpPr>
        <p:sp>
          <p:nvSpPr>
            <p:cNvPr id="24" name="object 24"/>
            <p:cNvSpPr/>
            <p:nvPr/>
          </p:nvSpPr>
          <p:spPr>
            <a:xfrm>
              <a:off x="5714999" y="3428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1" y="736470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5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70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43599" y="3676649"/>
              <a:ext cx="304800" cy="266700"/>
            </a:xfrm>
            <a:custGeom>
              <a:avLst/>
              <a:gdLst/>
              <a:ahLst/>
              <a:cxnLst/>
              <a:rect l="l" t="t" r="r" b="b"/>
              <a:pathLst>
                <a:path w="304800" h="266700">
                  <a:moveTo>
                    <a:pt x="38099" y="266699"/>
                  </a:moveTo>
                  <a:lnTo>
                    <a:pt x="19049" y="266699"/>
                  </a:lnTo>
                  <a:lnTo>
                    <a:pt x="11628" y="265205"/>
                  </a:lnTo>
                  <a:lnTo>
                    <a:pt x="5573" y="261126"/>
                  </a:lnTo>
                  <a:lnTo>
                    <a:pt x="1494" y="255071"/>
                  </a:lnTo>
                  <a:lnTo>
                    <a:pt x="0" y="247649"/>
                  </a:lnTo>
                  <a:lnTo>
                    <a:pt x="0" y="133349"/>
                  </a:lnTo>
                  <a:lnTo>
                    <a:pt x="1741" y="121941"/>
                  </a:lnTo>
                  <a:lnTo>
                    <a:pt x="6607" y="111911"/>
                  </a:lnTo>
                  <a:lnTo>
                    <a:pt x="14064" y="103789"/>
                  </a:lnTo>
                  <a:lnTo>
                    <a:pt x="23574" y="98107"/>
                  </a:lnTo>
                  <a:lnTo>
                    <a:pt x="44529" y="38278"/>
                  </a:lnTo>
                  <a:lnTo>
                    <a:pt x="52931" y="22628"/>
                  </a:lnTo>
                  <a:lnTo>
                    <a:pt x="65402" y="10544"/>
                  </a:lnTo>
                  <a:lnTo>
                    <a:pt x="80920" y="2757"/>
                  </a:lnTo>
                  <a:lnTo>
                    <a:pt x="98464" y="0"/>
                  </a:lnTo>
                  <a:lnTo>
                    <a:pt x="206335" y="0"/>
                  </a:lnTo>
                  <a:lnTo>
                    <a:pt x="223879" y="2757"/>
                  </a:lnTo>
                  <a:lnTo>
                    <a:pt x="239397" y="10544"/>
                  </a:lnTo>
                  <a:lnTo>
                    <a:pt x="251868" y="22628"/>
                  </a:lnTo>
                  <a:lnTo>
                    <a:pt x="260174" y="38099"/>
                  </a:lnTo>
                  <a:lnTo>
                    <a:pt x="90368" y="38099"/>
                  </a:lnTo>
                  <a:lnTo>
                    <a:pt x="83165" y="43219"/>
                  </a:lnTo>
                  <a:lnTo>
                    <a:pt x="64948" y="95249"/>
                  </a:lnTo>
                  <a:lnTo>
                    <a:pt x="280224" y="95249"/>
                  </a:lnTo>
                  <a:lnTo>
                    <a:pt x="281225" y="98107"/>
                  </a:lnTo>
                  <a:lnTo>
                    <a:pt x="290735" y="103789"/>
                  </a:lnTo>
                  <a:lnTo>
                    <a:pt x="298192" y="111911"/>
                  </a:lnTo>
                  <a:lnTo>
                    <a:pt x="303058" y="121941"/>
                  </a:lnTo>
                  <a:lnTo>
                    <a:pt x="304799" y="133349"/>
                  </a:lnTo>
                  <a:lnTo>
                    <a:pt x="54623" y="133349"/>
                  </a:lnTo>
                  <a:lnTo>
                    <a:pt x="52193" y="133833"/>
                  </a:lnTo>
                  <a:lnTo>
                    <a:pt x="38099" y="149873"/>
                  </a:lnTo>
                  <a:lnTo>
                    <a:pt x="38099" y="154926"/>
                  </a:lnTo>
                  <a:lnTo>
                    <a:pt x="54623" y="171449"/>
                  </a:lnTo>
                  <a:lnTo>
                    <a:pt x="304799" y="171449"/>
                  </a:lnTo>
                  <a:lnTo>
                    <a:pt x="304799" y="219074"/>
                  </a:lnTo>
                  <a:lnTo>
                    <a:pt x="57149" y="219074"/>
                  </a:lnTo>
                  <a:lnTo>
                    <a:pt x="57149" y="247649"/>
                  </a:lnTo>
                  <a:lnTo>
                    <a:pt x="55655" y="255071"/>
                  </a:lnTo>
                  <a:lnTo>
                    <a:pt x="51576" y="261126"/>
                  </a:lnTo>
                  <a:lnTo>
                    <a:pt x="45521" y="265205"/>
                  </a:lnTo>
                  <a:lnTo>
                    <a:pt x="38099" y="266699"/>
                  </a:lnTo>
                  <a:close/>
                </a:path>
                <a:path w="304800" h="266700">
                  <a:moveTo>
                    <a:pt x="280224" y="95249"/>
                  </a:moveTo>
                  <a:lnTo>
                    <a:pt x="239851" y="95249"/>
                  </a:lnTo>
                  <a:lnTo>
                    <a:pt x="221634" y="43219"/>
                  </a:lnTo>
                  <a:lnTo>
                    <a:pt x="214431" y="38099"/>
                  </a:lnTo>
                  <a:lnTo>
                    <a:pt x="260174" y="38099"/>
                  </a:lnTo>
                  <a:lnTo>
                    <a:pt x="260270" y="38278"/>
                  </a:lnTo>
                  <a:lnTo>
                    <a:pt x="280224" y="95249"/>
                  </a:lnTo>
                  <a:close/>
                </a:path>
                <a:path w="304800" h="266700">
                  <a:moveTo>
                    <a:pt x="245123" y="171449"/>
                  </a:moveTo>
                  <a:lnTo>
                    <a:pt x="59676" y="171449"/>
                  </a:lnTo>
                  <a:lnTo>
                    <a:pt x="62106" y="170966"/>
                  </a:lnTo>
                  <a:lnTo>
                    <a:pt x="66773" y="169033"/>
                  </a:lnTo>
                  <a:lnTo>
                    <a:pt x="76199" y="154926"/>
                  </a:lnTo>
                  <a:lnTo>
                    <a:pt x="76199" y="149873"/>
                  </a:lnTo>
                  <a:lnTo>
                    <a:pt x="59676" y="133349"/>
                  </a:lnTo>
                  <a:lnTo>
                    <a:pt x="245123" y="133349"/>
                  </a:lnTo>
                  <a:lnTo>
                    <a:pt x="228599" y="149873"/>
                  </a:lnTo>
                  <a:lnTo>
                    <a:pt x="228599" y="154926"/>
                  </a:lnTo>
                  <a:lnTo>
                    <a:pt x="242693" y="170966"/>
                  </a:lnTo>
                  <a:lnTo>
                    <a:pt x="245123" y="171449"/>
                  </a:lnTo>
                  <a:close/>
                </a:path>
                <a:path w="304800" h="266700">
                  <a:moveTo>
                    <a:pt x="304799" y="171449"/>
                  </a:moveTo>
                  <a:lnTo>
                    <a:pt x="250176" y="171449"/>
                  </a:lnTo>
                  <a:lnTo>
                    <a:pt x="252606" y="170966"/>
                  </a:lnTo>
                  <a:lnTo>
                    <a:pt x="257273" y="169033"/>
                  </a:lnTo>
                  <a:lnTo>
                    <a:pt x="266699" y="154926"/>
                  </a:lnTo>
                  <a:lnTo>
                    <a:pt x="266699" y="149873"/>
                  </a:lnTo>
                  <a:lnTo>
                    <a:pt x="250176" y="133349"/>
                  </a:lnTo>
                  <a:lnTo>
                    <a:pt x="304799" y="133349"/>
                  </a:lnTo>
                  <a:lnTo>
                    <a:pt x="304799" y="171449"/>
                  </a:lnTo>
                  <a:close/>
                </a:path>
                <a:path w="304800" h="266700">
                  <a:moveTo>
                    <a:pt x="285749" y="266699"/>
                  </a:moveTo>
                  <a:lnTo>
                    <a:pt x="266699" y="266699"/>
                  </a:lnTo>
                  <a:lnTo>
                    <a:pt x="259278" y="265205"/>
                  </a:lnTo>
                  <a:lnTo>
                    <a:pt x="253223" y="261126"/>
                  </a:lnTo>
                  <a:lnTo>
                    <a:pt x="249144" y="255071"/>
                  </a:lnTo>
                  <a:lnTo>
                    <a:pt x="247649" y="247649"/>
                  </a:lnTo>
                  <a:lnTo>
                    <a:pt x="247649" y="219074"/>
                  </a:lnTo>
                  <a:lnTo>
                    <a:pt x="304799" y="219074"/>
                  </a:lnTo>
                  <a:lnTo>
                    <a:pt x="304799" y="247649"/>
                  </a:lnTo>
                  <a:lnTo>
                    <a:pt x="303305" y="255071"/>
                  </a:lnTo>
                  <a:lnTo>
                    <a:pt x="299226" y="261126"/>
                  </a:lnTo>
                  <a:lnTo>
                    <a:pt x="293171" y="265205"/>
                  </a:lnTo>
                  <a:lnTo>
                    <a:pt x="285749" y="2666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356423" y="4267469"/>
            <a:ext cx="1479550" cy="574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350" b="0" spc="-105" dirty="0">
                <a:solidFill>
                  <a:srgbClr val="5E6267"/>
                </a:solidFill>
                <a:latin typeface="Montserrat Medium"/>
                <a:cs typeface="Montserrat Medium"/>
              </a:rPr>
              <a:t>Vehicle</a:t>
            </a:r>
            <a:r>
              <a:rPr sz="1350" b="0" spc="20" dirty="0">
                <a:solidFill>
                  <a:srgbClr val="5E6267"/>
                </a:solidFill>
                <a:latin typeface="Montserrat Medium"/>
                <a:cs typeface="Montserrat Medium"/>
              </a:rPr>
              <a:t> </a:t>
            </a:r>
            <a:r>
              <a:rPr sz="1350" b="0" spc="-80" dirty="0">
                <a:solidFill>
                  <a:srgbClr val="5E6267"/>
                </a:solidFill>
                <a:latin typeface="Montserrat Medium"/>
                <a:cs typeface="Montserrat Medium"/>
              </a:rPr>
              <a:t>Ownership</a:t>
            </a:r>
            <a:endParaRPr sz="13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500" b="1" spc="-90" dirty="0">
                <a:solidFill>
                  <a:srgbClr val="1A73E7"/>
                </a:solidFill>
                <a:latin typeface="Montserrat SemiBold"/>
                <a:cs typeface="Montserrat SemiBold"/>
              </a:rPr>
              <a:t>1-</a:t>
            </a:r>
            <a:r>
              <a:rPr sz="1500" b="1" spc="-120" dirty="0">
                <a:solidFill>
                  <a:srgbClr val="1A73E7"/>
                </a:solidFill>
                <a:latin typeface="Montserrat SemiBold"/>
                <a:cs typeface="Montserrat SemiBold"/>
              </a:rPr>
              <a:t>2</a:t>
            </a:r>
            <a:r>
              <a:rPr sz="1500" b="1" spc="-40" dirty="0">
                <a:solidFill>
                  <a:srgbClr val="1A73E7"/>
                </a:solidFill>
                <a:latin typeface="Montserrat SemiBold"/>
                <a:cs typeface="Montserrat SemiBold"/>
              </a:rPr>
              <a:t> </a:t>
            </a:r>
            <a:r>
              <a:rPr sz="1500" b="1" spc="-20" dirty="0">
                <a:solidFill>
                  <a:srgbClr val="1A73E7"/>
                </a:solidFill>
                <a:latin typeface="Montserrat SemiBold"/>
                <a:cs typeface="Montserrat SemiBold"/>
              </a:rPr>
              <a:t>Cars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401174" y="3428999"/>
            <a:ext cx="762000" cy="762000"/>
            <a:chOff x="9401174" y="3428999"/>
            <a:chExt cx="762000" cy="762000"/>
          </a:xfrm>
        </p:grpSpPr>
        <p:sp>
          <p:nvSpPr>
            <p:cNvPr id="28" name="object 28"/>
            <p:cNvSpPr/>
            <p:nvPr/>
          </p:nvSpPr>
          <p:spPr>
            <a:xfrm>
              <a:off x="9401174" y="34289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3" y="750581"/>
                  </a:lnTo>
                  <a:lnTo>
                    <a:pt x="243881" y="736470"/>
                  </a:lnTo>
                  <a:lnTo>
                    <a:pt x="201396" y="717011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8" y="592671"/>
                  </a:lnTo>
                  <a:lnTo>
                    <a:pt x="40679" y="552298"/>
                  </a:lnTo>
                  <a:lnTo>
                    <a:pt x="22270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0" y="235197"/>
                  </a:lnTo>
                  <a:lnTo>
                    <a:pt x="49497" y="193203"/>
                  </a:lnTo>
                  <a:lnTo>
                    <a:pt x="74976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6" y="59108"/>
                  </a:lnTo>
                  <a:lnTo>
                    <a:pt x="218099" y="36579"/>
                  </a:lnTo>
                  <a:lnTo>
                    <a:pt x="261484" y="19230"/>
                  </a:lnTo>
                  <a:lnTo>
                    <a:pt x="306669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1" y="105059"/>
                  </a:lnTo>
                  <a:lnTo>
                    <a:pt x="675516" y="139296"/>
                  </a:lnTo>
                  <a:lnTo>
                    <a:pt x="702889" y="177168"/>
                  </a:lnTo>
                  <a:lnTo>
                    <a:pt x="725418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4" y="390353"/>
                  </a:lnTo>
                  <a:lnTo>
                    <a:pt x="757876" y="436904"/>
                  </a:lnTo>
                  <a:lnTo>
                    <a:pt x="748198" y="482614"/>
                  </a:lnTo>
                  <a:lnTo>
                    <a:pt x="732995" y="526801"/>
                  </a:lnTo>
                  <a:lnTo>
                    <a:pt x="712500" y="568796"/>
                  </a:lnTo>
                  <a:lnTo>
                    <a:pt x="687022" y="607961"/>
                  </a:lnTo>
                  <a:lnTo>
                    <a:pt x="656939" y="643712"/>
                  </a:lnTo>
                  <a:lnTo>
                    <a:pt x="622702" y="675516"/>
                  </a:lnTo>
                  <a:lnTo>
                    <a:pt x="584831" y="702890"/>
                  </a:lnTo>
                  <a:lnTo>
                    <a:pt x="543897" y="725419"/>
                  </a:lnTo>
                  <a:lnTo>
                    <a:pt x="500516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29774" y="3657599"/>
              <a:ext cx="304800" cy="285750"/>
            </a:xfrm>
            <a:custGeom>
              <a:avLst/>
              <a:gdLst/>
              <a:ahLst/>
              <a:cxnLst/>
              <a:rect l="l" t="t" r="r" b="b"/>
              <a:pathLst>
                <a:path w="304800" h="285750">
                  <a:moveTo>
                    <a:pt x="104774" y="57149"/>
                  </a:moveTo>
                  <a:lnTo>
                    <a:pt x="76199" y="57149"/>
                  </a:lnTo>
                  <a:lnTo>
                    <a:pt x="76199" y="33337"/>
                  </a:lnTo>
                  <a:lnTo>
                    <a:pt x="78822" y="20368"/>
                  </a:lnTo>
                  <a:lnTo>
                    <a:pt x="85970" y="9770"/>
                  </a:lnTo>
                  <a:lnTo>
                    <a:pt x="96568" y="2622"/>
                  </a:lnTo>
                  <a:lnTo>
                    <a:pt x="109537" y="0"/>
                  </a:lnTo>
                  <a:lnTo>
                    <a:pt x="195262" y="0"/>
                  </a:lnTo>
                  <a:lnTo>
                    <a:pt x="208231" y="2622"/>
                  </a:lnTo>
                  <a:lnTo>
                    <a:pt x="218829" y="9770"/>
                  </a:lnTo>
                  <a:lnTo>
                    <a:pt x="225977" y="20368"/>
                  </a:lnTo>
                  <a:lnTo>
                    <a:pt x="227637" y="28574"/>
                  </a:lnTo>
                  <a:lnTo>
                    <a:pt x="106918" y="28574"/>
                  </a:lnTo>
                  <a:lnTo>
                    <a:pt x="104774" y="30718"/>
                  </a:lnTo>
                  <a:lnTo>
                    <a:pt x="104774" y="57149"/>
                  </a:lnTo>
                  <a:close/>
                </a:path>
                <a:path w="304800" h="285750">
                  <a:moveTo>
                    <a:pt x="228599" y="57149"/>
                  </a:moveTo>
                  <a:lnTo>
                    <a:pt x="200024" y="57149"/>
                  </a:lnTo>
                  <a:lnTo>
                    <a:pt x="200024" y="30718"/>
                  </a:lnTo>
                  <a:lnTo>
                    <a:pt x="197881" y="28574"/>
                  </a:lnTo>
                  <a:lnTo>
                    <a:pt x="227637" y="28574"/>
                  </a:lnTo>
                  <a:lnTo>
                    <a:pt x="228599" y="33337"/>
                  </a:lnTo>
                  <a:lnTo>
                    <a:pt x="228599" y="57149"/>
                  </a:lnTo>
                  <a:close/>
                </a:path>
                <a:path w="304800" h="285750">
                  <a:moveTo>
                    <a:pt x="304799" y="152399"/>
                  </a:moveTo>
                  <a:lnTo>
                    <a:pt x="0" y="152399"/>
                  </a:lnTo>
                  <a:lnTo>
                    <a:pt x="0" y="95249"/>
                  </a:lnTo>
                  <a:lnTo>
                    <a:pt x="2997" y="80431"/>
                  </a:lnTo>
                  <a:lnTo>
                    <a:pt x="11169" y="68319"/>
                  </a:lnTo>
                  <a:lnTo>
                    <a:pt x="23281" y="60147"/>
                  </a:lnTo>
                  <a:lnTo>
                    <a:pt x="38099" y="57149"/>
                  </a:lnTo>
                  <a:lnTo>
                    <a:pt x="266699" y="57149"/>
                  </a:lnTo>
                  <a:lnTo>
                    <a:pt x="281518" y="60147"/>
                  </a:lnTo>
                  <a:lnTo>
                    <a:pt x="293630" y="68319"/>
                  </a:lnTo>
                  <a:lnTo>
                    <a:pt x="301802" y="80431"/>
                  </a:lnTo>
                  <a:lnTo>
                    <a:pt x="304799" y="95249"/>
                  </a:lnTo>
                  <a:lnTo>
                    <a:pt x="304799" y="152399"/>
                  </a:lnTo>
                  <a:close/>
                </a:path>
                <a:path w="304800" h="285750">
                  <a:moveTo>
                    <a:pt x="266699" y="285749"/>
                  </a:moveTo>
                  <a:lnTo>
                    <a:pt x="38099" y="285749"/>
                  </a:lnTo>
                  <a:lnTo>
                    <a:pt x="23281" y="282752"/>
                  </a:lnTo>
                  <a:lnTo>
                    <a:pt x="11169" y="274580"/>
                  </a:lnTo>
                  <a:lnTo>
                    <a:pt x="2997" y="262468"/>
                  </a:lnTo>
                  <a:lnTo>
                    <a:pt x="0" y="247649"/>
                  </a:lnTo>
                  <a:lnTo>
                    <a:pt x="0" y="171449"/>
                  </a:lnTo>
                  <a:lnTo>
                    <a:pt x="114299" y="171449"/>
                  </a:lnTo>
                  <a:lnTo>
                    <a:pt x="114299" y="190499"/>
                  </a:lnTo>
                  <a:lnTo>
                    <a:pt x="115794" y="197921"/>
                  </a:lnTo>
                  <a:lnTo>
                    <a:pt x="119873" y="203976"/>
                  </a:lnTo>
                  <a:lnTo>
                    <a:pt x="125928" y="208055"/>
                  </a:lnTo>
                  <a:lnTo>
                    <a:pt x="133349" y="209549"/>
                  </a:lnTo>
                  <a:lnTo>
                    <a:pt x="304799" y="209549"/>
                  </a:lnTo>
                  <a:lnTo>
                    <a:pt x="304799" y="247649"/>
                  </a:lnTo>
                  <a:lnTo>
                    <a:pt x="301802" y="262468"/>
                  </a:lnTo>
                  <a:lnTo>
                    <a:pt x="293630" y="274580"/>
                  </a:lnTo>
                  <a:lnTo>
                    <a:pt x="281518" y="282752"/>
                  </a:lnTo>
                  <a:lnTo>
                    <a:pt x="266699" y="285749"/>
                  </a:lnTo>
                  <a:close/>
                </a:path>
                <a:path w="304800" h="285750">
                  <a:moveTo>
                    <a:pt x="304799" y="209549"/>
                  </a:moveTo>
                  <a:lnTo>
                    <a:pt x="171449" y="209549"/>
                  </a:lnTo>
                  <a:lnTo>
                    <a:pt x="178871" y="208055"/>
                  </a:lnTo>
                  <a:lnTo>
                    <a:pt x="184926" y="203976"/>
                  </a:lnTo>
                  <a:lnTo>
                    <a:pt x="189005" y="197921"/>
                  </a:lnTo>
                  <a:lnTo>
                    <a:pt x="190499" y="190499"/>
                  </a:lnTo>
                  <a:lnTo>
                    <a:pt x="190499" y="171449"/>
                  </a:lnTo>
                  <a:lnTo>
                    <a:pt x="304799" y="171449"/>
                  </a:lnTo>
                  <a:lnTo>
                    <a:pt x="304799" y="20954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38753" y="4267469"/>
            <a:ext cx="1080770" cy="57467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1350" b="0" spc="-10" dirty="0">
                <a:solidFill>
                  <a:srgbClr val="5E6267"/>
                </a:solidFill>
                <a:latin typeface="Montserrat Medium"/>
                <a:cs typeface="Montserrat Medium"/>
              </a:rPr>
              <a:t>Occupation</a:t>
            </a:r>
            <a:endParaRPr sz="1350">
              <a:latin typeface="Montserrat Medium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500" b="1" spc="-95" dirty="0">
                <a:solidFill>
                  <a:srgbClr val="1A73E7"/>
                </a:solidFill>
                <a:latin typeface="Montserrat SemiBold"/>
                <a:cs typeface="Montserrat SemiBold"/>
              </a:rPr>
              <a:t>Professional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324849" y="157069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95250"/>
          </a:xfrm>
          <a:custGeom>
            <a:avLst/>
            <a:gdLst/>
            <a:ahLst/>
            <a:cxnLst/>
            <a:rect l="l" t="t" r="r" b="b"/>
            <a:pathLst>
              <a:path w="12192000" h="95250">
                <a:moveTo>
                  <a:pt x="12191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9" y="10477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spc="-204" dirty="0"/>
              <a:t>Recommendations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8899" y="4995515"/>
            <a:ext cx="564324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70" dirty="0">
                <a:solidFill>
                  <a:srgbClr val="9CA2AF"/>
                </a:solidFill>
                <a:latin typeface="Montserrat"/>
                <a:cs typeface="Montserrat"/>
              </a:rPr>
              <a:t>Based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75" dirty="0">
                <a:solidFill>
                  <a:srgbClr val="9CA2AF"/>
                </a:solidFill>
                <a:latin typeface="Montserrat"/>
                <a:cs typeface="Montserrat"/>
              </a:rPr>
              <a:t>on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lang="en-US" sz="1600" spc="-5" dirty="0">
                <a:solidFill>
                  <a:srgbClr val="9CA2AF"/>
                </a:solidFill>
                <a:latin typeface="Montserrat"/>
                <a:cs typeface="Montserrat"/>
              </a:rPr>
              <a:t>a </a:t>
            </a:r>
            <a:r>
              <a:rPr sz="1600" spc="-70" dirty="0">
                <a:solidFill>
                  <a:srgbClr val="9CA2AF"/>
                </a:solidFill>
                <a:latin typeface="Montserrat"/>
                <a:cs typeface="Montserrat"/>
              </a:rPr>
              <a:t>comprehensive</a:t>
            </a:r>
            <a:r>
              <a:rPr sz="160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55" dirty="0">
                <a:solidFill>
                  <a:srgbClr val="9CA2AF"/>
                </a:solidFill>
                <a:latin typeface="Montserrat"/>
                <a:cs typeface="Montserrat"/>
              </a:rPr>
              <a:t>analysis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50" dirty="0">
                <a:solidFill>
                  <a:srgbClr val="9CA2AF"/>
                </a:solidFill>
                <a:latin typeface="Montserrat"/>
                <a:cs typeface="Montserrat"/>
              </a:rPr>
              <a:t>of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65" dirty="0">
                <a:solidFill>
                  <a:srgbClr val="9CA2AF"/>
                </a:solidFill>
                <a:latin typeface="Montserrat"/>
                <a:cs typeface="Montserrat"/>
              </a:rPr>
              <a:t>demog</a:t>
            </a:r>
            <a:r>
              <a:rPr lang="en-US" sz="1600" spc="-65" dirty="0">
                <a:solidFill>
                  <a:srgbClr val="9CA2AF"/>
                </a:solidFill>
                <a:latin typeface="Montserrat"/>
                <a:cs typeface="Montserrat"/>
              </a:rPr>
              <a:t>r</a:t>
            </a:r>
            <a:r>
              <a:rPr sz="1600" spc="-65" dirty="0">
                <a:solidFill>
                  <a:srgbClr val="9CA2AF"/>
                </a:solidFill>
                <a:latin typeface="Montserrat"/>
                <a:cs typeface="Montserrat"/>
              </a:rPr>
              <a:t>aphic,</a:t>
            </a:r>
            <a:r>
              <a:rPr sz="160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60" dirty="0">
                <a:solidFill>
                  <a:srgbClr val="9CA2AF"/>
                </a:solidFill>
                <a:latin typeface="Montserrat"/>
                <a:cs typeface="Montserrat"/>
              </a:rPr>
              <a:t>income,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80" dirty="0">
                <a:solidFill>
                  <a:srgbClr val="9CA2AF"/>
                </a:solidFill>
                <a:latin typeface="Montserrat"/>
                <a:cs typeface="Montserrat"/>
              </a:rPr>
              <a:t>commute</a:t>
            </a:r>
            <a:r>
              <a:rPr sz="160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70" dirty="0">
                <a:solidFill>
                  <a:srgbClr val="9CA2AF"/>
                </a:solidFill>
                <a:latin typeface="Montserrat"/>
                <a:cs typeface="Montserrat"/>
              </a:rPr>
              <a:t>&amp;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55" dirty="0">
                <a:solidFill>
                  <a:srgbClr val="9CA2AF"/>
                </a:solidFill>
                <a:latin typeface="Montserrat"/>
                <a:cs typeface="Montserrat"/>
              </a:rPr>
              <a:t>regional</a:t>
            </a:r>
            <a:r>
              <a:rPr sz="160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600" spc="-20" dirty="0">
                <a:solidFill>
                  <a:srgbClr val="9CA2AF"/>
                </a:solidFill>
                <a:latin typeface="Montserrat"/>
                <a:cs typeface="Montserrat"/>
              </a:rPr>
              <a:t>data</a:t>
            </a:r>
            <a:endParaRPr sz="1600" dirty="0">
              <a:latin typeface="Montserrat"/>
              <a:cs typeface="Montserra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248398" y="3295649"/>
            <a:ext cx="5181600" cy="1447800"/>
            <a:chOff x="6248398" y="3295649"/>
            <a:chExt cx="5181600" cy="1447800"/>
          </a:xfrm>
        </p:grpSpPr>
        <p:sp>
          <p:nvSpPr>
            <p:cNvPr id="7" name="object 7"/>
            <p:cNvSpPr/>
            <p:nvPr/>
          </p:nvSpPr>
          <p:spPr>
            <a:xfrm>
              <a:off x="8762987" y="3524249"/>
              <a:ext cx="2667000" cy="1219200"/>
            </a:xfrm>
            <a:custGeom>
              <a:avLst/>
              <a:gdLst/>
              <a:ahLst/>
              <a:cxnLst/>
              <a:rect l="l" t="t" r="r" b="b"/>
              <a:pathLst>
                <a:path w="2667000" h="1219200">
                  <a:moveTo>
                    <a:pt x="609600" y="990600"/>
                  </a:moveTo>
                  <a:lnTo>
                    <a:pt x="228600" y="990600"/>
                  </a:lnTo>
                  <a:lnTo>
                    <a:pt x="228600" y="1028700"/>
                  </a:lnTo>
                  <a:lnTo>
                    <a:pt x="233629" y="1072400"/>
                  </a:lnTo>
                  <a:lnTo>
                    <a:pt x="247967" y="1112507"/>
                  </a:lnTo>
                  <a:lnTo>
                    <a:pt x="270446" y="1147876"/>
                  </a:lnTo>
                  <a:lnTo>
                    <a:pt x="299935" y="1177366"/>
                  </a:lnTo>
                  <a:lnTo>
                    <a:pt x="335305" y="1199845"/>
                  </a:lnTo>
                  <a:lnTo>
                    <a:pt x="375412" y="1214170"/>
                  </a:lnTo>
                  <a:lnTo>
                    <a:pt x="419100" y="1219200"/>
                  </a:lnTo>
                  <a:lnTo>
                    <a:pt x="462800" y="1214170"/>
                  </a:lnTo>
                  <a:lnTo>
                    <a:pt x="502907" y="1199845"/>
                  </a:lnTo>
                  <a:lnTo>
                    <a:pt x="538276" y="1177366"/>
                  </a:lnTo>
                  <a:lnTo>
                    <a:pt x="567766" y="1147876"/>
                  </a:lnTo>
                  <a:lnTo>
                    <a:pt x="590245" y="1112507"/>
                  </a:lnTo>
                  <a:lnTo>
                    <a:pt x="604570" y="1072400"/>
                  </a:lnTo>
                  <a:lnTo>
                    <a:pt x="609600" y="1028700"/>
                  </a:lnTo>
                  <a:lnTo>
                    <a:pt x="609600" y="990600"/>
                  </a:lnTo>
                  <a:close/>
                </a:path>
                <a:path w="2667000" h="1219200">
                  <a:moveTo>
                    <a:pt x="838200" y="419341"/>
                  </a:moveTo>
                  <a:lnTo>
                    <a:pt x="835431" y="371144"/>
                  </a:lnTo>
                  <a:lnTo>
                    <a:pt x="827138" y="323164"/>
                  </a:lnTo>
                  <a:lnTo>
                    <a:pt x="827087" y="323011"/>
                  </a:lnTo>
                  <a:lnTo>
                    <a:pt x="813727" y="277761"/>
                  </a:lnTo>
                  <a:lnTo>
                    <a:pt x="795553" y="234797"/>
                  </a:lnTo>
                  <a:lnTo>
                    <a:pt x="772909" y="194437"/>
                  </a:lnTo>
                  <a:lnTo>
                    <a:pt x="746086" y="156984"/>
                  </a:lnTo>
                  <a:lnTo>
                    <a:pt x="715416" y="122758"/>
                  </a:lnTo>
                  <a:lnTo>
                    <a:pt x="681202" y="92075"/>
                  </a:lnTo>
                  <a:lnTo>
                    <a:pt x="643763" y="65252"/>
                  </a:lnTo>
                  <a:lnTo>
                    <a:pt x="603402" y="42608"/>
                  </a:lnTo>
                  <a:lnTo>
                    <a:pt x="560438" y="24434"/>
                  </a:lnTo>
                  <a:lnTo>
                    <a:pt x="515200" y="11074"/>
                  </a:lnTo>
                  <a:lnTo>
                    <a:pt x="467982" y="2832"/>
                  </a:lnTo>
                  <a:lnTo>
                    <a:pt x="457200" y="2209"/>
                  </a:lnTo>
                  <a:lnTo>
                    <a:pt x="457200" y="190500"/>
                  </a:lnTo>
                  <a:lnTo>
                    <a:pt x="454202" y="205295"/>
                  </a:lnTo>
                  <a:lnTo>
                    <a:pt x="446011" y="217411"/>
                  </a:lnTo>
                  <a:lnTo>
                    <a:pt x="433895" y="225602"/>
                  </a:lnTo>
                  <a:lnTo>
                    <a:pt x="419100" y="228600"/>
                  </a:lnTo>
                  <a:lnTo>
                    <a:pt x="375412" y="233629"/>
                  </a:lnTo>
                  <a:lnTo>
                    <a:pt x="335305" y="247967"/>
                  </a:lnTo>
                  <a:lnTo>
                    <a:pt x="299935" y="270446"/>
                  </a:lnTo>
                  <a:lnTo>
                    <a:pt x="270446" y="299935"/>
                  </a:lnTo>
                  <a:lnTo>
                    <a:pt x="247967" y="335305"/>
                  </a:lnTo>
                  <a:lnTo>
                    <a:pt x="233629" y="375412"/>
                  </a:lnTo>
                  <a:lnTo>
                    <a:pt x="228600" y="419100"/>
                  </a:lnTo>
                  <a:lnTo>
                    <a:pt x="228561" y="419341"/>
                  </a:lnTo>
                  <a:lnTo>
                    <a:pt x="225602" y="433895"/>
                  </a:lnTo>
                  <a:lnTo>
                    <a:pt x="217411" y="446011"/>
                  </a:lnTo>
                  <a:lnTo>
                    <a:pt x="205295" y="454202"/>
                  </a:lnTo>
                  <a:lnTo>
                    <a:pt x="190500" y="457200"/>
                  </a:lnTo>
                  <a:lnTo>
                    <a:pt x="175717" y="454202"/>
                  </a:lnTo>
                  <a:lnTo>
                    <a:pt x="163601" y="446011"/>
                  </a:lnTo>
                  <a:lnTo>
                    <a:pt x="155409" y="433895"/>
                  </a:lnTo>
                  <a:lnTo>
                    <a:pt x="152400" y="419100"/>
                  </a:lnTo>
                  <a:lnTo>
                    <a:pt x="156705" y="371144"/>
                  </a:lnTo>
                  <a:lnTo>
                    <a:pt x="169075" y="326009"/>
                  </a:lnTo>
                  <a:lnTo>
                    <a:pt x="188798" y="284454"/>
                  </a:lnTo>
                  <a:lnTo>
                    <a:pt x="215099" y="247230"/>
                  </a:lnTo>
                  <a:lnTo>
                    <a:pt x="247230" y="215099"/>
                  </a:lnTo>
                  <a:lnTo>
                    <a:pt x="284454" y="188798"/>
                  </a:lnTo>
                  <a:lnTo>
                    <a:pt x="326009" y="169075"/>
                  </a:lnTo>
                  <a:lnTo>
                    <a:pt x="371144" y="156705"/>
                  </a:lnTo>
                  <a:lnTo>
                    <a:pt x="419100" y="152400"/>
                  </a:lnTo>
                  <a:lnTo>
                    <a:pt x="433895" y="155409"/>
                  </a:lnTo>
                  <a:lnTo>
                    <a:pt x="446011" y="163601"/>
                  </a:lnTo>
                  <a:lnTo>
                    <a:pt x="454202" y="175717"/>
                  </a:lnTo>
                  <a:lnTo>
                    <a:pt x="457200" y="190500"/>
                  </a:lnTo>
                  <a:lnTo>
                    <a:pt x="457200" y="2209"/>
                  </a:lnTo>
                  <a:lnTo>
                    <a:pt x="419100" y="0"/>
                  </a:lnTo>
                  <a:lnTo>
                    <a:pt x="370230" y="2832"/>
                  </a:lnTo>
                  <a:lnTo>
                    <a:pt x="323011" y="11074"/>
                  </a:lnTo>
                  <a:lnTo>
                    <a:pt x="277761" y="24434"/>
                  </a:lnTo>
                  <a:lnTo>
                    <a:pt x="234797" y="42608"/>
                  </a:lnTo>
                  <a:lnTo>
                    <a:pt x="194437" y="65252"/>
                  </a:lnTo>
                  <a:lnTo>
                    <a:pt x="156984" y="92075"/>
                  </a:lnTo>
                  <a:lnTo>
                    <a:pt x="122758" y="122758"/>
                  </a:lnTo>
                  <a:lnTo>
                    <a:pt x="92075" y="156984"/>
                  </a:lnTo>
                  <a:lnTo>
                    <a:pt x="65252" y="194437"/>
                  </a:lnTo>
                  <a:lnTo>
                    <a:pt x="42608" y="234797"/>
                  </a:lnTo>
                  <a:lnTo>
                    <a:pt x="24434" y="277761"/>
                  </a:lnTo>
                  <a:lnTo>
                    <a:pt x="11074" y="323011"/>
                  </a:lnTo>
                  <a:lnTo>
                    <a:pt x="11049" y="323164"/>
                  </a:lnTo>
                  <a:lnTo>
                    <a:pt x="2819" y="370230"/>
                  </a:lnTo>
                  <a:lnTo>
                    <a:pt x="2768" y="371144"/>
                  </a:lnTo>
                  <a:lnTo>
                    <a:pt x="0" y="419100"/>
                  </a:lnTo>
                  <a:lnTo>
                    <a:pt x="25" y="419341"/>
                  </a:lnTo>
                  <a:lnTo>
                    <a:pt x="3251" y="471563"/>
                  </a:lnTo>
                  <a:lnTo>
                    <a:pt x="3302" y="471779"/>
                  </a:lnTo>
                  <a:lnTo>
                    <a:pt x="12750" y="522071"/>
                  </a:lnTo>
                  <a:lnTo>
                    <a:pt x="12801" y="522236"/>
                  </a:lnTo>
                  <a:lnTo>
                    <a:pt x="28092" y="570242"/>
                  </a:lnTo>
                  <a:lnTo>
                    <a:pt x="28155" y="570369"/>
                  </a:lnTo>
                  <a:lnTo>
                    <a:pt x="48895" y="615657"/>
                  </a:lnTo>
                  <a:lnTo>
                    <a:pt x="74777" y="657948"/>
                  </a:lnTo>
                  <a:lnTo>
                    <a:pt x="111442" y="708901"/>
                  </a:lnTo>
                  <a:lnTo>
                    <a:pt x="139560" y="747763"/>
                  </a:lnTo>
                  <a:lnTo>
                    <a:pt x="166649" y="787400"/>
                  </a:lnTo>
                  <a:lnTo>
                    <a:pt x="191236" y="827925"/>
                  </a:lnTo>
                  <a:lnTo>
                    <a:pt x="212255" y="869937"/>
                  </a:lnTo>
                  <a:lnTo>
                    <a:pt x="228600" y="914171"/>
                  </a:lnTo>
                  <a:lnTo>
                    <a:pt x="609688" y="914171"/>
                  </a:lnTo>
                  <a:lnTo>
                    <a:pt x="626059" y="870089"/>
                  </a:lnTo>
                  <a:lnTo>
                    <a:pt x="626135" y="869937"/>
                  </a:lnTo>
                  <a:lnTo>
                    <a:pt x="647204" y="827925"/>
                  </a:lnTo>
                  <a:lnTo>
                    <a:pt x="647293" y="827786"/>
                  </a:lnTo>
                  <a:lnTo>
                    <a:pt x="671957" y="787222"/>
                  </a:lnTo>
                  <a:lnTo>
                    <a:pt x="698754" y="747979"/>
                  </a:lnTo>
                  <a:lnTo>
                    <a:pt x="726757" y="709142"/>
                  </a:lnTo>
                  <a:lnTo>
                    <a:pt x="745274" y="683755"/>
                  </a:lnTo>
                  <a:lnTo>
                    <a:pt x="754418" y="671004"/>
                  </a:lnTo>
                  <a:lnTo>
                    <a:pt x="763435" y="658177"/>
                  </a:lnTo>
                  <a:lnTo>
                    <a:pt x="789317" y="615810"/>
                  </a:lnTo>
                  <a:lnTo>
                    <a:pt x="789381" y="615657"/>
                  </a:lnTo>
                  <a:lnTo>
                    <a:pt x="810120" y="570369"/>
                  </a:lnTo>
                  <a:lnTo>
                    <a:pt x="825461" y="522236"/>
                  </a:lnTo>
                  <a:lnTo>
                    <a:pt x="834961" y="471779"/>
                  </a:lnTo>
                  <a:lnTo>
                    <a:pt x="834974" y="471563"/>
                  </a:lnTo>
                  <a:lnTo>
                    <a:pt x="835863" y="457200"/>
                  </a:lnTo>
                  <a:lnTo>
                    <a:pt x="838200" y="419341"/>
                  </a:lnTo>
                  <a:close/>
                </a:path>
                <a:path w="2667000" h="1219200">
                  <a:moveTo>
                    <a:pt x="2667000" y="838200"/>
                  </a:moveTo>
                  <a:lnTo>
                    <a:pt x="2663012" y="788758"/>
                  </a:lnTo>
                  <a:lnTo>
                    <a:pt x="2651468" y="741857"/>
                  </a:lnTo>
                  <a:lnTo>
                    <a:pt x="2632989" y="698119"/>
                  </a:lnTo>
                  <a:lnTo>
                    <a:pt x="2608199" y="658190"/>
                  </a:lnTo>
                  <a:lnTo>
                    <a:pt x="2577744" y="622668"/>
                  </a:lnTo>
                  <a:lnTo>
                    <a:pt x="2542222" y="592213"/>
                  </a:lnTo>
                  <a:lnTo>
                    <a:pt x="2533650" y="586905"/>
                  </a:lnTo>
                  <a:lnTo>
                    <a:pt x="2533650" y="838200"/>
                  </a:lnTo>
                  <a:lnTo>
                    <a:pt x="2527541" y="883818"/>
                  </a:lnTo>
                  <a:lnTo>
                    <a:pt x="2510269" y="924775"/>
                  </a:lnTo>
                  <a:lnTo>
                    <a:pt x="2483472" y="959472"/>
                  </a:lnTo>
                  <a:lnTo>
                    <a:pt x="2448776" y="986269"/>
                  </a:lnTo>
                  <a:lnTo>
                    <a:pt x="2407818" y="1003541"/>
                  </a:lnTo>
                  <a:lnTo>
                    <a:pt x="2362212" y="1009650"/>
                  </a:lnTo>
                  <a:lnTo>
                    <a:pt x="2316594" y="1003541"/>
                  </a:lnTo>
                  <a:lnTo>
                    <a:pt x="2275636" y="986269"/>
                  </a:lnTo>
                  <a:lnTo>
                    <a:pt x="2240940" y="959472"/>
                  </a:lnTo>
                  <a:lnTo>
                    <a:pt x="2214143" y="924775"/>
                  </a:lnTo>
                  <a:lnTo>
                    <a:pt x="2196871" y="883818"/>
                  </a:lnTo>
                  <a:lnTo>
                    <a:pt x="2190750" y="838200"/>
                  </a:lnTo>
                  <a:lnTo>
                    <a:pt x="2193798" y="805840"/>
                  </a:lnTo>
                  <a:lnTo>
                    <a:pt x="2202548" y="775525"/>
                  </a:lnTo>
                  <a:lnTo>
                    <a:pt x="2216467" y="747788"/>
                  </a:lnTo>
                  <a:lnTo>
                    <a:pt x="2235047" y="723188"/>
                  </a:lnTo>
                  <a:lnTo>
                    <a:pt x="2311958" y="865352"/>
                  </a:lnTo>
                  <a:lnTo>
                    <a:pt x="2326500" y="882827"/>
                  </a:lnTo>
                  <a:lnTo>
                    <a:pt x="2345918" y="892975"/>
                  </a:lnTo>
                  <a:lnTo>
                    <a:pt x="2367711" y="895083"/>
                  </a:lnTo>
                  <a:lnTo>
                    <a:pt x="2389352" y="888453"/>
                  </a:lnTo>
                  <a:lnTo>
                    <a:pt x="2406726" y="873912"/>
                  </a:lnTo>
                  <a:lnTo>
                    <a:pt x="2416886" y="854494"/>
                  </a:lnTo>
                  <a:lnTo>
                    <a:pt x="2419058" y="832700"/>
                  </a:lnTo>
                  <a:lnTo>
                    <a:pt x="2412454" y="811060"/>
                  </a:lnTo>
                  <a:lnTo>
                    <a:pt x="2364905" y="723188"/>
                  </a:lnTo>
                  <a:lnTo>
                    <a:pt x="2335530" y="668896"/>
                  </a:lnTo>
                  <a:lnTo>
                    <a:pt x="2342045" y="667956"/>
                  </a:lnTo>
                  <a:lnTo>
                    <a:pt x="2349284" y="667232"/>
                  </a:lnTo>
                  <a:lnTo>
                    <a:pt x="2349690" y="667232"/>
                  </a:lnTo>
                  <a:lnTo>
                    <a:pt x="2355431" y="666889"/>
                  </a:lnTo>
                  <a:lnTo>
                    <a:pt x="2407818" y="672871"/>
                  </a:lnTo>
                  <a:lnTo>
                    <a:pt x="2448776" y="690143"/>
                  </a:lnTo>
                  <a:lnTo>
                    <a:pt x="2483472" y="716940"/>
                  </a:lnTo>
                  <a:lnTo>
                    <a:pt x="2510269" y="751636"/>
                  </a:lnTo>
                  <a:lnTo>
                    <a:pt x="2527541" y="792594"/>
                  </a:lnTo>
                  <a:lnTo>
                    <a:pt x="2533650" y="838200"/>
                  </a:lnTo>
                  <a:lnTo>
                    <a:pt x="2533650" y="586905"/>
                  </a:lnTo>
                  <a:lnTo>
                    <a:pt x="2458555" y="548944"/>
                  </a:lnTo>
                  <a:lnTo>
                    <a:pt x="2411653" y="537400"/>
                  </a:lnTo>
                  <a:lnTo>
                    <a:pt x="2362212" y="533400"/>
                  </a:lnTo>
                  <a:lnTo>
                    <a:pt x="2338324" y="534327"/>
                  </a:lnTo>
                  <a:lnTo>
                    <a:pt x="2314968" y="537070"/>
                  </a:lnTo>
                  <a:lnTo>
                    <a:pt x="2292185" y="541540"/>
                  </a:lnTo>
                  <a:lnTo>
                    <a:pt x="2270048" y="547687"/>
                  </a:lnTo>
                  <a:lnTo>
                    <a:pt x="2247798" y="506501"/>
                  </a:lnTo>
                  <a:lnTo>
                    <a:pt x="2221166" y="457200"/>
                  </a:lnTo>
                  <a:lnTo>
                    <a:pt x="2036927" y="116205"/>
                  </a:lnTo>
                  <a:lnTo>
                    <a:pt x="2008886" y="86918"/>
                  </a:lnTo>
                  <a:lnTo>
                    <a:pt x="1969770" y="76200"/>
                  </a:lnTo>
                  <a:lnTo>
                    <a:pt x="1885950" y="76200"/>
                  </a:lnTo>
                  <a:lnTo>
                    <a:pt x="1863661" y="80683"/>
                  </a:lnTo>
                  <a:lnTo>
                    <a:pt x="1845500" y="92900"/>
                  </a:lnTo>
                  <a:lnTo>
                    <a:pt x="1833283" y="111061"/>
                  </a:lnTo>
                  <a:lnTo>
                    <a:pt x="1828800" y="133350"/>
                  </a:lnTo>
                  <a:lnTo>
                    <a:pt x="1833283" y="155651"/>
                  </a:lnTo>
                  <a:lnTo>
                    <a:pt x="1845500" y="173812"/>
                  </a:lnTo>
                  <a:lnTo>
                    <a:pt x="1863661" y="186029"/>
                  </a:lnTo>
                  <a:lnTo>
                    <a:pt x="1885950" y="190500"/>
                  </a:lnTo>
                  <a:lnTo>
                    <a:pt x="1947151" y="190500"/>
                  </a:lnTo>
                  <a:lnTo>
                    <a:pt x="2029548" y="342900"/>
                  </a:lnTo>
                  <a:lnTo>
                    <a:pt x="2014308" y="342900"/>
                  </a:lnTo>
                  <a:lnTo>
                    <a:pt x="2014308" y="457200"/>
                  </a:lnTo>
                  <a:lnTo>
                    <a:pt x="1897862" y="654367"/>
                  </a:lnTo>
                  <a:lnTo>
                    <a:pt x="1834756" y="566712"/>
                  </a:lnTo>
                  <a:lnTo>
                    <a:pt x="1834756" y="761771"/>
                  </a:lnTo>
                  <a:lnTo>
                    <a:pt x="1834515" y="762000"/>
                  </a:lnTo>
                  <a:lnTo>
                    <a:pt x="1614970" y="762000"/>
                  </a:lnTo>
                  <a:lnTo>
                    <a:pt x="1614970" y="876300"/>
                  </a:lnTo>
                  <a:lnTo>
                    <a:pt x="1614881" y="876541"/>
                  </a:lnTo>
                  <a:lnTo>
                    <a:pt x="1598726" y="919530"/>
                  </a:lnTo>
                  <a:lnTo>
                    <a:pt x="1572069" y="956271"/>
                  </a:lnTo>
                  <a:lnTo>
                    <a:pt x="1536827" y="984732"/>
                  </a:lnTo>
                  <a:lnTo>
                    <a:pt x="1494790" y="1003122"/>
                  </a:lnTo>
                  <a:lnTo>
                    <a:pt x="1447800" y="1009650"/>
                  </a:lnTo>
                  <a:lnTo>
                    <a:pt x="1402194" y="1003541"/>
                  </a:lnTo>
                  <a:lnTo>
                    <a:pt x="1361236" y="986269"/>
                  </a:lnTo>
                  <a:lnTo>
                    <a:pt x="1326540" y="959472"/>
                  </a:lnTo>
                  <a:lnTo>
                    <a:pt x="1299743" y="924775"/>
                  </a:lnTo>
                  <a:lnTo>
                    <a:pt x="1282471" y="883818"/>
                  </a:lnTo>
                  <a:lnTo>
                    <a:pt x="1276350" y="838200"/>
                  </a:lnTo>
                  <a:lnTo>
                    <a:pt x="1282471" y="792594"/>
                  </a:lnTo>
                  <a:lnTo>
                    <a:pt x="1299743" y="751636"/>
                  </a:lnTo>
                  <a:lnTo>
                    <a:pt x="1326540" y="716940"/>
                  </a:lnTo>
                  <a:lnTo>
                    <a:pt x="1361236" y="690143"/>
                  </a:lnTo>
                  <a:lnTo>
                    <a:pt x="1402194" y="672871"/>
                  </a:lnTo>
                  <a:lnTo>
                    <a:pt x="1447800" y="666750"/>
                  </a:lnTo>
                  <a:lnTo>
                    <a:pt x="1451851" y="666750"/>
                  </a:lnTo>
                  <a:lnTo>
                    <a:pt x="1459953" y="667232"/>
                  </a:lnTo>
                  <a:lnTo>
                    <a:pt x="1402321" y="782726"/>
                  </a:lnTo>
                  <a:lnTo>
                    <a:pt x="1395564" y="815568"/>
                  </a:lnTo>
                  <a:lnTo>
                    <a:pt x="1405178" y="845794"/>
                  </a:lnTo>
                  <a:lnTo>
                    <a:pt x="1427835" y="867943"/>
                  </a:lnTo>
                  <a:lnTo>
                    <a:pt x="1460182" y="876541"/>
                  </a:lnTo>
                  <a:lnTo>
                    <a:pt x="1460182" y="876300"/>
                  </a:lnTo>
                  <a:lnTo>
                    <a:pt x="1614970" y="876300"/>
                  </a:lnTo>
                  <a:lnTo>
                    <a:pt x="1614970" y="762000"/>
                  </a:lnTo>
                  <a:lnTo>
                    <a:pt x="1540433" y="762000"/>
                  </a:lnTo>
                  <a:lnTo>
                    <a:pt x="1540560" y="761771"/>
                  </a:lnTo>
                  <a:lnTo>
                    <a:pt x="1588109" y="666750"/>
                  </a:lnTo>
                  <a:lnTo>
                    <a:pt x="1650314" y="542455"/>
                  </a:lnTo>
                  <a:lnTo>
                    <a:pt x="1661160" y="520788"/>
                  </a:lnTo>
                  <a:lnTo>
                    <a:pt x="1834756" y="761771"/>
                  </a:lnTo>
                  <a:lnTo>
                    <a:pt x="1834756" y="566712"/>
                  </a:lnTo>
                  <a:lnTo>
                    <a:pt x="1801698" y="520788"/>
                  </a:lnTo>
                  <a:lnTo>
                    <a:pt x="1755940" y="457200"/>
                  </a:lnTo>
                  <a:lnTo>
                    <a:pt x="2014308" y="457200"/>
                  </a:lnTo>
                  <a:lnTo>
                    <a:pt x="2014308" y="342900"/>
                  </a:lnTo>
                  <a:lnTo>
                    <a:pt x="1673783" y="342900"/>
                  </a:lnTo>
                  <a:lnTo>
                    <a:pt x="1608543" y="252412"/>
                  </a:lnTo>
                  <a:lnTo>
                    <a:pt x="1599336" y="242366"/>
                  </a:lnTo>
                  <a:lnTo>
                    <a:pt x="1588185" y="234886"/>
                  </a:lnTo>
                  <a:lnTo>
                    <a:pt x="1575587" y="230212"/>
                  </a:lnTo>
                  <a:lnTo>
                    <a:pt x="1562100" y="228600"/>
                  </a:lnTo>
                  <a:lnTo>
                    <a:pt x="1428750" y="228600"/>
                  </a:lnTo>
                  <a:lnTo>
                    <a:pt x="1406461" y="233083"/>
                  </a:lnTo>
                  <a:lnTo>
                    <a:pt x="1388300" y="245300"/>
                  </a:lnTo>
                  <a:lnTo>
                    <a:pt x="1376083" y="263461"/>
                  </a:lnTo>
                  <a:lnTo>
                    <a:pt x="1371600" y="285750"/>
                  </a:lnTo>
                  <a:lnTo>
                    <a:pt x="1376083" y="308051"/>
                  </a:lnTo>
                  <a:lnTo>
                    <a:pt x="1388300" y="326212"/>
                  </a:lnTo>
                  <a:lnTo>
                    <a:pt x="1406461" y="338429"/>
                  </a:lnTo>
                  <a:lnTo>
                    <a:pt x="1428750" y="342900"/>
                  </a:lnTo>
                  <a:lnTo>
                    <a:pt x="1532813" y="342900"/>
                  </a:lnTo>
                  <a:lnTo>
                    <a:pt x="1585442" y="416013"/>
                  </a:lnTo>
                  <a:lnTo>
                    <a:pt x="1522095" y="542455"/>
                  </a:lnTo>
                  <a:lnTo>
                    <a:pt x="1504035" y="538530"/>
                  </a:lnTo>
                  <a:lnTo>
                    <a:pt x="1485582" y="535698"/>
                  </a:lnTo>
                  <a:lnTo>
                    <a:pt x="1466811" y="533984"/>
                  </a:lnTo>
                  <a:lnTo>
                    <a:pt x="1447800" y="533400"/>
                  </a:lnTo>
                  <a:lnTo>
                    <a:pt x="1398358" y="537400"/>
                  </a:lnTo>
                  <a:lnTo>
                    <a:pt x="1351457" y="548944"/>
                  </a:lnTo>
                  <a:lnTo>
                    <a:pt x="1307719" y="567423"/>
                  </a:lnTo>
                  <a:lnTo>
                    <a:pt x="1267790" y="592213"/>
                  </a:lnTo>
                  <a:lnTo>
                    <a:pt x="1232268" y="622668"/>
                  </a:lnTo>
                  <a:lnTo>
                    <a:pt x="1201813" y="658190"/>
                  </a:lnTo>
                  <a:lnTo>
                    <a:pt x="1177023" y="698119"/>
                  </a:lnTo>
                  <a:lnTo>
                    <a:pt x="1158544" y="741857"/>
                  </a:lnTo>
                  <a:lnTo>
                    <a:pt x="1147000" y="788758"/>
                  </a:lnTo>
                  <a:lnTo>
                    <a:pt x="1143000" y="838200"/>
                  </a:lnTo>
                  <a:lnTo>
                    <a:pt x="1147000" y="887653"/>
                  </a:lnTo>
                  <a:lnTo>
                    <a:pt x="1158544" y="934554"/>
                  </a:lnTo>
                  <a:lnTo>
                    <a:pt x="1177023" y="978281"/>
                  </a:lnTo>
                  <a:lnTo>
                    <a:pt x="1201813" y="1018222"/>
                  </a:lnTo>
                  <a:lnTo>
                    <a:pt x="1232268" y="1053744"/>
                  </a:lnTo>
                  <a:lnTo>
                    <a:pt x="1267790" y="1084199"/>
                  </a:lnTo>
                  <a:lnTo>
                    <a:pt x="1307719" y="1108989"/>
                  </a:lnTo>
                  <a:lnTo>
                    <a:pt x="1351457" y="1127467"/>
                  </a:lnTo>
                  <a:lnTo>
                    <a:pt x="1398358" y="1139012"/>
                  </a:lnTo>
                  <a:lnTo>
                    <a:pt x="1447800" y="1143000"/>
                  </a:lnTo>
                  <a:lnTo>
                    <a:pt x="1498511" y="1138809"/>
                  </a:lnTo>
                  <a:lnTo>
                    <a:pt x="1546517" y="1126667"/>
                  </a:lnTo>
                  <a:lnTo>
                    <a:pt x="1591144" y="1107249"/>
                  </a:lnTo>
                  <a:lnTo>
                    <a:pt x="1631708" y="1081252"/>
                  </a:lnTo>
                  <a:lnTo>
                    <a:pt x="1667560" y="1049362"/>
                  </a:lnTo>
                  <a:lnTo>
                    <a:pt x="1698015" y="1012228"/>
                  </a:lnTo>
                  <a:lnTo>
                    <a:pt x="1699514" y="1009650"/>
                  </a:lnTo>
                  <a:lnTo>
                    <a:pt x="1722386" y="970559"/>
                  </a:lnTo>
                  <a:lnTo>
                    <a:pt x="1740014" y="925029"/>
                  </a:lnTo>
                  <a:lnTo>
                    <a:pt x="1740065" y="924775"/>
                  </a:lnTo>
                  <a:lnTo>
                    <a:pt x="1750225" y="876300"/>
                  </a:lnTo>
                  <a:lnTo>
                    <a:pt x="1866900" y="876300"/>
                  </a:lnTo>
                  <a:lnTo>
                    <a:pt x="1881670" y="874356"/>
                  </a:lnTo>
                  <a:lnTo>
                    <a:pt x="1895208" y="868781"/>
                  </a:lnTo>
                  <a:lnTo>
                    <a:pt x="1906917" y="859929"/>
                  </a:lnTo>
                  <a:lnTo>
                    <a:pt x="1916201" y="848207"/>
                  </a:lnTo>
                  <a:lnTo>
                    <a:pt x="1967141" y="762000"/>
                  </a:lnTo>
                  <a:lnTo>
                    <a:pt x="2030742" y="654367"/>
                  </a:lnTo>
                  <a:lnTo>
                    <a:pt x="2118131" y="506501"/>
                  </a:lnTo>
                  <a:lnTo>
                    <a:pt x="2169795" y="601980"/>
                  </a:lnTo>
                  <a:lnTo>
                    <a:pt x="2137664" y="632294"/>
                  </a:lnTo>
                  <a:lnTo>
                    <a:pt x="2110219" y="666889"/>
                  </a:lnTo>
                  <a:lnTo>
                    <a:pt x="2087880" y="705358"/>
                  </a:lnTo>
                  <a:lnTo>
                    <a:pt x="2071306" y="747064"/>
                  </a:lnTo>
                  <a:lnTo>
                    <a:pt x="2060968" y="791527"/>
                  </a:lnTo>
                  <a:lnTo>
                    <a:pt x="2060892" y="792594"/>
                  </a:lnTo>
                  <a:lnTo>
                    <a:pt x="2057400" y="838200"/>
                  </a:lnTo>
                  <a:lnTo>
                    <a:pt x="2061400" y="887653"/>
                  </a:lnTo>
                  <a:lnTo>
                    <a:pt x="2072944" y="934554"/>
                  </a:lnTo>
                  <a:lnTo>
                    <a:pt x="2091423" y="978281"/>
                  </a:lnTo>
                  <a:lnTo>
                    <a:pt x="2116213" y="1018222"/>
                  </a:lnTo>
                  <a:lnTo>
                    <a:pt x="2146668" y="1053744"/>
                  </a:lnTo>
                  <a:lnTo>
                    <a:pt x="2182190" y="1084199"/>
                  </a:lnTo>
                  <a:lnTo>
                    <a:pt x="2222119" y="1108989"/>
                  </a:lnTo>
                  <a:lnTo>
                    <a:pt x="2265857" y="1127467"/>
                  </a:lnTo>
                  <a:lnTo>
                    <a:pt x="2312759" y="1139012"/>
                  </a:lnTo>
                  <a:lnTo>
                    <a:pt x="2362200" y="1143000"/>
                  </a:lnTo>
                  <a:lnTo>
                    <a:pt x="2411653" y="1139012"/>
                  </a:lnTo>
                  <a:lnTo>
                    <a:pt x="2458555" y="1127467"/>
                  </a:lnTo>
                  <a:lnTo>
                    <a:pt x="2502281" y="1108989"/>
                  </a:lnTo>
                  <a:lnTo>
                    <a:pt x="2542222" y="1084199"/>
                  </a:lnTo>
                  <a:lnTo>
                    <a:pt x="2577744" y="1053744"/>
                  </a:lnTo>
                  <a:lnTo>
                    <a:pt x="2608199" y="1018222"/>
                  </a:lnTo>
                  <a:lnTo>
                    <a:pt x="2632989" y="978281"/>
                  </a:lnTo>
                  <a:lnTo>
                    <a:pt x="2651468" y="934554"/>
                  </a:lnTo>
                  <a:lnTo>
                    <a:pt x="2663012" y="887653"/>
                  </a:lnTo>
                  <a:lnTo>
                    <a:pt x="2667000" y="838200"/>
                  </a:lnTo>
                  <a:close/>
                </a:path>
              </a:pathLst>
            </a:custGeom>
            <a:solidFill>
              <a:srgbClr val="333333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48398" y="3295649"/>
              <a:ext cx="5181600" cy="1257300"/>
            </a:xfrm>
            <a:custGeom>
              <a:avLst/>
              <a:gdLst/>
              <a:ahLst/>
              <a:cxnLst/>
              <a:rect l="l" t="t" r="r" b="b"/>
              <a:pathLst>
                <a:path w="5181600" h="1257300">
                  <a:moveTo>
                    <a:pt x="5092604" y="1257299"/>
                  </a:moveTo>
                  <a:lnTo>
                    <a:pt x="88995" y="1257299"/>
                  </a:lnTo>
                  <a:lnTo>
                    <a:pt x="82801" y="1256689"/>
                  </a:lnTo>
                  <a:lnTo>
                    <a:pt x="37131" y="1237772"/>
                  </a:lnTo>
                  <a:lnTo>
                    <a:pt x="9643" y="1204278"/>
                  </a:lnTo>
                  <a:lnTo>
                    <a:pt x="0" y="1168303"/>
                  </a:lnTo>
                  <a:lnTo>
                    <a:pt x="0" y="1162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092604" y="0"/>
                  </a:lnTo>
                  <a:lnTo>
                    <a:pt x="5134065" y="12577"/>
                  </a:lnTo>
                  <a:lnTo>
                    <a:pt x="5169020" y="47531"/>
                  </a:lnTo>
                  <a:lnTo>
                    <a:pt x="5181599" y="88995"/>
                  </a:lnTo>
                  <a:lnTo>
                    <a:pt x="5181599" y="1168303"/>
                  </a:lnTo>
                  <a:lnTo>
                    <a:pt x="5169020" y="1209767"/>
                  </a:lnTo>
                  <a:lnTo>
                    <a:pt x="5134065" y="1244721"/>
                  </a:lnTo>
                  <a:lnTo>
                    <a:pt x="5098797" y="1256689"/>
                  </a:lnTo>
                  <a:lnTo>
                    <a:pt x="5092604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99" y="3571874"/>
              <a:ext cx="228599" cy="2285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61999" y="1466850"/>
            <a:ext cx="5181600" cy="1524000"/>
            <a:chOff x="761999" y="1466850"/>
            <a:chExt cx="5181600" cy="1524000"/>
          </a:xfrm>
        </p:grpSpPr>
        <p:sp>
          <p:nvSpPr>
            <p:cNvPr id="11" name="object 11"/>
            <p:cNvSpPr/>
            <p:nvPr/>
          </p:nvSpPr>
          <p:spPr>
            <a:xfrm>
              <a:off x="761999" y="1466850"/>
              <a:ext cx="5181600" cy="1524000"/>
            </a:xfrm>
            <a:custGeom>
              <a:avLst/>
              <a:gdLst/>
              <a:ahLst/>
              <a:cxnLst/>
              <a:rect l="l" t="t" r="r" b="b"/>
              <a:pathLst>
                <a:path w="5181600" h="1524000">
                  <a:moveTo>
                    <a:pt x="5092603" y="1523999"/>
                  </a:moveTo>
                  <a:lnTo>
                    <a:pt x="88995" y="1523999"/>
                  </a:lnTo>
                  <a:lnTo>
                    <a:pt x="82801" y="1523389"/>
                  </a:lnTo>
                  <a:lnTo>
                    <a:pt x="37131" y="1504472"/>
                  </a:lnTo>
                  <a:lnTo>
                    <a:pt x="9643" y="1470977"/>
                  </a:lnTo>
                  <a:lnTo>
                    <a:pt x="0" y="1435003"/>
                  </a:lnTo>
                  <a:lnTo>
                    <a:pt x="0" y="1428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092603" y="0"/>
                  </a:lnTo>
                  <a:lnTo>
                    <a:pt x="5134067" y="12577"/>
                  </a:lnTo>
                  <a:lnTo>
                    <a:pt x="5169021" y="47531"/>
                  </a:lnTo>
                  <a:lnTo>
                    <a:pt x="5181599" y="88995"/>
                  </a:lnTo>
                  <a:lnTo>
                    <a:pt x="5181599" y="1435003"/>
                  </a:lnTo>
                  <a:lnTo>
                    <a:pt x="5169021" y="1476466"/>
                  </a:lnTo>
                  <a:lnTo>
                    <a:pt x="5134067" y="1511421"/>
                  </a:lnTo>
                  <a:lnTo>
                    <a:pt x="5098797" y="1523389"/>
                  </a:lnTo>
                  <a:lnTo>
                    <a:pt x="5092603" y="1523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599" y="1743074"/>
              <a:ext cx="228599" cy="2285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58899" y="1545687"/>
            <a:ext cx="4347210" cy="9296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700" b="1" spc="-135" dirty="0">
                <a:solidFill>
                  <a:srgbClr val="1F2937"/>
                </a:solidFill>
                <a:latin typeface="Montserrat SemiBold"/>
                <a:cs typeface="Montserrat SemiBold"/>
              </a:rPr>
              <a:t>Target</a:t>
            </a:r>
            <a:r>
              <a:rPr sz="170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1F2937"/>
                </a:solidFill>
                <a:latin typeface="Montserrat SemiBold"/>
                <a:cs typeface="Montserrat SemiBold"/>
              </a:rPr>
              <a:t>Pacific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5" dirty="0">
                <a:solidFill>
                  <a:srgbClr val="1F2937"/>
                </a:solidFill>
                <a:latin typeface="Montserrat SemiBold"/>
                <a:cs typeface="Montserrat SemiBold"/>
              </a:rPr>
              <a:t>Region,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5" dirty="0">
                <a:solidFill>
                  <a:srgbClr val="1F2937"/>
                </a:solidFill>
                <a:latin typeface="Montserrat SemiBold"/>
                <a:cs typeface="Montserrat SemiBold"/>
              </a:rPr>
              <a:t>Married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5" dirty="0">
                <a:solidFill>
                  <a:srgbClr val="1F2937"/>
                </a:solidFill>
                <a:latin typeface="Montserrat SemiBold"/>
                <a:cs typeface="Montserrat SemiBold"/>
              </a:rPr>
              <a:t>Homeowners</a:t>
            </a:r>
            <a:endParaRPr sz="1700">
              <a:latin typeface="Montserrat SemiBold"/>
              <a:cs typeface="Montserrat SemiBold"/>
            </a:endParaRPr>
          </a:p>
          <a:p>
            <a:pPr marL="12700" marR="59690">
              <a:lnSpc>
                <a:spcPct val="115399"/>
              </a:lnSpc>
              <a:spcBef>
                <a:spcPts val="515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Higher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conversion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rates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Pacific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region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combined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Montserrat"/>
                <a:cs typeface="Montserrat"/>
              </a:rPr>
              <a:t>with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homeownership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indicates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stronger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purchase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intent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48398" y="1466850"/>
            <a:ext cx="5181600" cy="1524000"/>
            <a:chOff x="6248398" y="1466850"/>
            <a:chExt cx="5181600" cy="1524000"/>
          </a:xfrm>
        </p:grpSpPr>
        <p:sp>
          <p:nvSpPr>
            <p:cNvPr id="15" name="object 15"/>
            <p:cNvSpPr/>
            <p:nvPr/>
          </p:nvSpPr>
          <p:spPr>
            <a:xfrm>
              <a:off x="6248398" y="1466850"/>
              <a:ext cx="5181600" cy="1524000"/>
            </a:xfrm>
            <a:custGeom>
              <a:avLst/>
              <a:gdLst/>
              <a:ahLst/>
              <a:cxnLst/>
              <a:rect l="l" t="t" r="r" b="b"/>
              <a:pathLst>
                <a:path w="5181600" h="1524000">
                  <a:moveTo>
                    <a:pt x="5092604" y="1523999"/>
                  </a:moveTo>
                  <a:lnTo>
                    <a:pt x="88995" y="1523999"/>
                  </a:lnTo>
                  <a:lnTo>
                    <a:pt x="82801" y="1523389"/>
                  </a:lnTo>
                  <a:lnTo>
                    <a:pt x="37131" y="1504472"/>
                  </a:lnTo>
                  <a:lnTo>
                    <a:pt x="9643" y="1470977"/>
                  </a:lnTo>
                  <a:lnTo>
                    <a:pt x="0" y="1435003"/>
                  </a:lnTo>
                  <a:lnTo>
                    <a:pt x="0" y="1428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092604" y="0"/>
                  </a:lnTo>
                  <a:lnTo>
                    <a:pt x="5134065" y="12577"/>
                  </a:lnTo>
                  <a:lnTo>
                    <a:pt x="5169020" y="47531"/>
                  </a:lnTo>
                  <a:lnTo>
                    <a:pt x="5181599" y="88995"/>
                  </a:lnTo>
                  <a:lnTo>
                    <a:pt x="5181599" y="1435003"/>
                  </a:lnTo>
                  <a:lnTo>
                    <a:pt x="5169020" y="1476466"/>
                  </a:lnTo>
                  <a:lnTo>
                    <a:pt x="5134065" y="1511421"/>
                  </a:lnTo>
                  <a:lnTo>
                    <a:pt x="5098797" y="1523389"/>
                  </a:lnTo>
                  <a:lnTo>
                    <a:pt x="5092604" y="1523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9" y="1743074"/>
              <a:ext cx="228599" cy="2285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845300" y="1665972"/>
            <a:ext cx="4039235" cy="10763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396875">
              <a:lnSpc>
                <a:spcPct val="102899"/>
              </a:lnSpc>
              <a:spcBef>
                <a:spcPts val="45"/>
              </a:spcBef>
            </a:pPr>
            <a:r>
              <a:rPr sz="1700" b="1" spc="-145" dirty="0">
                <a:solidFill>
                  <a:srgbClr val="1F2937"/>
                </a:solidFill>
                <a:latin typeface="Montserrat SemiBold"/>
                <a:cs typeface="Montserrat SemiBold"/>
              </a:rPr>
              <a:t>Focus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5" dirty="0">
                <a:solidFill>
                  <a:srgbClr val="1F2937"/>
                </a:solidFill>
                <a:latin typeface="Montserrat SemiBold"/>
                <a:cs typeface="Montserrat SemiBold"/>
              </a:rPr>
              <a:t>on</a:t>
            </a:r>
            <a:r>
              <a:rPr sz="1700" b="1" spc="-2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0" dirty="0">
                <a:solidFill>
                  <a:srgbClr val="1F2937"/>
                </a:solidFill>
                <a:latin typeface="Montserrat SemiBold"/>
                <a:cs typeface="Montserrat SemiBold"/>
              </a:rPr>
              <a:t>30-</a:t>
            </a:r>
            <a:r>
              <a:rPr sz="1700" b="1" spc="-135" dirty="0">
                <a:solidFill>
                  <a:srgbClr val="1F2937"/>
                </a:solidFill>
                <a:latin typeface="Montserrat SemiBold"/>
                <a:cs typeface="Montserrat SemiBold"/>
              </a:rPr>
              <a:t>45</a:t>
            </a:r>
            <a:r>
              <a:rPr sz="1700" b="1" spc="-2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55" dirty="0">
                <a:solidFill>
                  <a:srgbClr val="1F2937"/>
                </a:solidFill>
                <a:latin typeface="Montserrat SemiBold"/>
                <a:cs typeface="Montserrat SemiBold"/>
              </a:rPr>
              <a:t>Age</a:t>
            </a:r>
            <a:r>
              <a:rPr sz="1700" b="1" spc="-2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5" dirty="0">
                <a:solidFill>
                  <a:srgbClr val="1F2937"/>
                </a:solidFill>
                <a:latin typeface="Montserrat SemiBold"/>
                <a:cs typeface="Montserrat SemiBold"/>
              </a:rPr>
              <a:t>Group,</a:t>
            </a:r>
            <a:r>
              <a:rPr sz="1700" b="1" spc="-2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400" b="1" spc="-65" dirty="0">
                <a:solidFill>
                  <a:srgbClr val="1F2937"/>
                </a:solidFill>
                <a:latin typeface="Arial"/>
                <a:cs typeface="Arial"/>
              </a:rPr>
              <a:t>₹</a:t>
            </a:r>
            <a:r>
              <a:rPr sz="1700" b="1" spc="-65" dirty="0">
                <a:solidFill>
                  <a:srgbClr val="1F2937"/>
                </a:solidFill>
                <a:latin typeface="Montserrat SemiBold"/>
                <a:cs typeface="Montserrat SemiBold"/>
              </a:rPr>
              <a:t>60,000+ </a:t>
            </a:r>
            <a:r>
              <a:rPr sz="1700" b="1" spc="-10" dirty="0">
                <a:solidFill>
                  <a:srgbClr val="1F2937"/>
                </a:solidFill>
                <a:latin typeface="Montserrat SemiBold"/>
                <a:cs typeface="Montserrat SemiBold"/>
              </a:rPr>
              <a:t>Income</a:t>
            </a:r>
            <a:endParaRPr sz="170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520"/>
              </a:spcBef>
            </a:pP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This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demographic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shows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highest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purchase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rates</a:t>
            </a:r>
            <a:r>
              <a:rPr sz="1300" spc="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and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better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ROI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for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marketing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efforts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61999" y="3295649"/>
            <a:ext cx="5181600" cy="1257300"/>
            <a:chOff x="761999" y="3295649"/>
            <a:chExt cx="5181600" cy="1257300"/>
          </a:xfrm>
        </p:grpSpPr>
        <p:sp>
          <p:nvSpPr>
            <p:cNvPr id="19" name="object 19"/>
            <p:cNvSpPr/>
            <p:nvPr/>
          </p:nvSpPr>
          <p:spPr>
            <a:xfrm>
              <a:off x="761999" y="3295649"/>
              <a:ext cx="5181600" cy="1257300"/>
            </a:xfrm>
            <a:custGeom>
              <a:avLst/>
              <a:gdLst/>
              <a:ahLst/>
              <a:cxnLst/>
              <a:rect l="l" t="t" r="r" b="b"/>
              <a:pathLst>
                <a:path w="5181600" h="1257300">
                  <a:moveTo>
                    <a:pt x="5092603" y="1257299"/>
                  </a:moveTo>
                  <a:lnTo>
                    <a:pt x="88995" y="1257299"/>
                  </a:lnTo>
                  <a:lnTo>
                    <a:pt x="82801" y="1256689"/>
                  </a:lnTo>
                  <a:lnTo>
                    <a:pt x="37131" y="1237772"/>
                  </a:lnTo>
                  <a:lnTo>
                    <a:pt x="9643" y="1204278"/>
                  </a:lnTo>
                  <a:lnTo>
                    <a:pt x="0" y="1168303"/>
                  </a:lnTo>
                  <a:lnTo>
                    <a:pt x="0" y="11620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092603" y="0"/>
                  </a:lnTo>
                  <a:lnTo>
                    <a:pt x="5134067" y="12577"/>
                  </a:lnTo>
                  <a:lnTo>
                    <a:pt x="5169021" y="47531"/>
                  </a:lnTo>
                  <a:lnTo>
                    <a:pt x="5181599" y="88995"/>
                  </a:lnTo>
                  <a:lnTo>
                    <a:pt x="5181599" y="1168303"/>
                  </a:lnTo>
                  <a:lnTo>
                    <a:pt x="5169021" y="1209767"/>
                  </a:lnTo>
                  <a:lnTo>
                    <a:pt x="5134067" y="1244721"/>
                  </a:lnTo>
                  <a:lnTo>
                    <a:pt x="5098797" y="1256689"/>
                  </a:lnTo>
                  <a:lnTo>
                    <a:pt x="5092603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99" y="3571874"/>
              <a:ext cx="228599" cy="2285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358899" y="3374487"/>
            <a:ext cx="4269740" cy="9296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700" b="1" spc="-140" dirty="0">
                <a:solidFill>
                  <a:srgbClr val="1F2937"/>
                </a:solidFill>
                <a:latin typeface="Montserrat SemiBold"/>
                <a:cs typeface="Montserrat SemiBold"/>
              </a:rPr>
              <a:t>Bundle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20" dirty="0">
                <a:solidFill>
                  <a:srgbClr val="1F2937"/>
                </a:solidFill>
                <a:latin typeface="Montserrat SemiBold"/>
                <a:cs typeface="Montserrat SemiBold"/>
              </a:rPr>
              <a:t>Offers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1F2937"/>
                </a:solidFill>
                <a:latin typeface="Montserrat SemiBold"/>
                <a:cs typeface="Montserrat SemiBold"/>
              </a:rPr>
              <a:t>for</a:t>
            </a:r>
            <a:r>
              <a:rPr sz="1700" b="1" spc="-2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0" dirty="0">
                <a:solidFill>
                  <a:srgbClr val="1F2937"/>
                </a:solidFill>
                <a:latin typeface="Montserrat SemiBold"/>
                <a:cs typeface="Montserrat SemiBold"/>
              </a:rPr>
              <a:t>1-</a:t>
            </a:r>
            <a:r>
              <a:rPr sz="1700" b="1" spc="-120" dirty="0">
                <a:solidFill>
                  <a:srgbClr val="1F2937"/>
                </a:solidFill>
                <a:latin typeface="Montserrat SemiBold"/>
                <a:cs typeface="Montserrat SemiBold"/>
              </a:rPr>
              <a:t>2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5" dirty="0">
                <a:solidFill>
                  <a:srgbClr val="1F2937"/>
                </a:solidFill>
                <a:latin typeface="Montserrat SemiBold"/>
                <a:cs typeface="Montserrat SemiBold"/>
              </a:rPr>
              <a:t>Car</a:t>
            </a:r>
            <a:r>
              <a:rPr sz="1700" b="1" spc="-30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20" dirty="0">
                <a:solidFill>
                  <a:srgbClr val="1F2937"/>
                </a:solidFill>
                <a:latin typeface="Montserrat SemiBold"/>
                <a:cs typeface="Montserrat SemiBold"/>
              </a:rPr>
              <a:t>Households</a:t>
            </a:r>
            <a:endParaRPr sz="170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515"/>
              </a:spcBef>
            </a:pP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Create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complementary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cycling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Montserrat"/>
                <a:cs typeface="Montserrat"/>
              </a:rPr>
              <a:t>solutions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for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households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30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existing</a:t>
            </a:r>
            <a:r>
              <a:rPr sz="1300" spc="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vehicles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5300" y="3374487"/>
            <a:ext cx="4335780" cy="9296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700" b="1" spc="-145" dirty="0">
                <a:solidFill>
                  <a:srgbClr val="1F2937"/>
                </a:solidFill>
                <a:latin typeface="Montserrat SemiBold"/>
                <a:cs typeface="Montserrat SemiBold"/>
              </a:rPr>
              <a:t>Focus</a:t>
            </a:r>
            <a:r>
              <a:rPr sz="170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0" dirty="0">
                <a:solidFill>
                  <a:srgbClr val="1F2937"/>
                </a:solidFill>
                <a:latin typeface="Montserrat SemiBold"/>
                <a:cs typeface="Montserrat SemiBold"/>
              </a:rPr>
              <a:t>Campaigns</a:t>
            </a:r>
            <a:r>
              <a:rPr sz="170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5" dirty="0">
                <a:solidFill>
                  <a:srgbClr val="1F2937"/>
                </a:solidFill>
                <a:latin typeface="Montserrat SemiBold"/>
                <a:cs typeface="Montserrat SemiBold"/>
              </a:rPr>
              <a:t>on</a:t>
            </a:r>
            <a:r>
              <a:rPr sz="1700" b="1" spc="-35" dirty="0">
                <a:solidFill>
                  <a:srgbClr val="1F2937"/>
                </a:solidFill>
                <a:latin typeface="Montserrat SemiBold"/>
                <a:cs typeface="Montserrat SemiBold"/>
              </a:rPr>
              <a:t> Professionals</a:t>
            </a:r>
            <a:endParaRPr sz="1700">
              <a:latin typeface="Montserrat SemiBold"/>
              <a:cs typeface="Montserrat SemiBold"/>
            </a:endParaRPr>
          </a:p>
          <a:p>
            <a:pPr marL="12700" marR="5080">
              <a:lnSpc>
                <a:spcPct val="115399"/>
              </a:lnSpc>
              <a:spcBef>
                <a:spcPts val="515"/>
              </a:spcBef>
            </a:pP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Professional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occupations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show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highest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purchase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intent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Montserrat"/>
                <a:cs typeface="Montserrat"/>
              </a:rPr>
              <a:t>-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target</a:t>
            </a:r>
            <a:r>
              <a:rPr sz="130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workplaces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Montserrat"/>
                <a:cs typeface="Montserrat"/>
              </a:rPr>
              <a:t>and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professional</a:t>
            </a:r>
            <a:r>
              <a:rPr sz="130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networks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</a:t>
            </a:r>
            <a:r>
              <a:rPr spc="-55" dirty="0"/>
              <a:t>Genspark</a:t>
            </a: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CF601BD9-6111-E648-A929-F88330CB0EC3}"/>
              </a:ext>
            </a:extLst>
          </p:cNvPr>
          <p:cNvSpPr/>
          <p:nvPr/>
        </p:nvSpPr>
        <p:spPr>
          <a:xfrm>
            <a:off x="11415752" y="225815"/>
            <a:ext cx="714375" cy="500380"/>
          </a:xfrm>
          <a:custGeom>
            <a:avLst/>
            <a:gdLst/>
            <a:ahLst/>
            <a:cxnLst/>
            <a:rect l="l" t="t" r="r" b="b"/>
            <a:pathLst>
              <a:path w="714375" h="500379">
                <a:moveTo>
                  <a:pt x="237803" y="218554"/>
                </a:moveTo>
                <a:lnTo>
                  <a:pt x="177700" y="218554"/>
                </a:lnTo>
                <a:lnTo>
                  <a:pt x="207391" y="159283"/>
                </a:lnTo>
                <a:lnTo>
                  <a:pt x="182723" y="125015"/>
                </a:lnTo>
                <a:lnTo>
                  <a:pt x="415565" y="125015"/>
                </a:lnTo>
                <a:lnTo>
                  <a:pt x="376944" y="53578"/>
                </a:lnTo>
                <a:lnTo>
                  <a:pt x="348257" y="53578"/>
                </a:lnTo>
                <a:lnTo>
                  <a:pt x="337809" y="51479"/>
                </a:lnTo>
                <a:lnTo>
                  <a:pt x="329296" y="7827"/>
                </a:lnTo>
                <a:lnTo>
                  <a:pt x="348257" y="0"/>
                </a:lnTo>
                <a:lnTo>
                  <a:pt x="387548" y="0"/>
                </a:lnTo>
                <a:lnTo>
                  <a:pt x="505385" y="178593"/>
                </a:lnTo>
                <a:lnTo>
                  <a:pt x="287312" y="178593"/>
                </a:lnTo>
                <a:lnTo>
                  <a:pt x="308764" y="208396"/>
                </a:lnTo>
                <a:lnTo>
                  <a:pt x="242887" y="208396"/>
                </a:lnTo>
                <a:lnTo>
                  <a:pt x="237803" y="218554"/>
                </a:lnTo>
                <a:close/>
              </a:path>
              <a:path w="714375" h="500379">
                <a:moveTo>
                  <a:pt x="248803" y="125015"/>
                </a:moveTo>
                <a:lnTo>
                  <a:pt x="133945" y="125015"/>
                </a:lnTo>
                <a:lnTo>
                  <a:pt x="123496" y="122917"/>
                </a:lnTo>
                <a:lnTo>
                  <a:pt x="114983" y="117188"/>
                </a:lnTo>
                <a:lnTo>
                  <a:pt x="109254" y="108675"/>
                </a:lnTo>
                <a:lnTo>
                  <a:pt x="107156" y="98226"/>
                </a:lnTo>
                <a:lnTo>
                  <a:pt x="109254" y="87777"/>
                </a:lnTo>
                <a:lnTo>
                  <a:pt x="114983" y="79264"/>
                </a:lnTo>
                <a:lnTo>
                  <a:pt x="123496" y="73535"/>
                </a:lnTo>
                <a:lnTo>
                  <a:pt x="133945" y="71437"/>
                </a:lnTo>
                <a:lnTo>
                  <a:pt x="205047" y="71437"/>
                </a:lnTo>
                <a:lnTo>
                  <a:pt x="213196" y="75567"/>
                </a:lnTo>
                <a:lnTo>
                  <a:pt x="218219" y="82599"/>
                </a:lnTo>
                <a:lnTo>
                  <a:pt x="248803" y="125015"/>
                </a:lnTo>
                <a:close/>
              </a:path>
              <a:path w="714375" h="500379">
                <a:moveTo>
                  <a:pt x="416126" y="271016"/>
                </a:moveTo>
                <a:lnTo>
                  <a:pt x="353838" y="271016"/>
                </a:lnTo>
                <a:lnTo>
                  <a:pt x="408421" y="178593"/>
                </a:lnTo>
                <a:lnTo>
                  <a:pt x="505385" y="178593"/>
                </a:lnTo>
                <a:lnTo>
                  <a:pt x="517869" y="201699"/>
                </a:lnTo>
                <a:lnTo>
                  <a:pt x="457088" y="201699"/>
                </a:lnTo>
                <a:lnTo>
                  <a:pt x="416126" y="271016"/>
                </a:lnTo>
                <a:close/>
              </a:path>
              <a:path w="714375" h="500379">
                <a:moveTo>
                  <a:pt x="571500" y="500062"/>
                </a:moveTo>
                <a:lnTo>
                  <a:pt x="526337" y="492779"/>
                </a:lnTo>
                <a:lnTo>
                  <a:pt x="487116" y="472498"/>
                </a:lnTo>
                <a:lnTo>
                  <a:pt x="456189" y="441571"/>
                </a:lnTo>
                <a:lnTo>
                  <a:pt x="435908" y="402350"/>
                </a:lnTo>
                <a:lnTo>
                  <a:pt x="428625" y="357187"/>
                </a:lnTo>
                <a:lnTo>
                  <a:pt x="432336" y="324738"/>
                </a:lnTo>
                <a:lnTo>
                  <a:pt x="442912" y="294916"/>
                </a:lnTo>
                <a:lnTo>
                  <a:pt x="459516" y="268548"/>
                </a:lnTo>
                <a:lnTo>
                  <a:pt x="481310" y="246459"/>
                </a:lnTo>
                <a:lnTo>
                  <a:pt x="457088" y="201699"/>
                </a:lnTo>
                <a:lnTo>
                  <a:pt x="517869" y="201699"/>
                </a:lnTo>
                <a:lnTo>
                  <a:pt x="528302" y="221009"/>
                </a:lnTo>
                <a:lnTo>
                  <a:pt x="613030" y="221009"/>
                </a:lnTo>
                <a:lnTo>
                  <a:pt x="616662" y="221595"/>
                </a:lnTo>
                <a:lnTo>
                  <a:pt x="655883" y="241876"/>
                </a:lnTo>
                <a:lnTo>
                  <a:pt x="686810" y="272803"/>
                </a:lnTo>
                <a:lnTo>
                  <a:pt x="688887" y="276820"/>
                </a:lnTo>
                <a:lnTo>
                  <a:pt x="565026" y="276820"/>
                </a:lnTo>
                <a:lnTo>
                  <a:pt x="558998" y="277824"/>
                </a:lnTo>
                <a:lnTo>
                  <a:pt x="572767" y="303274"/>
                </a:lnTo>
                <a:lnTo>
                  <a:pt x="511894" y="303274"/>
                </a:lnTo>
                <a:lnTo>
                  <a:pt x="503187" y="314806"/>
                </a:lnTo>
                <a:lnTo>
                  <a:pt x="496658" y="327803"/>
                </a:lnTo>
                <a:lnTo>
                  <a:pt x="492556" y="342014"/>
                </a:lnTo>
                <a:lnTo>
                  <a:pt x="491132" y="357187"/>
                </a:lnTo>
                <a:lnTo>
                  <a:pt x="497442" y="388486"/>
                </a:lnTo>
                <a:lnTo>
                  <a:pt x="514657" y="414030"/>
                </a:lnTo>
                <a:lnTo>
                  <a:pt x="540200" y="431244"/>
                </a:lnTo>
                <a:lnTo>
                  <a:pt x="571499" y="437554"/>
                </a:lnTo>
                <a:lnTo>
                  <a:pt x="688887" y="437554"/>
                </a:lnTo>
                <a:lnTo>
                  <a:pt x="686810" y="441571"/>
                </a:lnTo>
                <a:lnTo>
                  <a:pt x="655883" y="472498"/>
                </a:lnTo>
                <a:lnTo>
                  <a:pt x="616662" y="492779"/>
                </a:lnTo>
                <a:lnTo>
                  <a:pt x="571500" y="500062"/>
                </a:lnTo>
                <a:close/>
              </a:path>
              <a:path w="714375" h="500379">
                <a:moveTo>
                  <a:pt x="386377" y="321357"/>
                </a:moveTo>
                <a:lnTo>
                  <a:pt x="324259" y="321357"/>
                </a:lnTo>
                <a:lnTo>
                  <a:pt x="242887" y="208396"/>
                </a:lnTo>
                <a:lnTo>
                  <a:pt x="308764" y="208396"/>
                </a:lnTo>
                <a:lnTo>
                  <a:pt x="353838" y="271016"/>
                </a:lnTo>
                <a:lnTo>
                  <a:pt x="416126" y="271016"/>
                </a:lnTo>
                <a:lnTo>
                  <a:pt x="386377" y="321357"/>
                </a:lnTo>
                <a:close/>
              </a:path>
              <a:path w="714375" h="500379">
                <a:moveTo>
                  <a:pt x="142875" y="500062"/>
                </a:moveTo>
                <a:lnTo>
                  <a:pt x="97712" y="492779"/>
                </a:lnTo>
                <a:lnTo>
                  <a:pt x="58491" y="472498"/>
                </a:lnTo>
                <a:lnTo>
                  <a:pt x="27564" y="441571"/>
                </a:lnTo>
                <a:lnTo>
                  <a:pt x="7283" y="402350"/>
                </a:lnTo>
                <a:lnTo>
                  <a:pt x="0" y="357187"/>
                </a:lnTo>
                <a:lnTo>
                  <a:pt x="7283" y="312024"/>
                </a:lnTo>
                <a:lnTo>
                  <a:pt x="27564" y="272803"/>
                </a:lnTo>
                <a:lnTo>
                  <a:pt x="58491" y="241876"/>
                </a:lnTo>
                <a:lnTo>
                  <a:pt x="97712" y="221595"/>
                </a:lnTo>
                <a:lnTo>
                  <a:pt x="142875" y="214312"/>
                </a:lnTo>
                <a:lnTo>
                  <a:pt x="151785" y="214582"/>
                </a:lnTo>
                <a:lnTo>
                  <a:pt x="160580" y="215386"/>
                </a:lnTo>
                <a:lnTo>
                  <a:pt x="169229" y="216714"/>
                </a:lnTo>
                <a:lnTo>
                  <a:pt x="177700" y="218554"/>
                </a:lnTo>
                <a:lnTo>
                  <a:pt x="237803" y="218554"/>
                </a:lnTo>
                <a:lnTo>
                  <a:pt x="208641" y="276820"/>
                </a:lnTo>
                <a:lnTo>
                  <a:pt x="142875" y="276820"/>
                </a:lnTo>
                <a:lnTo>
                  <a:pt x="111575" y="283130"/>
                </a:lnTo>
                <a:lnTo>
                  <a:pt x="86031" y="300344"/>
                </a:lnTo>
                <a:lnTo>
                  <a:pt x="68817" y="325888"/>
                </a:lnTo>
                <a:lnTo>
                  <a:pt x="62507" y="357187"/>
                </a:lnTo>
                <a:lnTo>
                  <a:pt x="68817" y="388486"/>
                </a:lnTo>
                <a:lnTo>
                  <a:pt x="86031" y="414030"/>
                </a:lnTo>
                <a:lnTo>
                  <a:pt x="111575" y="431244"/>
                </a:lnTo>
                <a:lnTo>
                  <a:pt x="142875" y="437554"/>
                </a:lnTo>
                <a:lnTo>
                  <a:pt x="258574" y="437554"/>
                </a:lnTo>
                <a:lnTo>
                  <a:pt x="237780" y="463967"/>
                </a:lnTo>
                <a:lnTo>
                  <a:pt x="194534" y="490433"/>
                </a:lnTo>
                <a:lnTo>
                  <a:pt x="142875" y="500062"/>
                </a:lnTo>
                <a:close/>
              </a:path>
              <a:path w="714375" h="500379">
                <a:moveTo>
                  <a:pt x="613030" y="221009"/>
                </a:moveTo>
                <a:lnTo>
                  <a:pt x="528302" y="221009"/>
                </a:lnTo>
                <a:lnTo>
                  <a:pt x="538678" y="218126"/>
                </a:lnTo>
                <a:lnTo>
                  <a:pt x="549357" y="216028"/>
                </a:lnTo>
                <a:lnTo>
                  <a:pt x="560308" y="214746"/>
                </a:lnTo>
                <a:lnTo>
                  <a:pt x="571500" y="214312"/>
                </a:lnTo>
                <a:lnTo>
                  <a:pt x="613030" y="221009"/>
                </a:lnTo>
                <a:close/>
              </a:path>
              <a:path w="714375" h="500379">
                <a:moveTo>
                  <a:pt x="339328" y="375046"/>
                </a:moveTo>
                <a:lnTo>
                  <a:pt x="148259" y="375046"/>
                </a:lnTo>
                <a:lnTo>
                  <a:pt x="133516" y="371127"/>
                </a:lnTo>
                <a:lnTo>
                  <a:pt x="122894" y="360745"/>
                </a:lnTo>
                <a:lnTo>
                  <a:pt x="118384" y="346574"/>
                </a:lnTo>
                <a:lnTo>
                  <a:pt x="121555" y="331179"/>
                </a:lnTo>
                <a:lnTo>
                  <a:pt x="148679" y="276820"/>
                </a:lnTo>
                <a:lnTo>
                  <a:pt x="208641" y="276820"/>
                </a:lnTo>
                <a:lnTo>
                  <a:pt x="186351" y="321357"/>
                </a:lnTo>
                <a:lnTo>
                  <a:pt x="386377" y="321357"/>
                </a:lnTo>
                <a:lnTo>
                  <a:pt x="362433" y="361875"/>
                </a:lnTo>
                <a:lnTo>
                  <a:pt x="358085" y="367371"/>
                </a:lnTo>
                <a:lnTo>
                  <a:pt x="352597" y="371516"/>
                </a:lnTo>
                <a:lnTo>
                  <a:pt x="346250" y="374134"/>
                </a:lnTo>
                <a:lnTo>
                  <a:pt x="339328" y="375046"/>
                </a:lnTo>
                <a:close/>
              </a:path>
              <a:path w="714375" h="500379">
                <a:moveTo>
                  <a:pt x="688887" y="437554"/>
                </a:moveTo>
                <a:lnTo>
                  <a:pt x="571500" y="437554"/>
                </a:lnTo>
                <a:lnTo>
                  <a:pt x="602799" y="431244"/>
                </a:lnTo>
                <a:lnTo>
                  <a:pt x="628343" y="414030"/>
                </a:lnTo>
                <a:lnTo>
                  <a:pt x="645557" y="388486"/>
                </a:lnTo>
                <a:lnTo>
                  <a:pt x="651867" y="357187"/>
                </a:lnTo>
                <a:lnTo>
                  <a:pt x="645557" y="325888"/>
                </a:lnTo>
                <a:lnTo>
                  <a:pt x="628343" y="300344"/>
                </a:lnTo>
                <a:lnTo>
                  <a:pt x="602799" y="283130"/>
                </a:lnTo>
                <a:lnTo>
                  <a:pt x="571499" y="276820"/>
                </a:lnTo>
                <a:lnTo>
                  <a:pt x="688887" y="276820"/>
                </a:lnTo>
                <a:lnTo>
                  <a:pt x="707091" y="312024"/>
                </a:lnTo>
                <a:lnTo>
                  <a:pt x="714375" y="357187"/>
                </a:lnTo>
                <a:lnTo>
                  <a:pt x="707091" y="402350"/>
                </a:lnTo>
                <a:lnTo>
                  <a:pt x="688887" y="437554"/>
                </a:lnTo>
                <a:close/>
              </a:path>
              <a:path w="714375" h="500379">
                <a:moveTo>
                  <a:pt x="574082" y="383851"/>
                </a:moveTo>
                <a:lnTo>
                  <a:pt x="563867" y="382860"/>
                </a:lnTo>
                <a:lnTo>
                  <a:pt x="554762" y="378102"/>
                </a:lnTo>
                <a:lnTo>
                  <a:pt x="547947" y="369912"/>
                </a:lnTo>
                <a:lnTo>
                  <a:pt x="511894" y="303274"/>
                </a:lnTo>
                <a:lnTo>
                  <a:pt x="572767" y="303274"/>
                </a:lnTo>
                <a:lnTo>
                  <a:pt x="595052" y="344462"/>
                </a:lnTo>
                <a:lnTo>
                  <a:pt x="598147" y="354604"/>
                </a:lnTo>
                <a:lnTo>
                  <a:pt x="597131" y="364819"/>
                </a:lnTo>
                <a:lnTo>
                  <a:pt x="592367" y="373925"/>
                </a:lnTo>
                <a:lnTo>
                  <a:pt x="584224" y="380739"/>
                </a:lnTo>
                <a:lnTo>
                  <a:pt x="574082" y="383851"/>
                </a:lnTo>
                <a:close/>
              </a:path>
              <a:path w="714375" h="500379">
                <a:moveTo>
                  <a:pt x="258574" y="437554"/>
                </a:moveTo>
                <a:lnTo>
                  <a:pt x="142875" y="437554"/>
                </a:lnTo>
                <a:lnTo>
                  <a:pt x="170077" y="432826"/>
                </a:lnTo>
                <a:lnTo>
                  <a:pt x="193313" y="419737"/>
                </a:lnTo>
                <a:lnTo>
                  <a:pt x="210920" y="399929"/>
                </a:lnTo>
                <a:lnTo>
                  <a:pt x="221233" y="375046"/>
                </a:lnTo>
                <a:lnTo>
                  <a:pt x="284633" y="375046"/>
                </a:lnTo>
                <a:lnTo>
                  <a:pt x="269013" y="424294"/>
                </a:lnTo>
                <a:lnTo>
                  <a:pt x="258574" y="437554"/>
                </a:lnTo>
                <a:close/>
              </a:path>
            </a:pathLst>
          </a:custGeom>
          <a:solidFill>
            <a:srgbClr val="9CA2A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407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Montserrat</vt:lpstr>
      <vt:lpstr>Montserrat Medium</vt:lpstr>
      <vt:lpstr>Montserrat SemiBold</vt:lpstr>
      <vt:lpstr>Segoe UI Symbol</vt:lpstr>
      <vt:lpstr>Office Theme</vt:lpstr>
      <vt:lpstr>🚲 Bike Sales Analysis &amp; Insights</vt:lpstr>
      <vt:lpstr>Executive Summary</vt:lpstr>
      <vt:lpstr>Customer Demographics</vt:lpstr>
      <vt:lpstr>Age &amp; Commute Behavior</vt:lpstr>
      <vt:lpstr>Income &amp; Home Ownership</vt:lpstr>
      <vt:lpstr>Occupation &amp; Education</vt:lpstr>
      <vt:lpstr>Regional Insights</vt:lpstr>
      <vt:lpstr>Buyer Persona Summary</vt:lpstr>
      <vt:lpstr>Recommendations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ompatilonmail@gmail.com</cp:lastModifiedBy>
  <cp:revision>1</cp:revision>
  <dcterms:created xsi:type="dcterms:W3CDTF">2025-07-19T09:59:24Z</dcterms:created>
  <dcterms:modified xsi:type="dcterms:W3CDTF">2025-07-19T12:18:42Z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2025-07-19T00:00:00Z</vt:filetime>
  </property>
</Properties>
</file>