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8"/>
  </p:notesMasterIdLst>
  <p:sldIdLst>
    <p:sldId id="277" r:id="rId2"/>
    <p:sldId id="278" r:id="rId3"/>
    <p:sldId id="279" r:id="rId4"/>
    <p:sldId id="286" r:id="rId5"/>
    <p:sldId id="280" r:id="rId6"/>
    <p:sldId id="287" r:id="rId7"/>
    <p:sldId id="288" r:id="rId8"/>
    <p:sldId id="285" r:id="rId9"/>
    <p:sldId id="283" r:id="rId10"/>
    <p:sldId id="291" r:id="rId11"/>
    <p:sldId id="292" r:id="rId12"/>
    <p:sldId id="289" r:id="rId13"/>
    <p:sldId id="293" r:id="rId14"/>
    <p:sldId id="294" r:id="rId15"/>
    <p:sldId id="284" r:id="rId16"/>
    <p:sldId id="290" r:id="rId17"/>
  </p:sldIdLst>
  <p:sldSz cx="12192000" cy="6858000"/>
  <p:notesSz cx="12192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99"/>
    <a:srgbClr val="FF0066"/>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651" autoAdjust="0"/>
    <p:restoredTop sz="94660"/>
  </p:normalViewPr>
  <p:slideViewPr>
    <p:cSldViewPr>
      <p:cViewPr varScale="1">
        <p:scale>
          <a:sx n="82" d="100"/>
          <a:sy n="82" d="100"/>
        </p:scale>
        <p:origin x="874" y="72"/>
      </p:cViewPr>
      <p:guideLst>
        <p:guide orient="horz" pos="2880"/>
        <p:guide pos="216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omprakash mohan" userId="23826341bca7c552" providerId="LiveId" clId="{A45ADD22-E7D4-4908-9750-AD3E620F1C1A}"/>
    <pc:docChg chg="delSld modSld">
      <pc:chgData name="omprakash mohan" userId="23826341bca7c552" providerId="LiveId" clId="{A45ADD22-E7D4-4908-9750-AD3E620F1C1A}" dt="2025-06-02T16:58:24.964" v="9" actId="20577"/>
      <pc:docMkLst>
        <pc:docMk/>
      </pc:docMkLst>
      <pc:sldChg chg="modSp mod">
        <pc:chgData name="omprakash mohan" userId="23826341bca7c552" providerId="LiveId" clId="{A45ADD22-E7D4-4908-9750-AD3E620F1C1A}" dt="2025-06-02T16:52:56.423" v="2" actId="2710"/>
        <pc:sldMkLst>
          <pc:docMk/>
          <pc:sldMk cId="0" sldId="279"/>
        </pc:sldMkLst>
        <pc:spChg chg="mod">
          <ac:chgData name="omprakash mohan" userId="23826341bca7c552" providerId="LiveId" clId="{A45ADD22-E7D4-4908-9750-AD3E620F1C1A}" dt="2025-06-02T16:52:56.423" v="2" actId="2710"/>
          <ac:spMkLst>
            <pc:docMk/>
            <pc:sldMk cId="0" sldId="279"/>
            <ac:spMk id="1048602" creationId="{00000000-0000-0000-0000-000000000000}"/>
          </ac:spMkLst>
        </pc:spChg>
      </pc:sldChg>
      <pc:sldChg chg="modSp mod">
        <pc:chgData name="omprakash mohan" userId="23826341bca7c552" providerId="LiveId" clId="{A45ADD22-E7D4-4908-9750-AD3E620F1C1A}" dt="2025-06-02T16:57:54.395" v="4" actId="20577"/>
        <pc:sldMkLst>
          <pc:docMk/>
          <pc:sldMk cId="0" sldId="283"/>
        </pc:sldMkLst>
        <pc:spChg chg="mod">
          <ac:chgData name="omprakash mohan" userId="23826341bca7c552" providerId="LiveId" clId="{A45ADD22-E7D4-4908-9750-AD3E620F1C1A}" dt="2025-06-02T16:57:54.395" v="4" actId="20577"/>
          <ac:spMkLst>
            <pc:docMk/>
            <pc:sldMk cId="0" sldId="283"/>
            <ac:spMk id="2" creationId="{D67B6B86-01DD-3F7F-B0CB-C6AF82ECFA69}"/>
          </ac:spMkLst>
        </pc:spChg>
      </pc:sldChg>
      <pc:sldChg chg="modSp mod">
        <pc:chgData name="omprakash mohan" userId="23826341bca7c552" providerId="LiveId" clId="{A45ADD22-E7D4-4908-9750-AD3E620F1C1A}" dt="2025-06-02T16:51:45.359" v="1" actId="12"/>
        <pc:sldMkLst>
          <pc:docMk/>
          <pc:sldMk cId="1998726407" sldId="285"/>
        </pc:sldMkLst>
        <pc:spChg chg="mod">
          <ac:chgData name="omprakash mohan" userId="23826341bca7c552" providerId="LiveId" clId="{A45ADD22-E7D4-4908-9750-AD3E620F1C1A}" dt="2025-06-02T16:51:45.359" v="1" actId="12"/>
          <ac:spMkLst>
            <pc:docMk/>
            <pc:sldMk cId="1998726407" sldId="285"/>
            <ac:spMk id="7" creationId="{6F12BEC0-AF47-E151-5C0E-AC280295951D}"/>
          </ac:spMkLst>
        </pc:spChg>
      </pc:sldChg>
      <pc:sldChg chg="modSp mod">
        <pc:chgData name="omprakash mohan" userId="23826341bca7c552" providerId="LiveId" clId="{A45ADD22-E7D4-4908-9750-AD3E620F1C1A}" dt="2025-06-02T16:58:14.092" v="7" actId="20577"/>
        <pc:sldMkLst>
          <pc:docMk/>
          <pc:sldMk cId="3872212261" sldId="289"/>
        </pc:sldMkLst>
        <pc:spChg chg="mod">
          <ac:chgData name="omprakash mohan" userId="23826341bca7c552" providerId="LiveId" clId="{A45ADD22-E7D4-4908-9750-AD3E620F1C1A}" dt="2025-06-02T16:58:14.092" v="7" actId="20577"/>
          <ac:spMkLst>
            <pc:docMk/>
            <pc:sldMk cId="3872212261" sldId="289"/>
            <ac:spMk id="4" creationId="{93ECBB70-5439-0DAA-BD1D-CB9453AB4CB5}"/>
          </ac:spMkLst>
        </pc:spChg>
      </pc:sldChg>
      <pc:sldChg chg="modSp mod">
        <pc:chgData name="omprakash mohan" userId="23826341bca7c552" providerId="LiveId" clId="{A45ADD22-E7D4-4908-9750-AD3E620F1C1A}" dt="2025-06-02T16:58:03.150" v="5" actId="20577"/>
        <pc:sldMkLst>
          <pc:docMk/>
          <pc:sldMk cId="1127592267" sldId="291"/>
        </pc:sldMkLst>
        <pc:spChg chg="mod">
          <ac:chgData name="omprakash mohan" userId="23826341bca7c552" providerId="LiveId" clId="{A45ADD22-E7D4-4908-9750-AD3E620F1C1A}" dt="2025-06-02T16:58:03.150" v="5" actId="20577"/>
          <ac:spMkLst>
            <pc:docMk/>
            <pc:sldMk cId="1127592267" sldId="291"/>
            <ac:spMk id="2" creationId="{D7A7ABE9-AC0E-8212-00CB-F4CEE2E3D417}"/>
          </ac:spMkLst>
        </pc:spChg>
      </pc:sldChg>
      <pc:sldChg chg="modSp mod">
        <pc:chgData name="omprakash mohan" userId="23826341bca7c552" providerId="LiveId" clId="{A45ADD22-E7D4-4908-9750-AD3E620F1C1A}" dt="2025-06-02T16:58:09.020" v="6" actId="20577"/>
        <pc:sldMkLst>
          <pc:docMk/>
          <pc:sldMk cId="1666984884" sldId="292"/>
        </pc:sldMkLst>
        <pc:spChg chg="mod">
          <ac:chgData name="omprakash mohan" userId="23826341bca7c552" providerId="LiveId" clId="{A45ADD22-E7D4-4908-9750-AD3E620F1C1A}" dt="2025-06-02T16:58:09.020" v="6" actId="20577"/>
          <ac:spMkLst>
            <pc:docMk/>
            <pc:sldMk cId="1666984884" sldId="292"/>
            <ac:spMk id="2" creationId="{15EB0087-CA70-6645-BF6E-864D558FB09C}"/>
          </ac:spMkLst>
        </pc:spChg>
      </pc:sldChg>
      <pc:sldChg chg="modSp mod">
        <pc:chgData name="omprakash mohan" userId="23826341bca7c552" providerId="LiveId" clId="{A45ADD22-E7D4-4908-9750-AD3E620F1C1A}" dt="2025-06-02T16:58:20.664" v="8" actId="20577"/>
        <pc:sldMkLst>
          <pc:docMk/>
          <pc:sldMk cId="2860519897" sldId="293"/>
        </pc:sldMkLst>
        <pc:spChg chg="mod">
          <ac:chgData name="omprakash mohan" userId="23826341bca7c552" providerId="LiveId" clId="{A45ADD22-E7D4-4908-9750-AD3E620F1C1A}" dt="2025-06-02T16:58:20.664" v="8" actId="20577"/>
          <ac:spMkLst>
            <pc:docMk/>
            <pc:sldMk cId="2860519897" sldId="293"/>
            <ac:spMk id="4" creationId="{D2C5F28F-2A25-BF15-312F-615940E40F1B}"/>
          </ac:spMkLst>
        </pc:spChg>
      </pc:sldChg>
      <pc:sldChg chg="modSp mod">
        <pc:chgData name="omprakash mohan" userId="23826341bca7c552" providerId="LiveId" clId="{A45ADD22-E7D4-4908-9750-AD3E620F1C1A}" dt="2025-06-02T16:58:24.964" v="9" actId="20577"/>
        <pc:sldMkLst>
          <pc:docMk/>
          <pc:sldMk cId="1052103522" sldId="294"/>
        </pc:sldMkLst>
        <pc:spChg chg="mod">
          <ac:chgData name="omprakash mohan" userId="23826341bca7c552" providerId="LiveId" clId="{A45ADD22-E7D4-4908-9750-AD3E620F1C1A}" dt="2025-06-02T16:58:24.964" v="9" actId="20577"/>
          <ac:spMkLst>
            <pc:docMk/>
            <pc:sldMk cId="1052103522" sldId="294"/>
            <ac:spMk id="4" creationId="{22DD088D-E6CA-3183-C9D9-D7C9D019C45D}"/>
          </ac:spMkLst>
        </pc:spChg>
      </pc:sldChg>
      <pc:sldChg chg="del">
        <pc:chgData name="omprakash mohan" userId="23826341bca7c552" providerId="LiveId" clId="{A45ADD22-E7D4-4908-9750-AD3E620F1C1A}" dt="2025-06-02T16:53:43.608" v="3" actId="47"/>
        <pc:sldMkLst>
          <pc:docMk/>
          <pc:sldMk cId="3733672661" sldId="2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652" name="Rectangle 2"/>
          <p:cNvSpPr>
            <a:spLocks noGrp="1" noChangeArrowheads="1"/>
          </p:cNvSpPr>
          <p:nvPr>
            <p:ph type="hdr" sz="quarter"/>
          </p:nvPr>
        </p:nvSpPr>
        <p:spPr bwMode="auto">
          <a:xfrm>
            <a:off x="2"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l">
              <a:defRPr sz="1100"/>
            </a:lvl1pPr>
          </a:lstStyle>
          <a:p>
            <a:endParaRPr lang="en-US"/>
          </a:p>
        </p:txBody>
      </p:sp>
      <p:sp>
        <p:nvSpPr>
          <p:cNvPr id="1048653" name="Rectangle 3"/>
          <p:cNvSpPr>
            <a:spLocks noGrp="1" noChangeArrowheads="1"/>
          </p:cNvSpPr>
          <p:nvPr>
            <p:ph type="dt" idx="1"/>
          </p:nvPr>
        </p:nvSpPr>
        <p:spPr bwMode="auto">
          <a:xfrm>
            <a:off x="4021139" y="1"/>
            <a:ext cx="3076575" cy="512763"/>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lvl1pPr algn="r">
              <a:defRPr sz="1100"/>
            </a:lvl1pPr>
          </a:lstStyle>
          <a:p>
            <a:endParaRPr lang="en-US"/>
          </a:p>
        </p:txBody>
      </p:sp>
      <p:sp>
        <p:nvSpPr>
          <p:cNvPr id="1048654" name="Rectangle 4"/>
          <p:cNvSpPr>
            <a:spLocks noGrp="1" noRot="1" noChangeAspect="1" noChangeArrowheads="1" noTextEdit="1"/>
          </p:cNvSpPr>
          <p:nvPr>
            <p:ph type="sldImg" idx="2"/>
          </p:nvPr>
        </p:nvSpPr>
        <p:spPr bwMode="auto">
          <a:xfrm>
            <a:off x="990600" y="766763"/>
            <a:ext cx="5118100" cy="3838575"/>
          </a:xfrm>
          <a:prstGeom prst="rect">
            <a:avLst/>
          </a:prstGeom>
          <a:noFill/>
          <a:ln w="9525">
            <a:solidFill>
              <a:srgbClr val="000000"/>
            </a:solidFill>
            <a:miter lim="800000"/>
            <a:headEnd/>
            <a:tailEnd/>
          </a:ln>
          <a:effectLst/>
        </p:spPr>
      </p:sp>
      <p:sp>
        <p:nvSpPr>
          <p:cNvPr id="1048655" name="Rectangle 5"/>
          <p:cNvSpPr>
            <a:spLocks noGrp="1" noChangeArrowheads="1"/>
          </p:cNvSpPr>
          <p:nvPr>
            <p:ph type="body" sz="quarter" idx="3"/>
          </p:nvPr>
        </p:nvSpPr>
        <p:spPr bwMode="auto">
          <a:xfrm>
            <a:off x="709614" y="4862514"/>
            <a:ext cx="5680075" cy="4605337"/>
          </a:xfrm>
          <a:prstGeom prst="rect">
            <a:avLst/>
          </a:prstGeom>
          <a:noFill/>
          <a:ln w="9525">
            <a:noFill/>
            <a:miter lim="800000"/>
            <a:headEnd/>
            <a:tailEnd/>
          </a:ln>
          <a:effectLst/>
        </p:spPr>
        <p:txBody>
          <a:bodyPr vert="horz" wrap="square" lIns="91492" tIns="45745" rIns="91492" bIns="45745"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48656" name="Rectangle 6"/>
          <p:cNvSpPr>
            <a:spLocks noGrp="1" noChangeArrowheads="1"/>
          </p:cNvSpPr>
          <p:nvPr>
            <p:ph type="ftr" sz="quarter" idx="4"/>
          </p:nvPr>
        </p:nvSpPr>
        <p:spPr bwMode="auto">
          <a:xfrm>
            <a:off x="2"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l">
              <a:defRPr sz="1100"/>
            </a:lvl1pPr>
          </a:lstStyle>
          <a:p>
            <a:endParaRPr lang="en-US"/>
          </a:p>
        </p:txBody>
      </p:sp>
      <p:sp>
        <p:nvSpPr>
          <p:cNvPr id="1048657" name="Rectangle 7"/>
          <p:cNvSpPr>
            <a:spLocks noGrp="1" noChangeArrowheads="1"/>
          </p:cNvSpPr>
          <p:nvPr>
            <p:ph type="sldNum" sz="quarter" idx="5"/>
          </p:nvPr>
        </p:nvSpPr>
        <p:spPr bwMode="auto">
          <a:xfrm>
            <a:off x="4021139" y="9720264"/>
            <a:ext cx="3076575" cy="512762"/>
          </a:xfrm>
          <a:prstGeom prst="rect">
            <a:avLst/>
          </a:prstGeom>
          <a:noFill/>
          <a:ln w="9525">
            <a:noFill/>
            <a:miter lim="800000"/>
            <a:headEnd/>
            <a:tailEnd/>
          </a:ln>
          <a:effectLst/>
        </p:spPr>
        <p:txBody>
          <a:bodyPr vert="horz" wrap="square" lIns="91492" tIns="45745" rIns="91492" bIns="45745" numCol="1" anchor="b" anchorCtr="0" compatLnSpc="1">
            <a:prstTxWarp prst="textNoShape">
              <a:avLst/>
            </a:prstTxWarp>
          </a:bodyPr>
          <a:lstStyle>
            <a:lvl1pPr algn="r">
              <a:defRPr sz="1100"/>
            </a:lvl1pPr>
          </a:lstStyle>
          <a:p>
            <a:fld id="{A9A0EA98-5831-4853-B862-C702E6EB345C}" type="slidenum">
              <a:rPr lang="en-US"/>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624" name="Holder 2"/>
          <p:cNvSpPr>
            <a:spLocks noGrp="1"/>
          </p:cNvSpPr>
          <p:nvPr>
            <p:ph type="ctrTitle"/>
          </p:nvPr>
        </p:nvSpPr>
        <p:spPr>
          <a:xfrm>
            <a:off x="4443729" y="647867"/>
            <a:ext cx="3070225" cy="796925"/>
          </a:xfrm>
          <a:prstGeom prst="rect">
            <a:avLst/>
          </a:prstGeom>
        </p:spPr>
        <p:txBody>
          <a:bodyPr wrap="square" lIns="0" tIns="0" rIns="0" bIns="0">
            <a:spAutoFit/>
          </a:bodyPr>
          <a:lstStyle>
            <a:lvl1pPr>
              <a:defRPr sz="2400" b="1" i="0">
                <a:solidFill>
                  <a:srgbClr val="EC7C30"/>
                </a:solidFill>
                <a:latin typeface="Arial"/>
                <a:cs typeface="Arial"/>
              </a:defRPr>
            </a:lvl1pPr>
          </a:lstStyle>
          <a:p>
            <a:endParaRPr/>
          </a:p>
        </p:txBody>
      </p:sp>
      <p:sp>
        <p:nvSpPr>
          <p:cNvPr id="1048625"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sz="1800" b="0" i="0">
                <a:solidFill>
                  <a:srgbClr val="0D0D0D"/>
                </a:solidFill>
                <a:latin typeface="Arial MT"/>
                <a:cs typeface="Arial MT"/>
              </a:defRPr>
            </a:lvl1pPr>
          </a:lstStyle>
          <a:p>
            <a:endParaRPr/>
          </a:p>
        </p:txBody>
      </p:sp>
      <p:sp>
        <p:nvSpPr>
          <p:cNvPr id="1048626"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27"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6/2/2025</a:t>
            </a:fld>
            <a:endParaRPr lang="en-US"/>
          </a:p>
        </p:txBody>
      </p:sp>
      <p:sp>
        <p:nvSpPr>
          <p:cNvPr id="1048628"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581" name="Holder 2"/>
          <p:cNvSpPr>
            <a:spLocks noGrp="1"/>
          </p:cNvSpPr>
          <p:nvPr>
            <p:ph type="title"/>
          </p:nvPr>
        </p:nvSpPr>
        <p:spPr/>
        <p:txBody>
          <a:bodyPr lIns="0" tIns="0" rIns="0" bIns="0"/>
          <a:lstStyle>
            <a:lvl1pPr>
              <a:defRPr sz="2400" b="1" i="0">
                <a:solidFill>
                  <a:srgbClr val="EC7C30"/>
                </a:solidFill>
                <a:latin typeface="Arial"/>
                <a:cs typeface="Arial"/>
              </a:defRPr>
            </a:lvl1pPr>
          </a:lstStyle>
          <a:p>
            <a:endParaRPr/>
          </a:p>
        </p:txBody>
      </p:sp>
      <p:sp>
        <p:nvSpPr>
          <p:cNvPr id="1048582" name="Holder 3"/>
          <p:cNvSpPr>
            <a:spLocks noGrp="1"/>
          </p:cNvSpPr>
          <p:nvPr>
            <p:ph type="body" idx="1"/>
          </p:nvPr>
        </p:nvSpPr>
        <p:spPr/>
        <p:txBody>
          <a:bodyPr lIns="0" tIns="0" rIns="0" bIns="0"/>
          <a:lstStyle>
            <a:lvl1pPr>
              <a:defRPr sz="1800" b="0" i="0">
                <a:solidFill>
                  <a:srgbClr val="0D0D0D"/>
                </a:solidFill>
                <a:latin typeface="Arial MT"/>
                <a:cs typeface="Arial MT"/>
              </a:defRPr>
            </a:lvl1pPr>
          </a:lstStyle>
          <a:p>
            <a:endParaRPr/>
          </a:p>
        </p:txBody>
      </p:sp>
      <p:sp>
        <p:nvSpPr>
          <p:cNvPr id="104858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8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6/2/2025</a:t>
            </a:fld>
            <a:endParaRPr lang="en-US"/>
          </a:p>
        </p:txBody>
      </p:sp>
      <p:sp>
        <p:nvSpPr>
          <p:cNvPr id="1048585"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39" name="Holder 2"/>
          <p:cNvSpPr>
            <a:spLocks noGrp="1"/>
          </p:cNvSpPr>
          <p:nvPr>
            <p:ph type="title"/>
          </p:nvPr>
        </p:nvSpPr>
        <p:spPr/>
        <p:txBody>
          <a:bodyPr lIns="0" tIns="0" rIns="0" bIns="0"/>
          <a:lstStyle>
            <a:lvl1pPr>
              <a:defRPr sz="2400" b="1" i="0">
                <a:solidFill>
                  <a:srgbClr val="EC7C30"/>
                </a:solidFill>
                <a:latin typeface="Arial"/>
                <a:cs typeface="Arial"/>
              </a:defRPr>
            </a:lvl1pPr>
          </a:lstStyle>
          <a:p>
            <a:endParaRPr/>
          </a:p>
        </p:txBody>
      </p:sp>
      <p:sp>
        <p:nvSpPr>
          <p:cNvPr id="1048640"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41"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42"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43"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6/2/2025</a:t>
            </a:fld>
            <a:endParaRPr lang="en-US"/>
          </a:p>
        </p:txBody>
      </p:sp>
      <p:sp>
        <p:nvSpPr>
          <p:cNvPr id="1048644"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45" name="Holder 2"/>
          <p:cNvSpPr>
            <a:spLocks noGrp="1"/>
          </p:cNvSpPr>
          <p:nvPr>
            <p:ph type="title"/>
          </p:nvPr>
        </p:nvSpPr>
        <p:spPr/>
        <p:txBody>
          <a:bodyPr lIns="0" tIns="0" rIns="0" bIns="0"/>
          <a:lstStyle>
            <a:lvl1pPr>
              <a:defRPr sz="2400" b="1" i="0">
                <a:solidFill>
                  <a:srgbClr val="EC7C30"/>
                </a:solidFill>
                <a:latin typeface="Arial"/>
                <a:cs typeface="Arial"/>
              </a:defRPr>
            </a:lvl1pPr>
          </a:lstStyle>
          <a:p>
            <a:endParaRPr/>
          </a:p>
        </p:txBody>
      </p:sp>
      <p:sp>
        <p:nvSpPr>
          <p:cNvPr id="1048646"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47"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6/2/2025</a:t>
            </a:fld>
            <a:endParaRPr lang="en-US"/>
          </a:p>
        </p:txBody>
      </p:sp>
      <p:sp>
        <p:nvSpPr>
          <p:cNvPr id="1048648"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4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5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6/2/2025</a:t>
            </a:fld>
            <a:endParaRPr lang="en-US"/>
          </a:p>
        </p:txBody>
      </p:sp>
      <p:sp>
        <p:nvSpPr>
          <p:cNvPr id="1048651"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Holder 2"/>
          <p:cNvSpPr>
            <a:spLocks noGrp="1"/>
          </p:cNvSpPr>
          <p:nvPr>
            <p:ph type="title"/>
          </p:nvPr>
        </p:nvSpPr>
        <p:spPr>
          <a:xfrm>
            <a:off x="3004185" y="627062"/>
            <a:ext cx="6004814" cy="727075"/>
          </a:xfrm>
          <a:prstGeom prst="rect">
            <a:avLst/>
          </a:prstGeom>
        </p:spPr>
        <p:txBody>
          <a:bodyPr wrap="square" lIns="0" tIns="0" rIns="0" bIns="0">
            <a:spAutoFit/>
          </a:bodyPr>
          <a:lstStyle>
            <a:lvl1pPr>
              <a:defRPr sz="2400" b="1" i="0">
                <a:solidFill>
                  <a:srgbClr val="EC7C30"/>
                </a:solidFill>
                <a:latin typeface="Arial"/>
                <a:cs typeface="Arial"/>
              </a:defRPr>
            </a:lvl1pPr>
          </a:lstStyle>
          <a:p>
            <a:endParaRPr/>
          </a:p>
        </p:txBody>
      </p:sp>
      <p:sp>
        <p:nvSpPr>
          <p:cNvPr id="1048577" name="Holder 3"/>
          <p:cNvSpPr>
            <a:spLocks noGrp="1"/>
          </p:cNvSpPr>
          <p:nvPr>
            <p:ph type="body" idx="1"/>
          </p:nvPr>
        </p:nvSpPr>
        <p:spPr>
          <a:xfrm>
            <a:off x="961389" y="1598358"/>
            <a:ext cx="10285730" cy="4565650"/>
          </a:xfrm>
          <a:prstGeom prst="rect">
            <a:avLst/>
          </a:prstGeom>
        </p:spPr>
        <p:txBody>
          <a:bodyPr wrap="square" lIns="0" tIns="0" rIns="0" bIns="0">
            <a:spAutoFit/>
          </a:bodyPr>
          <a:lstStyle>
            <a:lvl1pPr>
              <a:defRPr sz="1800" b="0" i="0">
                <a:solidFill>
                  <a:srgbClr val="0D0D0D"/>
                </a:solidFill>
                <a:latin typeface="Arial MT"/>
                <a:cs typeface="Arial MT"/>
              </a:defRPr>
            </a:lvl1pPr>
          </a:lstStyle>
          <a:p>
            <a:endParaRPr/>
          </a:p>
        </p:txBody>
      </p:sp>
      <p:sp>
        <p:nvSpPr>
          <p:cNvPr id="104857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7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6/2/2025</a:t>
            </a:fld>
            <a:endParaRPr lang="en-US"/>
          </a:p>
        </p:txBody>
      </p:sp>
      <p:sp>
        <p:nvSpPr>
          <p:cNvPr id="1048580"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6" name="object 2"/>
          <p:cNvSpPr txBox="1"/>
          <p:nvPr/>
        </p:nvSpPr>
        <p:spPr>
          <a:xfrm>
            <a:off x="3143672" y="4581128"/>
            <a:ext cx="5478794" cy="1331134"/>
          </a:xfrm>
          <a:prstGeom prst="rect">
            <a:avLst/>
          </a:prstGeom>
        </p:spPr>
        <p:txBody>
          <a:bodyPr vert="horz" wrap="square" lIns="0" tIns="12700" rIns="0" bIns="0" rtlCol="0">
            <a:spAutoFit/>
          </a:bodyPr>
          <a:lstStyle/>
          <a:p>
            <a:pPr marR="262255" algn="ctr">
              <a:lnSpc>
                <a:spcPct val="100000"/>
              </a:lnSpc>
              <a:spcBef>
                <a:spcPts val="100"/>
              </a:spcBef>
            </a:pPr>
            <a:r>
              <a:rPr sz="1800" b="1" dirty="0">
                <a:solidFill>
                  <a:srgbClr val="0000FF"/>
                </a:solidFill>
                <a:latin typeface="Arial"/>
                <a:cs typeface="Arial"/>
              </a:rPr>
              <a:t>PRESENTED</a:t>
            </a:r>
            <a:r>
              <a:rPr sz="1800" b="1" spc="15" dirty="0">
                <a:solidFill>
                  <a:srgbClr val="0000FF"/>
                </a:solidFill>
                <a:latin typeface="Arial"/>
                <a:cs typeface="Arial"/>
              </a:rPr>
              <a:t> </a:t>
            </a:r>
            <a:r>
              <a:rPr sz="1800" b="1" spc="-25" dirty="0">
                <a:solidFill>
                  <a:srgbClr val="0000FF"/>
                </a:solidFill>
                <a:latin typeface="Arial"/>
                <a:cs typeface="Arial"/>
              </a:rPr>
              <a:t>BY</a:t>
            </a:r>
            <a:endParaRPr sz="1800" dirty="0">
              <a:latin typeface="Arial"/>
              <a:cs typeface="Arial"/>
            </a:endParaRPr>
          </a:p>
          <a:p>
            <a:pPr marR="277495" algn="ctr">
              <a:lnSpc>
                <a:spcPct val="100000"/>
              </a:lnSpc>
              <a:spcBef>
                <a:spcPts val="1895"/>
              </a:spcBef>
            </a:pPr>
            <a:r>
              <a:rPr lang="en-IN" b="1" spc="-30" dirty="0">
                <a:solidFill>
                  <a:srgbClr val="0000FF"/>
                </a:solidFill>
                <a:latin typeface="Arial"/>
                <a:cs typeface="Arial"/>
              </a:rPr>
              <a:t>2303811724321079</a:t>
            </a:r>
          </a:p>
          <a:p>
            <a:pPr marR="277495" algn="ctr">
              <a:lnSpc>
                <a:spcPct val="100000"/>
              </a:lnSpc>
              <a:spcBef>
                <a:spcPts val="1895"/>
              </a:spcBef>
            </a:pPr>
            <a:r>
              <a:rPr lang="en-IN" sz="1800" b="1" spc="-30" dirty="0">
                <a:solidFill>
                  <a:srgbClr val="0000FF"/>
                </a:solidFill>
                <a:latin typeface="Arial"/>
                <a:cs typeface="Arial"/>
              </a:rPr>
              <a:t>OM PRAKASH M</a:t>
            </a:r>
            <a:endParaRPr sz="1800" dirty="0">
              <a:latin typeface="Arial"/>
              <a:cs typeface="Arial"/>
            </a:endParaRPr>
          </a:p>
        </p:txBody>
      </p:sp>
      <p:pic>
        <p:nvPicPr>
          <p:cNvPr id="2097154" name="object 4"/>
          <p:cNvPicPr>
            <a:picLocks/>
          </p:cNvPicPr>
          <p:nvPr/>
        </p:nvPicPr>
        <p:blipFill>
          <a:blip r:embed="rId2" cstate="print"/>
          <a:stretch>
            <a:fillRect/>
          </a:stretch>
        </p:blipFill>
        <p:spPr>
          <a:xfrm>
            <a:off x="541701" y="236892"/>
            <a:ext cx="1054347" cy="1040690"/>
          </a:xfrm>
          <a:prstGeom prst="rect">
            <a:avLst/>
          </a:prstGeom>
        </p:spPr>
      </p:pic>
      <p:sp>
        <p:nvSpPr>
          <p:cNvPr id="1048597" name="object 5"/>
          <p:cNvSpPr txBox="1">
            <a:spLocks noGrp="1"/>
          </p:cNvSpPr>
          <p:nvPr>
            <p:ph type="title"/>
          </p:nvPr>
        </p:nvSpPr>
        <p:spPr>
          <a:xfrm>
            <a:off x="3004185" y="627062"/>
            <a:ext cx="6004814" cy="621513"/>
          </a:xfrm>
          <a:prstGeom prst="rect">
            <a:avLst/>
          </a:prstGeom>
        </p:spPr>
        <p:txBody>
          <a:bodyPr vert="horz" wrap="square" lIns="0" tIns="160655" rIns="0" bIns="0" rtlCol="0">
            <a:spAutoFit/>
          </a:bodyPr>
          <a:lstStyle/>
          <a:p>
            <a:pPr marL="1548765" marR="5080" indent="-1268095">
              <a:lnSpc>
                <a:spcPct val="100800"/>
              </a:lnSpc>
              <a:spcBef>
                <a:spcPts val="85"/>
              </a:spcBef>
            </a:pPr>
            <a:r>
              <a:rPr sz="1800" dirty="0">
                <a:solidFill>
                  <a:srgbClr val="FF0066"/>
                </a:solidFill>
              </a:rPr>
              <a:t>K.RAMAKRISHNAN</a:t>
            </a:r>
            <a:r>
              <a:rPr sz="1800" spc="5" dirty="0">
                <a:solidFill>
                  <a:srgbClr val="FF0066"/>
                </a:solidFill>
              </a:rPr>
              <a:t> </a:t>
            </a:r>
            <a:r>
              <a:rPr sz="1800" dirty="0">
                <a:solidFill>
                  <a:srgbClr val="FF0066"/>
                </a:solidFill>
              </a:rPr>
              <a:t>COLLEGE</a:t>
            </a:r>
            <a:r>
              <a:rPr sz="1800" spc="-30" dirty="0">
                <a:solidFill>
                  <a:srgbClr val="FF0066"/>
                </a:solidFill>
              </a:rPr>
              <a:t> </a:t>
            </a:r>
            <a:r>
              <a:rPr sz="1800" dirty="0">
                <a:solidFill>
                  <a:srgbClr val="FF0066"/>
                </a:solidFill>
              </a:rPr>
              <a:t>OF</a:t>
            </a:r>
            <a:r>
              <a:rPr sz="1800" spc="-5" dirty="0">
                <a:solidFill>
                  <a:srgbClr val="FF0066"/>
                </a:solidFill>
              </a:rPr>
              <a:t> </a:t>
            </a:r>
            <a:r>
              <a:rPr sz="1800" spc="-10" dirty="0">
                <a:solidFill>
                  <a:srgbClr val="FF0066"/>
                </a:solidFill>
              </a:rPr>
              <a:t>TECHNOLOGY </a:t>
            </a:r>
            <a:r>
              <a:rPr sz="1800" dirty="0">
                <a:solidFill>
                  <a:srgbClr val="FF0066"/>
                </a:solidFill>
              </a:rPr>
              <a:t>(AUTONOMOUS),</a:t>
            </a:r>
            <a:r>
              <a:rPr sz="1800" spc="-55" dirty="0">
                <a:solidFill>
                  <a:srgbClr val="FF0066"/>
                </a:solidFill>
              </a:rPr>
              <a:t> </a:t>
            </a:r>
            <a:r>
              <a:rPr sz="1800" spc="-10" dirty="0">
                <a:solidFill>
                  <a:srgbClr val="FF0066"/>
                </a:solidFill>
              </a:rPr>
              <a:t>TRICHY</a:t>
            </a:r>
            <a:endParaRPr sz="1800"/>
          </a:p>
        </p:txBody>
      </p:sp>
      <p:sp>
        <p:nvSpPr>
          <p:cNvPr id="1048598" name="object 6"/>
          <p:cNvSpPr txBox="1"/>
          <p:nvPr/>
        </p:nvSpPr>
        <p:spPr>
          <a:xfrm>
            <a:off x="3143672" y="2639611"/>
            <a:ext cx="8325568" cy="443711"/>
          </a:xfrm>
          <a:prstGeom prst="rect">
            <a:avLst/>
          </a:prstGeom>
        </p:spPr>
        <p:txBody>
          <a:bodyPr vert="horz" wrap="square" lIns="0" tIns="12700" rIns="0" bIns="0" rtlCol="0">
            <a:spAutoFit/>
          </a:bodyPr>
          <a:lstStyle/>
          <a:p>
            <a:pPr marL="12700">
              <a:lnSpc>
                <a:spcPct val="100000"/>
              </a:lnSpc>
              <a:spcBef>
                <a:spcPts val="100"/>
              </a:spcBef>
            </a:pPr>
            <a:r>
              <a:rPr lang="en-US" sz="2800" b="1" dirty="0">
                <a:solidFill>
                  <a:srgbClr val="FF3399"/>
                </a:solidFill>
                <a:latin typeface="Arial"/>
                <a:cs typeface="Arial"/>
              </a:rPr>
              <a:t>CONTACT MANAGEMENT SYSTEM</a:t>
            </a:r>
            <a:endParaRPr sz="2800" b="1" dirty="0">
              <a:solidFill>
                <a:srgbClr val="FF3399"/>
              </a:solidFill>
              <a:latin typeface="Arial"/>
              <a:cs typeface="Arial"/>
            </a:endParaRPr>
          </a:p>
        </p:txBody>
      </p:sp>
      <p:pic>
        <p:nvPicPr>
          <p:cNvPr id="2097155" name="object 7"/>
          <p:cNvPicPr>
            <a:picLocks/>
          </p:cNvPicPr>
          <p:nvPr/>
        </p:nvPicPr>
        <p:blipFill>
          <a:blip r:embed="rId3" cstate="print"/>
          <a:stretch>
            <a:fillRect/>
          </a:stretch>
        </p:blipFill>
        <p:spPr>
          <a:xfrm>
            <a:off x="10591800" y="352425"/>
            <a:ext cx="1152525" cy="11049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CC2FF92A-B041-4892-55E8-EB3F03440252}"/>
            </a:ext>
          </a:extLst>
        </p:cNvPr>
        <p:cNvGrpSpPr/>
        <p:nvPr/>
      </p:nvGrpSpPr>
      <p:grpSpPr>
        <a:xfrm>
          <a:off x="0" y="0"/>
          <a:ext cx="0" cy="0"/>
          <a:chOff x="0" y="0"/>
          <a:chExt cx="0" cy="0"/>
        </a:xfrm>
      </p:grpSpPr>
      <p:pic>
        <p:nvPicPr>
          <p:cNvPr id="2097166" name="object 2">
            <a:extLst>
              <a:ext uri="{FF2B5EF4-FFF2-40B4-BE49-F238E27FC236}">
                <a16:creationId xmlns:a16="http://schemas.microsoft.com/office/drawing/2014/main" id="{2A05351E-E76D-8F43-7BDA-140D7E491230}"/>
              </a:ext>
            </a:extLst>
          </p:cNvPr>
          <p:cNvPicPr>
            <a:picLocks/>
          </p:cNvPicPr>
          <p:nvPr/>
        </p:nvPicPr>
        <p:blipFill>
          <a:blip r:embed="rId2" cstate="print"/>
          <a:stretch>
            <a:fillRect/>
          </a:stretch>
        </p:blipFill>
        <p:spPr>
          <a:xfrm>
            <a:off x="408351" y="284517"/>
            <a:ext cx="1054347" cy="1040690"/>
          </a:xfrm>
          <a:prstGeom prst="rect">
            <a:avLst/>
          </a:prstGeom>
        </p:spPr>
      </p:pic>
      <p:pic>
        <p:nvPicPr>
          <p:cNvPr id="2097167" name="object 3">
            <a:extLst>
              <a:ext uri="{FF2B5EF4-FFF2-40B4-BE49-F238E27FC236}">
                <a16:creationId xmlns:a16="http://schemas.microsoft.com/office/drawing/2014/main" id="{268F5203-BE4A-C141-482B-D80218F2C91C}"/>
              </a:ext>
            </a:extLst>
          </p:cNvPr>
          <p:cNvPicPr>
            <a:picLocks/>
          </p:cNvPicPr>
          <p:nvPr/>
        </p:nvPicPr>
        <p:blipFill>
          <a:blip r:embed="rId3" cstate="print"/>
          <a:stretch>
            <a:fillRect/>
          </a:stretch>
        </p:blipFill>
        <p:spPr>
          <a:xfrm>
            <a:off x="10553700" y="381000"/>
            <a:ext cx="1152525" cy="1104900"/>
          </a:xfrm>
          <a:prstGeom prst="rect">
            <a:avLst/>
          </a:prstGeom>
        </p:spPr>
      </p:pic>
      <p:sp>
        <p:nvSpPr>
          <p:cNvPr id="1048616" name="object 5">
            <a:extLst>
              <a:ext uri="{FF2B5EF4-FFF2-40B4-BE49-F238E27FC236}">
                <a16:creationId xmlns:a16="http://schemas.microsoft.com/office/drawing/2014/main" id="{426C5E0D-785E-33C6-4BD3-FF9C5BF96FFD}"/>
              </a:ext>
            </a:extLst>
          </p:cNvPr>
          <p:cNvSpPr txBox="1">
            <a:spLocks noGrp="1"/>
          </p:cNvSpPr>
          <p:nvPr>
            <p:ph type="title"/>
          </p:nvPr>
        </p:nvSpPr>
        <p:spPr>
          <a:xfrm>
            <a:off x="3004185" y="627062"/>
            <a:ext cx="6004814" cy="382797"/>
          </a:xfrm>
          <a:prstGeom prst="rect">
            <a:avLst/>
          </a:prstGeom>
        </p:spPr>
        <p:txBody>
          <a:bodyPr vert="horz" wrap="square" lIns="0" tIns="13335" rIns="0" bIns="0" rtlCol="0">
            <a:spAutoFit/>
          </a:bodyPr>
          <a:lstStyle/>
          <a:p>
            <a:pPr marL="1109980">
              <a:lnSpc>
                <a:spcPct val="100000"/>
              </a:lnSpc>
              <a:spcBef>
                <a:spcPts val="105"/>
              </a:spcBef>
            </a:pPr>
            <a:r>
              <a:rPr lang="en-US" spc="-10" dirty="0">
                <a:solidFill>
                  <a:srgbClr val="FF0066"/>
                </a:solidFill>
              </a:rPr>
              <a:t>MODULES DESCRIPTION</a:t>
            </a:r>
            <a:endParaRPr spc="-35" dirty="0">
              <a:solidFill>
                <a:srgbClr val="FF0066"/>
              </a:solidFill>
            </a:endParaRPr>
          </a:p>
        </p:txBody>
      </p:sp>
      <p:sp>
        <p:nvSpPr>
          <p:cNvPr id="1048617" name="Rectangle 6">
            <a:extLst>
              <a:ext uri="{FF2B5EF4-FFF2-40B4-BE49-F238E27FC236}">
                <a16:creationId xmlns:a16="http://schemas.microsoft.com/office/drawing/2014/main" id="{E8A67AA1-DCF4-E9B8-E461-10FFFC865F17}"/>
              </a:ext>
            </a:extLst>
          </p:cNvPr>
          <p:cNvSpPr/>
          <p:nvPr/>
        </p:nvSpPr>
        <p:spPr>
          <a:xfrm flipV="1">
            <a:off x="1952596" y="2025958"/>
            <a:ext cx="6933171" cy="456535"/>
          </a:xfrm>
          <a:prstGeom prst="rect">
            <a:avLst/>
          </a:prstGeom>
        </p:spPr>
        <p:txBody>
          <a:bodyPr wrap="square">
            <a:spAutoFit/>
          </a:bodyPr>
          <a:lstStyle/>
          <a:p>
            <a:pPr>
              <a:lnSpc>
                <a:spcPct val="150000"/>
              </a:lnSpc>
            </a:pPr>
            <a:r>
              <a:rPr lang="en-US" dirty="0"/>
              <a:t> </a:t>
            </a:r>
          </a:p>
        </p:txBody>
      </p:sp>
      <p:sp>
        <p:nvSpPr>
          <p:cNvPr id="2" name="Rectangle 1">
            <a:extLst>
              <a:ext uri="{FF2B5EF4-FFF2-40B4-BE49-F238E27FC236}">
                <a16:creationId xmlns:a16="http://schemas.microsoft.com/office/drawing/2014/main" id="{D7A7ABE9-AC0E-8212-00CB-F4CEE2E3D417}"/>
              </a:ext>
            </a:extLst>
          </p:cNvPr>
          <p:cNvSpPr>
            <a:spLocks noChangeArrowheads="1"/>
          </p:cNvSpPr>
          <p:nvPr/>
        </p:nvSpPr>
        <p:spPr bwMode="auto">
          <a:xfrm>
            <a:off x="500447" y="1464399"/>
            <a:ext cx="9577064" cy="1668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Search and Sorting Module:</a:t>
            </a:r>
            <a:r>
              <a:rPr kumimoji="0" lang="en-US" altLang="en-US" sz="1800" b="0" i="0" u="none" strike="noStrike" cap="none" normalizeH="0" baseline="0" dirty="0">
                <a:ln>
                  <a:noFill/>
                </a:ln>
                <a:solidFill>
                  <a:schemeClr val="tx1"/>
                </a:solidFill>
                <a:effectLst/>
                <a:latin typeface="Arial" panose="020B0604020202020204" pitchFamily="34" charset="0"/>
              </a:rPr>
              <a:t> This module enables users to search for contacts by specific criteria, such as name or phone number, and sort the results in ascending or descending order. </a:t>
            </a:r>
          </a:p>
        </p:txBody>
      </p:sp>
      <p:pic>
        <p:nvPicPr>
          <p:cNvPr id="4" name="Picture 3">
            <a:extLst>
              <a:ext uri="{FF2B5EF4-FFF2-40B4-BE49-F238E27FC236}">
                <a16:creationId xmlns:a16="http://schemas.microsoft.com/office/drawing/2014/main" id="{47D87088-1494-D188-777F-EC03ABE97B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5400" y="3861048"/>
            <a:ext cx="10200456" cy="1182863"/>
          </a:xfrm>
          <a:prstGeom prst="rect">
            <a:avLst/>
          </a:prstGeom>
        </p:spPr>
      </p:pic>
    </p:spTree>
    <p:extLst>
      <p:ext uri="{BB962C8B-B14F-4D97-AF65-F5344CB8AC3E}">
        <p14:creationId xmlns:p14="http://schemas.microsoft.com/office/powerpoint/2010/main" val="11275922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a:extLst>
            <a:ext uri="{FF2B5EF4-FFF2-40B4-BE49-F238E27FC236}">
              <a16:creationId xmlns:a16="http://schemas.microsoft.com/office/drawing/2014/main" id="{D0EB1422-024D-4E76-C375-9EB8D4F96ECE}"/>
            </a:ext>
          </a:extLst>
        </p:cNvPr>
        <p:cNvGrpSpPr/>
        <p:nvPr/>
      </p:nvGrpSpPr>
      <p:grpSpPr>
        <a:xfrm>
          <a:off x="0" y="0"/>
          <a:ext cx="0" cy="0"/>
          <a:chOff x="0" y="0"/>
          <a:chExt cx="0" cy="0"/>
        </a:xfrm>
      </p:grpSpPr>
      <p:pic>
        <p:nvPicPr>
          <p:cNvPr id="2097166" name="object 2">
            <a:extLst>
              <a:ext uri="{FF2B5EF4-FFF2-40B4-BE49-F238E27FC236}">
                <a16:creationId xmlns:a16="http://schemas.microsoft.com/office/drawing/2014/main" id="{003B69D2-E4E4-9650-585D-7033BD5C16B4}"/>
              </a:ext>
            </a:extLst>
          </p:cNvPr>
          <p:cNvPicPr>
            <a:picLocks/>
          </p:cNvPicPr>
          <p:nvPr/>
        </p:nvPicPr>
        <p:blipFill>
          <a:blip r:embed="rId2" cstate="print"/>
          <a:stretch>
            <a:fillRect/>
          </a:stretch>
        </p:blipFill>
        <p:spPr>
          <a:xfrm>
            <a:off x="408351" y="284517"/>
            <a:ext cx="1054347" cy="1040690"/>
          </a:xfrm>
          <a:prstGeom prst="rect">
            <a:avLst/>
          </a:prstGeom>
        </p:spPr>
      </p:pic>
      <p:pic>
        <p:nvPicPr>
          <p:cNvPr id="2097167" name="object 3">
            <a:extLst>
              <a:ext uri="{FF2B5EF4-FFF2-40B4-BE49-F238E27FC236}">
                <a16:creationId xmlns:a16="http://schemas.microsoft.com/office/drawing/2014/main" id="{FC5DFF3C-52F8-250F-D522-7145894F3676}"/>
              </a:ext>
            </a:extLst>
          </p:cNvPr>
          <p:cNvPicPr>
            <a:picLocks/>
          </p:cNvPicPr>
          <p:nvPr/>
        </p:nvPicPr>
        <p:blipFill>
          <a:blip r:embed="rId3" cstate="print"/>
          <a:stretch>
            <a:fillRect/>
          </a:stretch>
        </p:blipFill>
        <p:spPr>
          <a:xfrm>
            <a:off x="10553700" y="381000"/>
            <a:ext cx="1152525" cy="1104900"/>
          </a:xfrm>
          <a:prstGeom prst="rect">
            <a:avLst/>
          </a:prstGeom>
        </p:spPr>
      </p:pic>
      <p:sp>
        <p:nvSpPr>
          <p:cNvPr id="1048616" name="object 5">
            <a:extLst>
              <a:ext uri="{FF2B5EF4-FFF2-40B4-BE49-F238E27FC236}">
                <a16:creationId xmlns:a16="http://schemas.microsoft.com/office/drawing/2014/main" id="{AF2A6BC0-352C-9F36-0889-AB8CC30B6211}"/>
              </a:ext>
            </a:extLst>
          </p:cNvPr>
          <p:cNvSpPr txBox="1">
            <a:spLocks noGrp="1"/>
          </p:cNvSpPr>
          <p:nvPr>
            <p:ph type="title"/>
          </p:nvPr>
        </p:nvSpPr>
        <p:spPr>
          <a:xfrm>
            <a:off x="3004185" y="627062"/>
            <a:ext cx="6004814" cy="382797"/>
          </a:xfrm>
          <a:prstGeom prst="rect">
            <a:avLst/>
          </a:prstGeom>
        </p:spPr>
        <p:txBody>
          <a:bodyPr vert="horz" wrap="square" lIns="0" tIns="13335" rIns="0" bIns="0" rtlCol="0">
            <a:spAutoFit/>
          </a:bodyPr>
          <a:lstStyle/>
          <a:p>
            <a:pPr marL="1109980">
              <a:lnSpc>
                <a:spcPct val="100000"/>
              </a:lnSpc>
              <a:spcBef>
                <a:spcPts val="105"/>
              </a:spcBef>
            </a:pPr>
            <a:r>
              <a:rPr lang="en-US" spc="-10" dirty="0">
                <a:solidFill>
                  <a:srgbClr val="FF0066"/>
                </a:solidFill>
              </a:rPr>
              <a:t>MODULES DESCRIPTION</a:t>
            </a:r>
            <a:endParaRPr spc="-35" dirty="0">
              <a:solidFill>
                <a:srgbClr val="FF0066"/>
              </a:solidFill>
            </a:endParaRPr>
          </a:p>
        </p:txBody>
      </p:sp>
      <p:sp>
        <p:nvSpPr>
          <p:cNvPr id="1048617" name="Rectangle 6">
            <a:extLst>
              <a:ext uri="{FF2B5EF4-FFF2-40B4-BE49-F238E27FC236}">
                <a16:creationId xmlns:a16="http://schemas.microsoft.com/office/drawing/2014/main" id="{100FFABB-8730-9DD1-AB1C-03F39273F499}"/>
              </a:ext>
            </a:extLst>
          </p:cNvPr>
          <p:cNvSpPr/>
          <p:nvPr/>
        </p:nvSpPr>
        <p:spPr>
          <a:xfrm flipV="1">
            <a:off x="1952596" y="2025958"/>
            <a:ext cx="6933171" cy="456535"/>
          </a:xfrm>
          <a:prstGeom prst="rect">
            <a:avLst/>
          </a:prstGeom>
        </p:spPr>
        <p:txBody>
          <a:bodyPr wrap="square">
            <a:spAutoFit/>
          </a:bodyPr>
          <a:lstStyle/>
          <a:p>
            <a:pPr>
              <a:lnSpc>
                <a:spcPct val="150000"/>
              </a:lnSpc>
            </a:pPr>
            <a:r>
              <a:rPr lang="en-US" dirty="0"/>
              <a:t> </a:t>
            </a:r>
          </a:p>
        </p:txBody>
      </p:sp>
      <p:sp>
        <p:nvSpPr>
          <p:cNvPr id="2" name="Rectangle 1">
            <a:extLst>
              <a:ext uri="{FF2B5EF4-FFF2-40B4-BE49-F238E27FC236}">
                <a16:creationId xmlns:a16="http://schemas.microsoft.com/office/drawing/2014/main" id="{15EB0087-CA70-6645-BF6E-864D558FB09C}"/>
              </a:ext>
            </a:extLst>
          </p:cNvPr>
          <p:cNvSpPr>
            <a:spLocks noChangeArrowheads="1"/>
          </p:cNvSpPr>
          <p:nvPr/>
        </p:nvSpPr>
        <p:spPr bwMode="auto">
          <a:xfrm>
            <a:off x="485775" y="1325207"/>
            <a:ext cx="9577064" cy="1668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Database Management Module:</a:t>
            </a:r>
            <a:r>
              <a:rPr kumimoji="0" lang="en-US" altLang="en-US" sz="1800" b="0" i="0" u="none" strike="noStrike" cap="none" normalizeH="0" baseline="0" dirty="0">
                <a:ln>
                  <a:noFill/>
                </a:ln>
                <a:solidFill>
                  <a:schemeClr val="tx1"/>
                </a:solidFill>
                <a:effectLst/>
                <a:latin typeface="Arial" panose="020B0604020202020204" pitchFamily="34" charset="0"/>
              </a:rPr>
              <a:t> This module handles all database-related operations, ensuring data is stored, retrieved, and updated correctly. It uses SQL queries to interact with the database.</a:t>
            </a:r>
          </a:p>
        </p:txBody>
      </p:sp>
      <p:pic>
        <p:nvPicPr>
          <p:cNvPr id="4" name="Picture 3">
            <a:extLst>
              <a:ext uri="{FF2B5EF4-FFF2-40B4-BE49-F238E27FC236}">
                <a16:creationId xmlns:a16="http://schemas.microsoft.com/office/drawing/2014/main" id="{F7405280-05AE-D2AD-3A61-C7F440A377F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03522" y="2780928"/>
            <a:ext cx="6784955" cy="3792902"/>
          </a:xfrm>
          <a:prstGeom prst="rect">
            <a:avLst/>
          </a:prstGeom>
        </p:spPr>
      </p:pic>
    </p:spTree>
    <p:extLst>
      <p:ext uri="{BB962C8B-B14F-4D97-AF65-F5344CB8AC3E}">
        <p14:creationId xmlns:p14="http://schemas.microsoft.com/office/powerpoint/2010/main" val="16669848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7DCAE19A-C285-D380-4BF8-833E2A355CFA}"/>
              </a:ext>
            </a:extLst>
          </p:cNvPr>
          <p:cNvPicPr>
            <a:picLocks/>
          </p:cNvPicPr>
          <p:nvPr/>
        </p:nvPicPr>
        <p:blipFill>
          <a:blip r:embed="rId2" cstate="print"/>
          <a:stretch>
            <a:fillRect/>
          </a:stretch>
        </p:blipFill>
        <p:spPr>
          <a:xfrm>
            <a:off x="408351" y="284517"/>
            <a:ext cx="1054347" cy="1040690"/>
          </a:xfrm>
          <a:prstGeom prst="rect">
            <a:avLst/>
          </a:prstGeom>
        </p:spPr>
      </p:pic>
      <p:pic>
        <p:nvPicPr>
          <p:cNvPr id="3" name="object 3">
            <a:extLst>
              <a:ext uri="{FF2B5EF4-FFF2-40B4-BE49-F238E27FC236}">
                <a16:creationId xmlns:a16="http://schemas.microsoft.com/office/drawing/2014/main" id="{515239E6-19BA-FAC3-4A39-9948AA9BF8D0}"/>
              </a:ext>
            </a:extLst>
          </p:cNvPr>
          <p:cNvPicPr>
            <a:picLocks/>
          </p:cNvPicPr>
          <p:nvPr/>
        </p:nvPicPr>
        <p:blipFill>
          <a:blip r:embed="rId3" cstate="print"/>
          <a:stretch>
            <a:fillRect/>
          </a:stretch>
        </p:blipFill>
        <p:spPr>
          <a:xfrm>
            <a:off x="10704512" y="220307"/>
            <a:ext cx="1152525" cy="1104900"/>
          </a:xfrm>
          <a:prstGeom prst="rect">
            <a:avLst/>
          </a:prstGeom>
        </p:spPr>
      </p:pic>
      <p:sp>
        <p:nvSpPr>
          <p:cNvPr id="4" name="Rectangle 1">
            <a:extLst>
              <a:ext uri="{FF2B5EF4-FFF2-40B4-BE49-F238E27FC236}">
                <a16:creationId xmlns:a16="http://schemas.microsoft.com/office/drawing/2014/main" id="{93ECBB70-5439-0DAA-BD1D-CB9453AB4CB5}"/>
              </a:ext>
            </a:extLst>
          </p:cNvPr>
          <p:cNvSpPr>
            <a:spLocks noChangeArrowheads="1"/>
          </p:cNvSpPr>
          <p:nvPr/>
        </p:nvSpPr>
        <p:spPr bwMode="auto">
          <a:xfrm>
            <a:off x="302170" y="601034"/>
            <a:ext cx="11197443" cy="20358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a:lnSpc>
                <a:spcPct val="200000"/>
              </a:lnSpc>
              <a:buFont typeface="Arial" panose="020B0604020202020204" pitchFamily="34" charset="0"/>
              <a:buChar char="•"/>
            </a:pPr>
            <a:r>
              <a:rPr lang="en-US" sz="2000" b="1" dirty="0"/>
              <a:t> Admin Module:</a:t>
            </a:r>
          </a:p>
          <a:p>
            <a:pPr>
              <a:lnSpc>
                <a:spcPct val="150000"/>
              </a:lnSpc>
            </a:pPr>
            <a:r>
              <a:rPr lang="en-US" sz="2000" dirty="0"/>
              <a:t>	The Admin Module manages system-wide operations, such as user management, data security, and overall system performance. </a:t>
            </a:r>
          </a:p>
        </p:txBody>
      </p:sp>
      <p:pic>
        <p:nvPicPr>
          <p:cNvPr id="6" name="Picture 5">
            <a:extLst>
              <a:ext uri="{FF2B5EF4-FFF2-40B4-BE49-F238E27FC236}">
                <a16:creationId xmlns:a16="http://schemas.microsoft.com/office/drawing/2014/main" id="{86ACE0F6-7FE3-3CC5-C8FD-90F8B62E109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39816" y="2636912"/>
            <a:ext cx="2761517" cy="4025806"/>
          </a:xfrm>
          <a:prstGeom prst="rect">
            <a:avLst/>
          </a:prstGeom>
        </p:spPr>
      </p:pic>
    </p:spTree>
    <p:extLst>
      <p:ext uri="{BB962C8B-B14F-4D97-AF65-F5344CB8AC3E}">
        <p14:creationId xmlns:p14="http://schemas.microsoft.com/office/powerpoint/2010/main" val="38722122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1D8B69-D479-12DD-35EC-AD7DC64CE9EE}"/>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E5ED9C42-41A1-8295-8AFF-B3A9C98A89F8}"/>
              </a:ext>
            </a:extLst>
          </p:cNvPr>
          <p:cNvPicPr>
            <a:picLocks/>
          </p:cNvPicPr>
          <p:nvPr/>
        </p:nvPicPr>
        <p:blipFill>
          <a:blip r:embed="rId2" cstate="print"/>
          <a:stretch>
            <a:fillRect/>
          </a:stretch>
        </p:blipFill>
        <p:spPr>
          <a:xfrm>
            <a:off x="408351" y="284517"/>
            <a:ext cx="1054347" cy="1040690"/>
          </a:xfrm>
          <a:prstGeom prst="rect">
            <a:avLst/>
          </a:prstGeom>
        </p:spPr>
      </p:pic>
      <p:pic>
        <p:nvPicPr>
          <p:cNvPr id="3" name="object 3">
            <a:extLst>
              <a:ext uri="{FF2B5EF4-FFF2-40B4-BE49-F238E27FC236}">
                <a16:creationId xmlns:a16="http://schemas.microsoft.com/office/drawing/2014/main" id="{9DE8979C-6A58-6F59-533D-CABE81EF1F37}"/>
              </a:ext>
            </a:extLst>
          </p:cNvPr>
          <p:cNvPicPr>
            <a:picLocks/>
          </p:cNvPicPr>
          <p:nvPr/>
        </p:nvPicPr>
        <p:blipFill>
          <a:blip r:embed="rId3" cstate="print"/>
          <a:stretch>
            <a:fillRect/>
          </a:stretch>
        </p:blipFill>
        <p:spPr>
          <a:xfrm>
            <a:off x="10704512" y="220307"/>
            <a:ext cx="1152525" cy="1104900"/>
          </a:xfrm>
          <a:prstGeom prst="rect">
            <a:avLst/>
          </a:prstGeom>
        </p:spPr>
      </p:pic>
      <p:sp>
        <p:nvSpPr>
          <p:cNvPr id="4" name="Rectangle 1">
            <a:extLst>
              <a:ext uri="{FF2B5EF4-FFF2-40B4-BE49-F238E27FC236}">
                <a16:creationId xmlns:a16="http://schemas.microsoft.com/office/drawing/2014/main" id="{D2C5F28F-2A25-BF15-312F-615940E40F1B}"/>
              </a:ext>
            </a:extLst>
          </p:cNvPr>
          <p:cNvSpPr>
            <a:spLocks noChangeArrowheads="1"/>
          </p:cNvSpPr>
          <p:nvPr/>
        </p:nvSpPr>
        <p:spPr bwMode="auto">
          <a:xfrm>
            <a:off x="334963" y="772757"/>
            <a:ext cx="11197443" cy="1074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a:lnSpc>
                <a:spcPct val="200000"/>
              </a:lnSpc>
              <a:buFont typeface="Arial" panose="020B0604020202020204" pitchFamily="34" charset="0"/>
              <a:buChar char="•"/>
            </a:pPr>
            <a:r>
              <a:rPr lang="en-US" sz="2000" b="1" dirty="0"/>
              <a:t> Import Module:</a:t>
            </a:r>
            <a:endParaRPr lang="en-US" sz="2000" dirty="0"/>
          </a:p>
        </p:txBody>
      </p:sp>
      <p:sp>
        <p:nvSpPr>
          <p:cNvPr id="5" name="Rectangle 1">
            <a:extLst>
              <a:ext uri="{FF2B5EF4-FFF2-40B4-BE49-F238E27FC236}">
                <a16:creationId xmlns:a16="http://schemas.microsoft.com/office/drawing/2014/main" id="{CE019735-A484-3AB1-9773-541D5E2D9E13}"/>
              </a:ext>
            </a:extLst>
          </p:cNvPr>
          <p:cNvSpPr>
            <a:spLocks noChangeArrowheads="1"/>
          </p:cNvSpPr>
          <p:nvPr/>
        </p:nvSpPr>
        <p:spPr bwMode="auto">
          <a:xfrm>
            <a:off x="313935" y="1729693"/>
            <a:ext cx="11197443"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The Import Module allows users to import contact information from external sources such as </a:t>
            </a:r>
          </a:p>
          <a:p>
            <a:pPr marL="0" marR="0" lvl="0" indent="0" algn="just"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CSV, Excel, or JSON files. This helps in bulk uploading contacts quickly and efficiently without manual entry.</a:t>
            </a:r>
          </a:p>
          <a:p>
            <a:pPr marL="0" marR="0" lvl="0"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7" name="Picture 6">
            <a:extLst>
              <a:ext uri="{FF2B5EF4-FFF2-40B4-BE49-F238E27FC236}">
                <a16:creationId xmlns:a16="http://schemas.microsoft.com/office/drawing/2014/main" id="{B8B29726-87A2-E3EC-F99C-8E6793E624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43472" y="3212976"/>
            <a:ext cx="8256240" cy="3148294"/>
          </a:xfrm>
          <a:prstGeom prst="rect">
            <a:avLst/>
          </a:prstGeom>
        </p:spPr>
      </p:pic>
    </p:spTree>
    <p:extLst>
      <p:ext uri="{BB962C8B-B14F-4D97-AF65-F5344CB8AC3E}">
        <p14:creationId xmlns:p14="http://schemas.microsoft.com/office/powerpoint/2010/main" val="28605198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566F93-FC50-FC88-66AD-093CBDD2F19B}"/>
            </a:ext>
          </a:extLst>
        </p:cNvPr>
        <p:cNvGrpSpPr/>
        <p:nvPr/>
      </p:nvGrpSpPr>
      <p:grpSpPr>
        <a:xfrm>
          <a:off x="0" y="0"/>
          <a:ext cx="0" cy="0"/>
          <a:chOff x="0" y="0"/>
          <a:chExt cx="0" cy="0"/>
        </a:xfrm>
      </p:grpSpPr>
      <p:pic>
        <p:nvPicPr>
          <p:cNvPr id="2" name="object 2">
            <a:extLst>
              <a:ext uri="{FF2B5EF4-FFF2-40B4-BE49-F238E27FC236}">
                <a16:creationId xmlns:a16="http://schemas.microsoft.com/office/drawing/2014/main" id="{C3D1B97C-006F-A23B-BD71-82C10BC6E761}"/>
              </a:ext>
            </a:extLst>
          </p:cNvPr>
          <p:cNvPicPr>
            <a:picLocks/>
          </p:cNvPicPr>
          <p:nvPr/>
        </p:nvPicPr>
        <p:blipFill>
          <a:blip r:embed="rId2" cstate="print"/>
          <a:stretch>
            <a:fillRect/>
          </a:stretch>
        </p:blipFill>
        <p:spPr>
          <a:xfrm>
            <a:off x="408351" y="284517"/>
            <a:ext cx="1054347" cy="1040690"/>
          </a:xfrm>
          <a:prstGeom prst="rect">
            <a:avLst/>
          </a:prstGeom>
        </p:spPr>
      </p:pic>
      <p:pic>
        <p:nvPicPr>
          <p:cNvPr id="3" name="object 3">
            <a:extLst>
              <a:ext uri="{FF2B5EF4-FFF2-40B4-BE49-F238E27FC236}">
                <a16:creationId xmlns:a16="http://schemas.microsoft.com/office/drawing/2014/main" id="{F8D69F33-FE9E-EB94-8110-94069B900C25}"/>
              </a:ext>
            </a:extLst>
          </p:cNvPr>
          <p:cNvPicPr>
            <a:picLocks/>
          </p:cNvPicPr>
          <p:nvPr/>
        </p:nvPicPr>
        <p:blipFill>
          <a:blip r:embed="rId3" cstate="print"/>
          <a:stretch>
            <a:fillRect/>
          </a:stretch>
        </p:blipFill>
        <p:spPr>
          <a:xfrm>
            <a:off x="10704512" y="220307"/>
            <a:ext cx="1152525" cy="1104900"/>
          </a:xfrm>
          <a:prstGeom prst="rect">
            <a:avLst/>
          </a:prstGeom>
        </p:spPr>
      </p:pic>
      <p:sp>
        <p:nvSpPr>
          <p:cNvPr id="4" name="Rectangle 1">
            <a:extLst>
              <a:ext uri="{FF2B5EF4-FFF2-40B4-BE49-F238E27FC236}">
                <a16:creationId xmlns:a16="http://schemas.microsoft.com/office/drawing/2014/main" id="{22DD088D-E6CA-3183-C9D9-D7C9D019C45D}"/>
              </a:ext>
            </a:extLst>
          </p:cNvPr>
          <p:cNvSpPr>
            <a:spLocks noChangeArrowheads="1"/>
          </p:cNvSpPr>
          <p:nvPr/>
        </p:nvSpPr>
        <p:spPr bwMode="auto">
          <a:xfrm>
            <a:off x="559498" y="761814"/>
            <a:ext cx="11197443" cy="10740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just" defTabSz="914400" rtl="0" eaLnBrk="0" fontAlgn="base" latinLnBrk="0" hangingPunct="0">
              <a:lnSpc>
                <a:spcPct val="150000"/>
              </a:lnSpc>
              <a:spcBef>
                <a:spcPct val="0"/>
              </a:spcBef>
              <a:spcAft>
                <a:spcPct val="0"/>
              </a:spcAft>
              <a:buClrTx/>
              <a:buSzTx/>
              <a:buFont typeface="Courier New" panose="02070309020205020404" pitchFamily="49" charset="0"/>
              <a:buChar char="o"/>
              <a:tabLst/>
            </a:pPr>
            <a:endParaRPr kumimoji="0" lang="en-US" altLang="en-US" sz="2000" b="1" i="0" u="none" strike="noStrike" cap="none" normalizeH="0" baseline="0" dirty="0">
              <a:ln>
                <a:noFill/>
              </a:ln>
              <a:solidFill>
                <a:schemeClr val="tx1"/>
              </a:solidFill>
              <a:effectLst/>
              <a:latin typeface="Arial" panose="020B0604020202020204" pitchFamily="34" charset="0"/>
            </a:endParaRPr>
          </a:p>
          <a:p>
            <a:pPr marL="87313" indent="-87313">
              <a:lnSpc>
                <a:spcPct val="200000"/>
              </a:lnSpc>
              <a:buFont typeface="Arial" panose="020B0604020202020204" pitchFamily="34" charset="0"/>
              <a:buChar char="•"/>
            </a:pPr>
            <a:r>
              <a:rPr lang="en-US" sz="2000" b="1" dirty="0"/>
              <a:t> Export Module:</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DC9BAE2B-5644-EBB0-9148-92AEBBF7347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351584" y="2996952"/>
            <a:ext cx="6360368" cy="3577707"/>
          </a:xfrm>
          <a:prstGeom prst="rect">
            <a:avLst/>
          </a:prstGeom>
        </p:spPr>
      </p:pic>
      <p:sp>
        <p:nvSpPr>
          <p:cNvPr id="7" name="Rectangle 1">
            <a:extLst>
              <a:ext uri="{FF2B5EF4-FFF2-40B4-BE49-F238E27FC236}">
                <a16:creationId xmlns:a16="http://schemas.microsoft.com/office/drawing/2014/main" id="{0EFC0780-34BD-DA5A-A576-6AD76AF1DA8A}"/>
              </a:ext>
            </a:extLst>
          </p:cNvPr>
          <p:cNvSpPr>
            <a:spLocks noChangeArrowheads="1"/>
          </p:cNvSpPr>
          <p:nvPr/>
        </p:nvSpPr>
        <p:spPr bwMode="auto">
          <a:xfrm>
            <a:off x="691709" y="1813173"/>
            <a:ext cx="9371546" cy="16158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The Export Module enables users to export contact data into various formats like</a:t>
            </a:r>
          </a:p>
          <a:p>
            <a:pPr marL="0" marR="0" lvl="0" indent="0" algn="l" defTabSz="914400" rtl="0" eaLnBrk="0" fontAlgn="base" latinLnBrk="0" hangingPunct="0">
              <a:lnSpc>
                <a:spcPct val="15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CSV, PDF, or Excel. This feature helps in creating backups or sharing contacts with others.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52103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8" name="object 2"/>
          <p:cNvSpPr txBox="1">
            <a:spLocks noGrp="1"/>
          </p:cNvSpPr>
          <p:nvPr>
            <p:ph type="title"/>
          </p:nvPr>
        </p:nvSpPr>
        <p:spPr>
          <a:xfrm>
            <a:off x="4655840" y="620688"/>
            <a:ext cx="2299727" cy="382156"/>
          </a:xfrm>
          <a:prstGeom prst="rect">
            <a:avLst/>
          </a:prstGeom>
        </p:spPr>
        <p:txBody>
          <a:bodyPr vert="horz" wrap="square" lIns="0" tIns="12700" rIns="0" bIns="0" rtlCol="0">
            <a:spAutoFit/>
          </a:bodyPr>
          <a:lstStyle/>
          <a:p>
            <a:pPr marL="12700">
              <a:lnSpc>
                <a:spcPct val="100000"/>
              </a:lnSpc>
              <a:spcBef>
                <a:spcPts val="100"/>
              </a:spcBef>
            </a:pPr>
            <a:r>
              <a:rPr lang="en-US" spc="-10" dirty="0">
                <a:solidFill>
                  <a:srgbClr val="FF0066"/>
                </a:solidFill>
              </a:rPr>
              <a:t>CONCLUSION</a:t>
            </a:r>
            <a:endParaRPr spc="-10" dirty="0">
              <a:solidFill>
                <a:srgbClr val="FF0066"/>
              </a:solidFill>
            </a:endParaRPr>
          </a:p>
        </p:txBody>
      </p:sp>
      <p:pic>
        <p:nvPicPr>
          <p:cNvPr id="2097168" name="object 3"/>
          <p:cNvPicPr>
            <a:picLocks/>
          </p:cNvPicPr>
          <p:nvPr/>
        </p:nvPicPr>
        <p:blipFill>
          <a:blip r:embed="rId2" cstate="print"/>
          <a:stretch>
            <a:fillRect/>
          </a:stretch>
        </p:blipFill>
        <p:spPr>
          <a:xfrm>
            <a:off x="570276" y="255942"/>
            <a:ext cx="1054347" cy="1040690"/>
          </a:xfrm>
          <a:prstGeom prst="rect">
            <a:avLst/>
          </a:prstGeom>
        </p:spPr>
      </p:pic>
      <p:pic>
        <p:nvPicPr>
          <p:cNvPr id="2097169" name="object 4"/>
          <p:cNvPicPr>
            <a:picLocks/>
          </p:cNvPicPr>
          <p:nvPr/>
        </p:nvPicPr>
        <p:blipFill>
          <a:blip r:embed="rId3" cstate="print"/>
          <a:stretch>
            <a:fillRect/>
          </a:stretch>
        </p:blipFill>
        <p:spPr>
          <a:xfrm>
            <a:off x="10553700" y="381000"/>
            <a:ext cx="1152525" cy="1104900"/>
          </a:xfrm>
          <a:prstGeom prst="rect">
            <a:avLst/>
          </a:prstGeom>
        </p:spPr>
      </p:pic>
      <p:sp>
        <p:nvSpPr>
          <p:cNvPr id="2" name="Rectangle 1">
            <a:extLst>
              <a:ext uri="{FF2B5EF4-FFF2-40B4-BE49-F238E27FC236}">
                <a16:creationId xmlns:a16="http://schemas.microsoft.com/office/drawing/2014/main" id="{D3BB15AC-6ED2-6908-9CDB-BDD2FD2DB1F5}"/>
              </a:ext>
            </a:extLst>
          </p:cNvPr>
          <p:cNvSpPr>
            <a:spLocks noChangeArrowheads="1"/>
          </p:cNvSpPr>
          <p:nvPr/>
        </p:nvSpPr>
        <p:spPr bwMode="auto">
          <a:xfrm>
            <a:off x="621134" y="1420151"/>
            <a:ext cx="10477164" cy="4305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2000" b="0" i="0" u="none" strike="noStrike" cap="none" normalizeH="0" baseline="0" dirty="0">
                <a:ln>
                  <a:noFill/>
                </a:ln>
                <a:solidFill>
                  <a:schemeClr val="tx1"/>
                </a:solidFill>
                <a:effectLst/>
                <a:latin typeface="Arial" panose="020B0604020202020204" pitchFamily="34" charset="0"/>
              </a:rPr>
              <a:t>T</a:t>
            </a:r>
            <a:r>
              <a:rPr lang="en-US" sz="2000" dirty="0"/>
              <a:t>he Contact Management System provides an effective solution for managing contact information in an organized and secure manner. By implementing a centralized database, the system streamlines the process of storing, updating, and retrieving contact details, making it easier for users to stay organized. The inclusion of advanced features like search, sorting, and notification systems enhances user experience and efficiency. The system ensures data security through user authentication and access control, protecting sensitive information.</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B033615-DD54-E59A-E810-DD7937BF0D11}"/>
              </a:ext>
            </a:extLst>
          </p:cNvPr>
          <p:cNvSpPr txBox="1"/>
          <p:nvPr/>
        </p:nvSpPr>
        <p:spPr>
          <a:xfrm>
            <a:off x="4151784" y="2924944"/>
            <a:ext cx="3024336" cy="584775"/>
          </a:xfrm>
          <a:prstGeom prst="rect">
            <a:avLst/>
          </a:prstGeom>
          <a:noFill/>
        </p:spPr>
        <p:txBody>
          <a:bodyPr wrap="square" rtlCol="0">
            <a:spAutoFit/>
          </a:bodyPr>
          <a:lstStyle/>
          <a:p>
            <a:r>
              <a:rPr lang="en-US" sz="3200" dirty="0">
                <a:solidFill>
                  <a:schemeClr val="tx1"/>
                </a:solidFill>
              </a:rPr>
              <a:t>THANK YOU…</a:t>
            </a:r>
            <a:endParaRPr lang="en-IN" sz="3200" dirty="0">
              <a:solidFill>
                <a:schemeClr val="tx1"/>
              </a:solidFill>
            </a:endParaRPr>
          </a:p>
        </p:txBody>
      </p:sp>
      <p:pic>
        <p:nvPicPr>
          <p:cNvPr id="3" name="object 3">
            <a:extLst>
              <a:ext uri="{FF2B5EF4-FFF2-40B4-BE49-F238E27FC236}">
                <a16:creationId xmlns:a16="http://schemas.microsoft.com/office/drawing/2014/main" id="{183DE47E-4E62-2C1A-A77D-7897780CEA57}"/>
              </a:ext>
            </a:extLst>
          </p:cNvPr>
          <p:cNvPicPr>
            <a:picLocks/>
          </p:cNvPicPr>
          <p:nvPr/>
        </p:nvPicPr>
        <p:blipFill>
          <a:blip r:embed="rId2" cstate="print"/>
          <a:stretch>
            <a:fillRect/>
          </a:stretch>
        </p:blipFill>
        <p:spPr>
          <a:xfrm>
            <a:off x="570276" y="255942"/>
            <a:ext cx="1054347" cy="1040690"/>
          </a:xfrm>
          <a:prstGeom prst="rect">
            <a:avLst/>
          </a:prstGeom>
        </p:spPr>
      </p:pic>
      <p:pic>
        <p:nvPicPr>
          <p:cNvPr id="4" name="object 4">
            <a:extLst>
              <a:ext uri="{FF2B5EF4-FFF2-40B4-BE49-F238E27FC236}">
                <a16:creationId xmlns:a16="http://schemas.microsoft.com/office/drawing/2014/main" id="{167DF88A-245B-85EF-2AF3-F30F5B28BE70}"/>
              </a:ext>
            </a:extLst>
          </p:cNvPr>
          <p:cNvPicPr>
            <a:picLocks/>
          </p:cNvPicPr>
          <p:nvPr/>
        </p:nvPicPr>
        <p:blipFill>
          <a:blip r:embed="rId3" cstate="print"/>
          <a:stretch>
            <a:fillRect/>
          </a:stretch>
        </p:blipFill>
        <p:spPr>
          <a:xfrm>
            <a:off x="10704512" y="255942"/>
            <a:ext cx="1152525" cy="1104900"/>
          </a:xfrm>
          <a:prstGeom prst="rect">
            <a:avLst/>
          </a:prstGeom>
        </p:spPr>
      </p:pic>
    </p:spTree>
    <p:extLst>
      <p:ext uri="{BB962C8B-B14F-4D97-AF65-F5344CB8AC3E}">
        <p14:creationId xmlns:p14="http://schemas.microsoft.com/office/powerpoint/2010/main" val="42926543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599" name="object 2"/>
          <p:cNvSpPr txBox="1">
            <a:spLocks noGrp="1"/>
          </p:cNvSpPr>
          <p:nvPr>
            <p:ph type="title"/>
          </p:nvPr>
        </p:nvSpPr>
        <p:spPr>
          <a:xfrm>
            <a:off x="3004185" y="627062"/>
            <a:ext cx="6004814" cy="318135"/>
          </a:xfrm>
          <a:prstGeom prst="rect">
            <a:avLst/>
          </a:prstGeom>
        </p:spPr>
        <p:txBody>
          <a:bodyPr vert="horz" wrap="square" lIns="0" tIns="13335" rIns="0" bIns="0" rtlCol="0">
            <a:spAutoFit/>
          </a:bodyPr>
          <a:lstStyle/>
          <a:p>
            <a:pPr marL="1081405">
              <a:lnSpc>
                <a:spcPct val="100000"/>
              </a:lnSpc>
              <a:spcBef>
                <a:spcPts val="105"/>
              </a:spcBef>
            </a:pPr>
            <a:r>
              <a:rPr spc="-45" dirty="0">
                <a:solidFill>
                  <a:srgbClr val="FF0066"/>
                </a:solidFill>
              </a:rPr>
              <a:t>PRESENTATION</a:t>
            </a:r>
            <a:r>
              <a:rPr spc="75" dirty="0">
                <a:solidFill>
                  <a:srgbClr val="FF0066"/>
                </a:solidFill>
              </a:rPr>
              <a:t> </a:t>
            </a:r>
            <a:r>
              <a:rPr spc="-35" dirty="0">
                <a:solidFill>
                  <a:srgbClr val="FF0066"/>
                </a:solidFill>
              </a:rPr>
              <a:t>OVERVIEW</a:t>
            </a:r>
          </a:p>
        </p:txBody>
      </p:sp>
      <p:sp>
        <p:nvSpPr>
          <p:cNvPr id="1048600" name="object 3"/>
          <p:cNvSpPr txBox="1"/>
          <p:nvPr/>
        </p:nvSpPr>
        <p:spPr>
          <a:xfrm>
            <a:off x="1919537" y="945197"/>
            <a:ext cx="6480720" cy="5282856"/>
          </a:xfrm>
          <a:prstGeom prst="rect">
            <a:avLst/>
          </a:prstGeom>
        </p:spPr>
        <p:txBody>
          <a:bodyPr vert="horz" wrap="square" lIns="0" tIns="100965" rIns="0" bIns="0" rtlCol="0">
            <a:spAutoFit/>
          </a:bodyPr>
          <a:lstStyle/>
          <a:p>
            <a:pPr marL="12700">
              <a:lnSpc>
                <a:spcPct val="100000"/>
              </a:lnSpc>
              <a:spcBef>
                <a:spcPts val="695"/>
              </a:spcBef>
              <a:tabLst>
                <a:tab pos="355600" algn="l"/>
              </a:tabLst>
            </a:pPr>
            <a:endParaRPr sz="1800" dirty="0">
              <a:latin typeface="Arial"/>
              <a:cs typeface="Arial"/>
            </a:endParaRPr>
          </a:p>
          <a:p>
            <a:pPr marL="12700">
              <a:lnSpc>
                <a:spcPct val="100000"/>
              </a:lnSpc>
              <a:spcBef>
                <a:spcPts val="770"/>
              </a:spcBef>
              <a:tabLst>
                <a:tab pos="355600" algn="l"/>
              </a:tabLst>
            </a:pPr>
            <a:endParaRPr lang="en-US" sz="1800" b="1" spc="-10" dirty="0">
              <a:latin typeface="Arial"/>
              <a:cs typeface="Arial"/>
            </a:endParaRPr>
          </a:p>
          <a:p>
            <a:pPr marL="355600" indent="-342900">
              <a:lnSpc>
                <a:spcPct val="150000"/>
              </a:lnSpc>
              <a:spcBef>
                <a:spcPts val="770"/>
              </a:spcBef>
              <a:buFont typeface="Wingdings"/>
              <a:buChar char=""/>
              <a:tabLst>
                <a:tab pos="355600" algn="l"/>
              </a:tabLst>
            </a:pPr>
            <a:r>
              <a:rPr lang="en-US" sz="1800" b="1" spc="-10" dirty="0">
                <a:latin typeface="Arial"/>
                <a:cs typeface="Arial"/>
              </a:rPr>
              <a:t>PROJECT INTRODUCTION </a:t>
            </a:r>
          </a:p>
          <a:p>
            <a:pPr marL="355600" indent="-342900">
              <a:lnSpc>
                <a:spcPct val="150000"/>
              </a:lnSpc>
              <a:spcBef>
                <a:spcPts val="770"/>
              </a:spcBef>
              <a:buFont typeface="Wingdings"/>
              <a:buChar char=""/>
              <a:tabLst>
                <a:tab pos="355600" algn="l"/>
              </a:tabLst>
            </a:pPr>
            <a:r>
              <a:rPr lang="en-US" sz="1800" b="1" spc="-10" dirty="0">
                <a:latin typeface="Arial"/>
                <a:cs typeface="Arial"/>
              </a:rPr>
              <a:t>PROBLEM </a:t>
            </a:r>
            <a:r>
              <a:rPr lang="en-US" b="1" spc="-10" dirty="0">
                <a:latin typeface="Arial"/>
                <a:cs typeface="Arial"/>
              </a:rPr>
              <a:t>IDENTIFICATION</a:t>
            </a:r>
            <a:r>
              <a:rPr lang="en-US" sz="1800" b="1" spc="-10" dirty="0">
                <a:latin typeface="Arial"/>
                <a:cs typeface="Arial"/>
              </a:rPr>
              <a:t> </a:t>
            </a:r>
          </a:p>
          <a:p>
            <a:pPr marL="355600" indent="-342900">
              <a:lnSpc>
                <a:spcPct val="150000"/>
              </a:lnSpc>
              <a:spcBef>
                <a:spcPts val="770"/>
              </a:spcBef>
              <a:buFont typeface="Wingdings"/>
              <a:buChar char=""/>
              <a:tabLst>
                <a:tab pos="355600" algn="l"/>
              </a:tabLst>
            </a:pPr>
            <a:r>
              <a:rPr lang="en-US" sz="1800" b="1" spc="-10" dirty="0">
                <a:latin typeface="Arial"/>
                <a:cs typeface="Arial"/>
              </a:rPr>
              <a:t>OBJECTIVE </a:t>
            </a:r>
            <a:endParaRPr lang="en-US" b="1" spc="-10" dirty="0">
              <a:latin typeface="Arial"/>
              <a:cs typeface="Arial"/>
            </a:endParaRPr>
          </a:p>
          <a:p>
            <a:pPr marL="355600" indent="-342900">
              <a:lnSpc>
                <a:spcPct val="150000"/>
              </a:lnSpc>
              <a:spcBef>
                <a:spcPts val="770"/>
              </a:spcBef>
              <a:buFont typeface="Wingdings"/>
              <a:buChar char=""/>
              <a:tabLst>
                <a:tab pos="355600" algn="l"/>
              </a:tabLst>
            </a:pPr>
            <a:r>
              <a:rPr lang="en-US" b="1" spc="-10" dirty="0">
                <a:latin typeface="Arial"/>
                <a:cs typeface="Arial"/>
              </a:rPr>
              <a:t>PROPOSED SYSTEM</a:t>
            </a:r>
            <a:endParaRPr lang="en-US" sz="1800" b="1" spc="-10" dirty="0">
              <a:latin typeface="Arial"/>
              <a:cs typeface="Arial"/>
            </a:endParaRPr>
          </a:p>
          <a:p>
            <a:pPr marL="355600" indent="-342900">
              <a:lnSpc>
                <a:spcPct val="150000"/>
              </a:lnSpc>
              <a:spcBef>
                <a:spcPts val="770"/>
              </a:spcBef>
              <a:buFont typeface="Wingdings"/>
              <a:buChar char=""/>
              <a:tabLst>
                <a:tab pos="355600" algn="l"/>
              </a:tabLst>
            </a:pPr>
            <a:r>
              <a:rPr lang="en-US" b="1" spc="-10" dirty="0">
                <a:latin typeface="Arial"/>
                <a:cs typeface="Arial"/>
              </a:rPr>
              <a:t>ARCHITECTURAL DIAGRAM</a:t>
            </a:r>
          </a:p>
          <a:p>
            <a:pPr marL="355600" indent="-342900">
              <a:lnSpc>
                <a:spcPct val="150000"/>
              </a:lnSpc>
              <a:spcBef>
                <a:spcPts val="770"/>
              </a:spcBef>
              <a:buFont typeface="Wingdings"/>
              <a:buChar char=""/>
              <a:tabLst>
                <a:tab pos="355600" algn="l"/>
              </a:tabLst>
            </a:pPr>
            <a:r>
              <a:rPr lang="en-US" sz="1800" b="1" spc="-10" dirty="0">
                <a:latin typeface="Arial"/>
                <a:cs typeface="Arial"/>
              </a:rPr>
              <a:t>MODULES USED</a:t>
            </a:r>
          </a:p>
          <a:p>
            <a:pPr marL="355600" indent="-342900">
              <a:lnSpc>
                <a:spcPct val="150000"/>
              </a:lnSpc>
              <a:spcBef>
                <a:spcPts val="770"/>
              </a:spcBef>
              <a:buFont typeface="Wingdings"/>
              <a:buChar char=""/>
              <a:tabLst>
                <a:tab pos="355600" algn="l"/>
              </a:tabLst>
            </a:pPr>
            <a:r>
              <a:rPr lang="en-US" b="1" spc="-10" dirty="0">
                <a:latin typeface="Arial"/>
                <a:cs typeface="Arial"/>
              </a:rPr>
              <a:t>MODULES DESCRIPTION</a:t>
            </a:r>
          </a:p>
          <a:p>
            <a:pPr marL="355600" indent="-342900">
              <a:lnSpc>
                <a:spcPct val="150000"/>
              </a:lnSpc>
              <a:spcBef>
                <a:spcPts val="770"/>
              </a:spcBef>
              <a:buFont typeface="Wingdings"/>
              <a:buChar char=""/>
              <a:tabLst>
                <a:tab pos="355600" algn="l"/>
              </a:tabLst>
            </a:pPr>
            <a:r>
              <a:rPr lang="en-US" sz="1800" b="1" spc="-10" dirty="0">
                <a:latin typeface="Arial"/>
                <a:cs typeface="Arial"/>
              </a:rPr>
              <a:t>CONCLUSION</a:t>
            </a:r>
          </a:p>
          <a:p>
            <a:pPr marL="12700">
              <a:spcBef>
                <a:spcPts val="770"/>
              </a:spcBef>
              <a:tabLst>
                <a:tab pos="355600" algn="l"/>
              </a:tabLst>
            </a:pPr>
            <a:endParaRPr lang="en-US" sz="1800" dirty="0">
              <a:latin typeface="Arial"/>
              <a:cs typeface="Arial"/>
            </a:endParaRPr>
          </a:p>
        </p:txBody>
      </p:sp>
      <p:pic>
        <p:nvPicPr>
          <p:cNvPr id="2097156" name="object 4"/>
          <p:cNvPicPr>
            <a:picLocks/>
          </p:cNvPicPr>
          <p:nvPr/>
        </p:nvPicPr>
        <p:blipFill>
          <a:blip r:embed="rId2" cstate="print"/>
          <a:stretch>
            <a:fillRect/>
          </a:stretch>
        </p:blipFill>
        <p:spPr>
          <a:xfrm>
            <a:off x="522651" y="360717"/>
            <a:ext cx="1054347" cy="1040690"/>
          </a:xfrm>
          <a:prstGeom prst="rect">
            <a:avLst/>
          </a:prstGeom>
        </p:spPr>
      </p:pic>
      <p:pic>
        <p:nvPicPr>
          <p:cNvPr id="2097157" name="object 5"/>
          <p:cNvPicPr>
            <a:picLocks/>
          </p:cNvPicPr>
          <p:nvPr/>
        </p:nvPicPr>
        <p:blipFill>
          <a:blip r:embed="rId3" cstate="print"/>
          <a:stretch>
            <a:fillRect/>
          </a:stretch>
        </p:blipFill>
        <p:spPr>
          <a:xfrm>
            <a:off x="10525125" y="371475"/>
            <a:ext cx="1152525" cy="110490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97158" name="object 2"/>
          <p:cNvPicPr>
            <a:picLocks/>
          </p:cNvPicPr>
          <p:nvPr/>
        </p:nvPicPr>
        <p:blipFill>
          <a:blip r:embed="rId2" cstate="print"/>
          <a:stretch>
            <a:fillRect/>
          </a:stretch>
        </p:blipFill>
        <p:spPr>
          <a:xfrm>
            <a:off x="408351" y="284517"/>
            <a:ext cx="1054347" cy="1040690"/>
          </a:xfrm>
          <a:prstGeom prst="rect">
            <a:avLst/>
          </a:prstGeom>
        </p:spPr>
      </p:pic>
      <p:pic>
        <p:nvPicPr>
          <p:cNvPr id="2097159" name="object 3"/>
          <p:cNvPicPr>
            <a:picLocks/>
          </p:cNvPicPr>
          <p:nvPr/>
        </p:nvPicPr>
        <p:blipFill>
          <a:blip r:embed="rId3" cstate="print"/>
          <a:stretch>
            <a:fillRect/>
          </a:stretch>
        </p:blipFill>
        <p:spPr>
          <a:xfrm>
            <a:off x="10699802" y="220307"/>
            <a:ext cx="1152525" cy="1104900"/>
          </a:xfrm>
          <a:prstGeom prst="rect">
            <a:avLst/>
          </a:prstGeom>
        </p:spPr>
      </p:pic>
      <p:sp>
        <p:nvSpPr>
          <p:cNvPr id="1048601" name="object 5"/>
          <p:cNvSpPr txBox="1">
            <a:spLocks noGrp="1"/>
          </p:cNvSpPr>
          <p:nvPr>
            <p:ph type="title"/>
          </p:nvPr>
        </p:nvSpPr>
        <p:spPr>
          <a:xfrm>
            <a:off x="3004184" y="627062"/>
            <a:ext cx="7306657" cy="444352"/>
          </a:xfrm>
          <a:prstGeom prst="rect">
            <a:avLst/>
          </a:prstGeom>
        </p:spPr>
        <p:txBody>
          <a:bodyPr vert="horz" wrap="square" lIns="0" tIns="13335" rIns="0" bIns="0" rtlCol="0">
            <a:spAutoFit/>
          </a:bodyPr>
          <a:lstStyle/>
          <a:p>
            <a:pPr marL="1109980">
              <a:lnSpc>
                <a:spcPct val="100000"/>
              </a:lnSpc>
              <a:spcBef>
                <a:spcPts val="105"/>
              </a:spcBef>
            </a:pPr>
            <a:r>
              <a:rPr sz="2800" spc="-10" dirty="0">
                <a:solidFill>
                  <a:srgbClr val="FF0066"/>
                </a:solidFill>
              </a:rPr>
              <a:t>PRO</a:t>
            </a:r>
            <a:r>
              <a:rPr lang="en-IN" sz="2800" spc="-10" dirty="0">
                <a:solidFill>
                  <a:srgbClr val="FF0066"/>
                </a:solidFill>
              </a:rPr>
              <a:t>JECT INTRODUCTION</a:t>
            </a:r>
            <a:endParaRPr sz="2800" spc="-35" dirty="0">
              <a:solidFill>
                <a:srgbClr val="FF0066"/>
              </a:solidFill>
            </a:endParaRPr>
          </a:p>
        </p:txBody>
      </p:sp>
      <p:sp>
        <p:nvSpPr>
          <p:cNvPr id="1048602" name="Rectangle 1"/>
          <p:cNvSpPr>
            <a:spLocks noChangeArrowheads="1"/>
          </p:cNvSpPr>
          <p:nvPr/>
        </p:nvSpPr>
        <p:spPr bwMode="auto">
          <a:xfrm>
            <a:off x="798587" y="1775089"/>
            <a:ext cx="10441160" cy="3597844"/>
          </a:xfrm>
          <a:prstGeom prst="rect">
            <a:avLst/>
          </a:prstGeom>
          <a:solidFill>
            <a:srgbClr val="FFFFFF"/>
          </a:solidFill>
          <a:ln w="9525">
            <a:noFill/>
            <a:miter lim="800000"/>
            <a:headEnd/>
            <a:tailEnd/>
          </a:ln>
          <a:effectLst/>
        </p:spPr>
        <p:txBody>
          <a:bodyPr vert="horz" wrap="square" lIns="12696" tIns="0" rIns="12696" bIns="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None/>
            </a:pPr>
            <a:r>
              <a:rPr lang="en-US" dirty="0"/>
              <a:t>	</a:t>
            </a:r>
            <a:r>
              <a:rPr lang="en-US" sz="2000" dirty="0"/>
              <a:t>The Contact Management System in DBMS is designed to store, organize, and manage contact information such as names, phone numbers, and emails in a database. It aims to provide users with an easy-to-use interface for adding, updating, searching, and deleting contact details. The system leverages a Database Management System to ensure efficient and secure data storage. With the growing need for efficient contact management, this project simplifies the process by automating and centralizing contact information.</a:t>
            </a:r>
            <a:endParaRPr kumimoji="0" lang="en-US" sz="2000" b="0" i="0" u="none" strike="noStrike" cap="none" normalizeH="0" baseline="0" dirty="0">
              <a:ln>
                <a:noFill/>
              </a:ln>
              <a:solidFill>
                <a:schemeClr val="tx1"/>
              </a:solidFill>
              <a:effectLst/>
              <a:latin typeface="Arial" pitchFamily="34" charset="0"/>
              <a:cs typeface="Arial"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0364B6AF-C50F-9262-9F5C-494D1FD72061}"/>
              </a:ext>
            </a:extLst>
          </p:cNvPr>
          <p:cNvPicPr>
            <a:picLocks/>
          </p:cNvPicPr>
          <p:nvPr/>
        </p:nvPicPr>
        <p:blipFill>
          <a:blip r:embed="rId2" cstate="print"/>
          <a:stretch>
            <a:fillRect/>
          </a:stretch>
        </p:blipFill>
        <p:spPr>
          <a:xfrm>
            <a:off x="335360" y="327566"/>
            <a:ext cx="1054347" cy="1040690"/>
          </a:xfrm>
          <a:prstGeom prst="rect">
            <a:avLst/>
          </a:prstGeom>
        </p:spPr>
      </p:pic>
      <p:pic>
        <p:nvPicPr>
          <p:cNvPr id="3" name="object 3">
            <a:extLst>
              <a:ext uri="{FF2B5EF4-FFF2-40B4-BE49-F238E27FC236}">
                <a16:creationId xmlns:a16="http://schemas.microsoft.com/office/drawing/2014/main" id="{BFFBF2E5-2272-4E91-BC4F-87D24BE98D84}"/>
              </a:ext>
            </a:extLst>
          </p:cNvPr>
          <p:cNvPicPr>
            <a:picLocks/>
          </p:cNvPicPr>
          <p:nvPr/>
        </p:nvPicPr>
        <p:blipFill>
          <a:blip r:embed="rId3" cstate="print"/>
          <a:stretch>
            <a:fillRect/>
          </a:stretch>
        </p:blipFill>
        <p:spPr>
          <a:xfrm>
            <a:off x="10531048" y="327566"/>
            <a:ext cx="1152525" cy="1104900"/>
          </a:xfrm>
          <a:prstGeom prst="rect">
            <a:avLst/>
          </a:prstGeom>
        </p:spPr>
      </p:pic>
      <p:sp>
        <p:nvSpPr>
          <p:cNvPr id="4" name="object 5">
            <a:extLst>
              <a:ext uri="{FF2B5EF4-FFF2-40B4-BE49-F238E27FC236}">
                <a16:creationId xmlns:a16="http://schemas.microsoft.com/office/drawing/2014/main" id="{7C067DBA-7455-2694-D52F-29AC8A24A57C}"/>
              </a:ext>
            </a:extLst>
          </p:cNvPr>
          <p:cNvSpPr txBox="1">
            <a:spLocks/>
          </p:cNvSpPr>
          <p:nvPr/>
        </p:nvSpPr>
        <p:spPr>
          <a:xfrm>
            <a:off x="3004185" y="627062"/>
            <a:ext cx="6004814" cy="444352"/>
          </a:xfrm>
          <a:prstGeom prst="rect">
            <a:avLst/>
          </a:prstGeom>
        </p:spPr>
        <p:txBody>
          <a:bodyPr vert="horz" wrap="square" lIns="0" tIns="13335" rIns="0" bIns="0" rtlCol="0">
            <a:spAutoFit/>
          </a:bodyPr>
          <a:lstStyle>
            <a:lvl1pPr>
              <a:defRPr>
                <a:latin typeface="+mj-lt"/>
                <a:ea typeface="+mj-ea"/>
                <a:cs typeface="+mj-cs"/>
              </a:defRPr>
            </a:lvl1pPr>
          </a:lstStyle>
          <a:p>
            <a:pPr marL="1109980">
              <a:spcBef>
                <a:spcPts val="105"/>
              </a:spcBef>
            </a:pPr>
            <a:r>
              <a:rPr lang="en-IN" sz="2800" b="1" spc="-10" dirty="0">
                <a:solidFill>
                  <a:srgbClr val="FF0066"/>
                </a:solidFill>
              </a:rPr>
              <a:t>PROBLEM IDENTIFICATION</a:t>
            </a:r>
            <a:endParaRPr lang="en-IN" sz="2800" b="1" spc="-35" dirty="0">
              <a:solidFill>
                <a:srgbClr val="FF0066"/>
              </a:solidFill>
            </a:endParaRPr>
          </a:p>
        </p:txBody>
      </p:sp>
      <p:sp>
        <p:nvSpPr>
          <p:cNvPr id="5" name="Rectangle 5">
            <a:extLst>
              <a:ext uri="{FF2B5EF4-FFF2-40B4-BE49-F238E27FC236}">
                <a16:creationId xmlns:a16="http://schemas.microsoft.com/office/drawing/2014/main" id="{7F39F254-C8E9-0318-3589-0F73903D832E}"/>
              </a:ext>
            </a:extLst>
          </p:cNvPr>
          <p:cNvSpPr/>
          <p:nvPr/>
        </p:nvSpPr>
        <p:spPr>
          <a:xfrm>
            <a:off x="4751512" y="5343798"/>
            <a:ext cx="6096000" cy="548641"/>
          </a:xfrm>
          <a:prstGeom prst="rect">
            <a:avLst/>
          </a:prstGeom>
        </p:spPr>
        <p:txBody>
          <a:bodyPr>
            <a:spAutoFit/>
          </a:bodyPr>
          <a:lstStyle/>
          <a:p>
            <a:endParaRPr lang="en-US" dirty="0"/>
          </a:p>
          <a:p>
            <a:endParaRPr lang="en-US" dirty="0"/>
          </a:p>
        </p:txBody>
      </p:sp>
      <p:sp>
        <p:nvSpPr>
          <p:cNvPr id="6" name="Rectangle 6">
            <a:extLst>
              <a:ext uri="{FF2B5EF4-FFF2-40B4-BE49-F238E27FC236}">
                <a16:creationId xmlns:a16="http://schemas.microsoft.com/office/drawing/2014/main" id="{41D866E8-2B66-307B-51B4-AD300913C9A1}"/>
              </a:ext>
            </a:extLst>
          </p:cNvPr>
          <p:cNvSpPr/>
          <p:nvPr/>
        </p:nvSpPr>
        <p:spPr>
          <a:xfrm>
            <a:off x="2495600" y="2204864"/>
            <a:ext cx="7920880" cy="369332"/>
          </a:xfrm>
          <a:prstGeom prst="rect">
            <a:avLst/>
          </a:prstGeom>
        </p:spPr>
        <p:txBody>
          <a:bodyPr wrap="square">
            <a:spAutoFit/>
          </a:bodyPr>
          <a:lstStyle/>
          <a:p>
            <a:pPr lvl="4" algn="l"/>
            <a:endParaRPr lang="en-US" dirty="0"/>
          </a:p>
        </p:txBody>
      </p:sp>
      <p:sp>
        <p:nvSpPr>
          <p:cNvPr id="8" name="Rectangle 1">
            <a:extLst>
              <a:ext uri="{FF2B5EF4-FFF2-40B4-BE49-F238E27FC236}">
                <a16:creationId xmlns:a16="http://schemas.microsoft.com/office/drawing/2014/main" id="{51F963C0-C846-D4F0-E63B-A3D030D15B4A}"/>
              </a:ext>
            </a:extLst>
          </p:cNvPr>
          <p:cNvSpPr>
            <a:spLocks noChangeArrowheads="1"/>
          </p:cNvSpPr>
          <p:nvPr/>
        </p:nvSpPr>
        <p:spPr bwMode="auto">
          <a:xfrm>
            <a:off x="570715" y="1071414"/>
            <a:ext cx="11593288" cy="48520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Managing contacts manually can be time-consuming and prone to errors.</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Storing contact information across multiple devices or platforms leads to disorganization.</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Lack of a centralized system makes it difficult to access and update contact details quickly.</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Users face difficulties in searching and sorting contacts efficiently.</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Security and privacy concerns arise when contact data is stored in an unorganized or unsecured  manner. </a:t>
            </a:r>
          </a:p>
        </p:txBody>
      </p:sp>
    </p:spTree>
    <p:extLst>
      <p:ext uri="{BB962C8B-B14F-4D97-AF65-F5344CB8AC3E}">
        <p14:creationId xmlns:p14="http://schemas.microsoft.com/office/powerpoint/2010/main" val="2343784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97160" name="object 2"/>
          <p:cNvPicPr>
            <a:picLocks/>
          </p:cNvPicPr>
          <p:nvPr/>
        </p:nvPicPr>
        <p:blipFill>
          <a:blip r:embed="rId2" cstate="print"/>
          <a:stretch>
            <a:fillRect/>
          </a:stretch>
        </p:blipFill>
        <p:spPr>
          <a:xfrm>
            <a:off x="408351" y="284517"/>
            <a:ext cx="1054347" cy="1040690"/>
          </a:xfrm>
          <a:prstGeom prst="rect">
            <a:avLst/>
          </a:prstGeom>
        </p:spPr>
      </p:pic>
      <p:pic>
        <p:nvPicPr>
          <p:cNvPr id="2097161" name="object 3"/>
          <p:cNvPicPr>
            <a:picLocks/>
          </p:cNvPicPr>
          <p:nvPr/>
        </p:nvPicPr>
        <p:blipFill>
          <a:blip r:embed="rId3" cstate="print"/>
          <a:stretch>
            <a:fillRect/>
          </a:stretch>
        </p:blipFill>
        <p:spPr>
          <a:xfrm>
            <a:off x="10553700" y="381000"/>
            <a:ext cx="1152525" cy="1104900"/>
          </a:xfrm>
          <a:prstGeom prst="rect">
            <a:avLst/>
          </a:prstGeom>
        </p:spPr>
      </p:pic>
      <p:sp>
        <p:nvSpPr>
          <p:cNvPr id="1048604" name="object 5"/>
          <p:cNvSpPr txBox="1">
            <a:spLocks noGrp="1"/>
          </p:cNvSpPr>
          <p:nvPr>
            <p:ph type="title"/>
          </p:nvPr>
        </p:nvSpPr>
        <p:spPr>
          <a:xfrm>
            <a:off x="3287688" y="550653"/>
            <a:ext cx="6004814" cy="382797"/>
          </a:xfrm>
          <a:prstGeom prst="rect">
            <a:avLst/>
          </a:prstGeom>
        </p:spPr>
        <p:txBody>
          <a:bodyPr vert="horz" wrap="square" lIns="0" tIns="13335" rIns="0" bIns="0" rtlCol="0">
            <a:spAutoFit/>
          </a:bodyPr>
          <a:lstStyle/>
          <a:p>
            <a:pPr marL="1109980">
              <a:lnSpc>
                <a:spcPct val="100000"/>
              </a:lnSpc>
              <a:spcBef>
                <a:spcPts val="105"/>
              </a:spcBef>
            </a:pPr>
            <a:r>
              <a:rPr lang="en-IN" spc="-10" dirty="0">
                <a:solidFill>
                  <a:srgbClr val="FF0066"/>
                </a:solidFill>
              </a:rPr>
              <a:t> OBJECTIVE</a:t>
            </a:r>
            <a:endParaRPr spc="-35" dirty="0">
              <a:solidFill>
                <a:srgbClr val="FF0066"/>
              </a:solidFill>
            </a:endParaRPr>
          </a:p>
        </p:txBody>
      </p:sp>
      <p:sp>
        <p:nvSpPr>
          <p:cNvPr id="3" name="TextBox 2">
            <a:extLst>
              <a:ext uri="{FF2B5EF4-FFF2-40B4-BE49-F238E27FC236}">
                <a16:creationId xmlns:a16="http://schemas.microsoft.com/office/drawing/2014/main" id="{03A2497D-C4DC-B91B-048D-C6B210FB11A5}"/>
              </a:ext>
            </a:extLst>
          </p:cNvPr>
          <p:cNvSpPr txBox="1"/>
          <p:nvPr/>
        </p:nvSpPr>
        <p:spPr>
          <a:xfrm>
            <a:off x="695400" y="1772816"/>
            <a:ext cx="10271090" cy="3690177"/>
          </a:xfrm>
          <a:prstGeom prst="rect">
            <a:avLst/>
          </a:prstGeom>
          <a:noFill/>
        </p:spPr>
        <p:txBody>
          <a:bodyPr wrap="square">
            <a:spAutoFit/>
          </a:bodyPr>
          <a:lstStyle/>
          <a:p>
            <a:pPr algn="just">
              <a:lnSpc>
                <a:spcPct val="200000"/>
              </a:lnSpc>
            </a:pPr>
            <a:r>
              <a:rPr lang="en-US" sz="2000" dirty="0"/>
              <a:t>	The objective of the Contact Management System project is to create an efficient, user-friendly system for managing contact information. The system aims to provide users with the ability to easily store, retrieve, update, and delete contacts from a centralized database. It seeks to simplify the process of searching and organizing contacts by offering robust search and sorting functionalities. Additionally, the system will ensure data security by implementing access control and authentication mechanisms.</a:t>
            </a:r>
            <a:endParaRPr lang="en-IN" sz="2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72E6FF0A-4179-960B-7457-9762510895CB}"/>
              </a:ext>
            </a:extLst>
          </p:cNvPr>
          <p:cNvPicPr>
            <a:picLocks/>
          </p:cNvPicPr>
          <p:nvPr/>
        </p:nvPicPr>
        <p:blipFill>
          <a:blip r:embed="rId2" cstate="print"/>
          <a:stretch>
            <a:fillRect/>
          </a:stretch>
        </p:blipFill>
        <p:spPr>
          <a:xfrm>
            <a:off x="334963" y="252412"/>
            <a:ext cx="1054347" cy="1040690"/>
          </a:xfrm>
          <a:prstGeom prst="rect">
            <a:avLst/>
          </a:prstGeom>
        </p:spPr>
      </p:pic>
      <p:pic>
        <p:nvPicPr>
          <p:cNvPr id="3" name="object 3">
            <a:extLst>
              <a:ext uri="{FF2B5EF4-FFF2-40B4-BE49-F238E27FC236}">
                <a16:creationId xmlns:a16="http://schemas.microsoft.com/office/drawing/2014/main" id="{4552C323-3A7A-5EFE-5169-A6D1A4860723}"/>
              </a:ext>
            </a:extLst>
          </p:cNvPr>
          <p:cNvPicPr>
            <a:picLocks/>
          </p:cNvPicPr>
          <p:nvPr/>
        </p:nvPicPr>
        <p:blipFill>
          <a:blip r:embed="rId3" cstate="print"/>
          <a:stretch>
            <a:fillRect/>
          </a:stretch>
        </p:blipFill>
        <p:spPr>
          <a:xfrm>
            <a:off x="10704512" y="220307"/>
            <a:ext cx="1152525" cy="1104900"/>
          </a:xfrm>
          <a:prstGeom prst="rect">
            <a:avLst/>
          </a:prstGeom>
        </p:spPr>
      </p:pic>
      <p:sp>
        <p:nvSpPr>
          <p:cNvPr id="4" name="object 5">
            <a:extLst>
              <a:ext uri="{FF2B5EF4-FFF2-40B4-BE49-F238E27FC236}">
                <a16:creationId xmlns:a16="http://schemas.microsoft.com/office/drawing/2014/main" id="{93C7A4AD-5BCF-6BF2-5A8A-D0AACD6D86BB}"/>
              </a:ext>
            </a:extLst>
          </p:cNvPr>
          <p:cNvSpPr txBox="1">
            <a:spLocks/>
          </p:cNvSpPr>
          <p:nvPr/>
        </p:nvSpPr>
        <p:spPr>
          <a:xfrm>
            <a:off x="3004185" y="627062"/>
            <a:ext cx="6004814" cy="444352"/>
          </a:xfrm>
          <a:prstGeom prst="rect">
            <a:avLst/>
          </a:prstGeom>
        </p:spPr>
        <p:txBody>
          <a:bodyPr vert="horz" wrap="square" lIns="0" tIns="13335" rIns="0" bIns="0" rtlCol="0">
            <a:spAutoFit/>
          </a:bodyPr>
          <a:lstStyle>
            <a:lvl1pPr>
              <a:defRPr>
                <a:latin typeface="+mj-lt"/>
                <a:ea typeface="+mj-ea"/>
                <a:cs typeface="+mj-cs"/>
              </a:defRPr>
            </a:lvl1pPr>
          </a:lstStyle>
          <a:p>
            <a:pPr marL="1109980">
              <a:spcBef>
                <a:spcPts val="105"/>
              </a:spcBef>
            </a:pPr>
            <a:r>
              <a:rPr lang="en-US" sz="2800" b="1" spc="-10" dirty="0">
                <a:solidFill>
                  <a:srgbClr val="FF0066"/>
                </a:solidFill>
              </a:rPr>
              <a:t>P</a:t>
            </a:r>
            <a:r>
              <a:rPr lang="en-IN" sz="2800" b="1" spc="-10" dirty="0">
                <a:solidFill>
                  <a:srgbClr val="FF0066"/>
                </a:solidFill>
              </a:rPr>
              <a:t>ROPOSED SYSTEM</a:t>
            </a:r>
            <a:endParaRPr lang="en-IN" sz="2800" b="1" spc="-35" dirty="0">
              <a:solidFill>
                <a:srgbClr val="FF0066"/>
              </a:solidFill>
            </a:endParaRPr>
          </a:p>
        </p:txBody>
      </p:sp>
      <p:sp>
        <p:nvSpPr>
          <p:cNvPr id="5" name="Rectangle 1">
            <a:extLst>
              <a:ext uri="{FF2B5EF4-FFF2-40B4-BE49-F238E27FC236}">
                <a16:creationId xmlns:a16="http://schemas.microsoft.com/office/drawing/2014/main" id="{5283B916-E4B5-AD2A-9FAE-3C200C97AE04}"/>
              </a:ext>
            </a:extLst>
          </p:cNvPr>
          <p:cNvSpPr>
            <a:spLocks noChangeArrowheads="1"/>
          </p:cNvSpPr>
          <p:nvPr/>
        </p:nvSpPr>
        <p:spPr bwMode="auto">
          <a:xfrm>
            <a:off x="839416" y="1257765"/>
            <a:ext cx="10619706" cy="4575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Users can add, edit, delete, and view contact details securely through an intuitive interface.</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A centralized database-driven system to store and manage contact information.</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The system will include search and sorting features for easy retrieval of contact data.</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User authentication and authorization will be implemented to ensure data security.</a:t>
            </a:r>
          </a:p>
          <a:p>
            <a:pPr marL="0" marR="0" lvl="0" indent="0" algn="l" defTabSz="914400" rtl="0" eaLnBrk="0" fontAlgn="base" latinLnBrk="0" hangingPunct="0">
              <a:lnSpc>
                <a:spcPct val="25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Arial" panose="020B0604020202020204" pitchFamily="34" charset="0"/>
              </a:rPr>
              <a:t> Contacts will be organized and stored in a structured manner, ensuring consistency and accuracy. </a:t>
            </a:r>
          </a:p>
        </p:txBody>
      </p:sp>
    </p:spTree>
    <p:extLst>
      <p:ext uri="{BB962C8B-B14F-4D97-AF65-F5344CB8AC3E}">
        <p14:creationId xmlns:p14="http://schemas.microsoft.com/office/powerpoint/2010/main" val="8540885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F13D3843-4285-C1BD-1DA8-FE93CB066068}"/>
              </a:ext>
            </a:extLst>
          </p:cNvPr>
          <p:cNvPicPr>
            <a:picLocks/>
          </p:cNvPicPr>
          <p:nvPr/>
        </p:nvPicPr>
        <p:blipFill>
          <a:blip r:embed="rId2" cstate="print"/>
          <a:stretch>
            <a:fillRect/>
          </a:stretch>
        </p:blipFill>
        <p:spPr>
          <a:xfrm>
            <a:off x="408351" y="284517"/>
            <a:ext cx="1054347" cy="1040690"/>
          </a:xfrm>
          <a:prstGeom prst="rect">
            <a:avLst/>
          </a:prstGeom>
        </p:spPr>
      </p:pic>
      <p:pic>
        <p:nvPicPr>
          <p:cNvPr id="3" name="object 3">
            <a:extLst>
              <a:ext uri="{FF2B5EF4-FFF2-40B4-BE49-F238E27FC236}">
                <a16:creationId xmlns:a16="http://schemas.microsoft.com/office/drawing/2014/main" id="{DAA8A45B-D455-A910-D9AD-53912EED577F}"/>
              </a:ext>
            </a:extLst>
          </p:cNvPr>
          <p:cNvPicPr>
            <a:picLocks/>
          </p:cNvPicPr>
          <p:nvPr/>
        </p:nvPicPr>
        <p:blipFill>
          <a:blip r:embed="rId3" cstate="print"/>
          <a:stretch>
            <a:fillRect/>
          </a:stretch>
        </p:blipFill>
        <p:spPr>
          <a:xfrm>
            <a:off x="10550486" y="284517"/>
            <a:ext cx="1152525" cy="1104900"/>
          </a:xfrm>
          <a:prstGeom prst="rect">
            <a:avLst/>
          </a:prstGeom>
        </p:spPr>
      </p:pic>
      <p:sp>
        <p:nvSpPr>
          <p:cNvPr id="4" name="object 5">
            <a:extLst>
              <a:ext uri="{FF2B5EF4-FFF2-40B4-BE49-F238E27FC236}">
                <a16:creationId xmlns:a16="http://schemas.microsoft.com/office/drawing/2014/main" id="{E5AB38E8-6B11-71F3-144D-4446440B75B5}"/>
              </a:ext>
            </a:extLst>
          </p:cNvPr>
          <p:cNvSpPr txBox="1">
            <a:spLocks/>
          </p:cNvSpPr>
          <p:nvPr/>
        </p:nvSpPr>
        <p:spPr>
          <a:xfrm>
            <a:off x="2562344" y="412620"/>
            <a:ext cx="6004814" cy="505908"/>
          </a:xfrm>
          <a:prstGeom prst="rect">
            <a:avLst/>
          </a:prstGeom>
        </p:spPr>
        <p:txBody>
          <a:bodyPr vert="horz" wrap="square" lIns="0" tIns="13335" rIns="0" bIns="0" rtlCol="0">
            <a:spAutoFit/>
          </a:bodyPr>
          <a:lstStyle>
            <a:lvl1pPr>
              <a:defRPr>
                <a:latin typeface="+mj-lt"/>
                <a:ea typeface="+mj-ea"/>
                <a:cs typeface="+mj-cs"/>
              </a:defRPr>
            </a:lvl1pPr>
          </a:lstStyle>
          <a:p>
            <a:pPr marL="1109980">
              <a:spcBef>
                <a:spcPts val="105"/>
              </a:spcBef>
            </a:pPr>
            <a:r>
              <a:rPr lang="en-US" sz="3200" b="1" spc="-10" dirty="0">
                <a:solidFill>
                  <a:srgbClr val="FF0066"/>
                </a:solidFill>
              </a:rPr>
              <a:t>  </a:t>
            </a:r>
            <a:r>
              <a:rPr lang="en-US" sz="2800" b="1" spc="-10" dirty="0">
                <a:solidFill>
                  <a:srgbClr val="FF0066"/>
                </a:solidFill>
              </a:rPr>
              <a:t>ARCHITECTURAL DIAGRAM</a:t>
            </a:r>
            <a:endParaRPr lang="en-IN" sz="2800" b="1" spc="-35" dirty="0">
              <a:solidFill>
                <a:srgbClr val="FF0066"/>
              </a:solidFill>
            </a:endParaRPr>
          </a:p>
        </p:txBody>
      </p:sp>
      <p:sp>
        <p:nvSpPr>
          <p:cNvPr id="7" name="Rectangle: Rounded Corners 6">
            <a:extLst>
              <a:ext uri="{FF2B5EF4-FFF2-40B4-BE49-F238E27FC236}">
                <a16:creationId xmlns:a16="http://schemas.microsoft.com/office/drawing/2014/main" id="{8F0D39F3-45A9-0BD3-CC26-E5A2629C80CE}"/>
              </a:ext>
            </a:extLst>
          </p:cNvPr>
          <p:cNvSpPr/>
          <p:nvPr/>
        </p:nvSpPr>
        <p:spPr>
          <a:xfrm>
            <a:off x="1164436" y="2813788"/>
            <a:ext cx="1584176" cy="6480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t>User Module</a:t>
            </a:r>
            <a:endParaRPr lang="en-US" sz="1800" dirty="0"/>
          </a:p>
        </p:txBody>
      </p:sp>
      <p:sp>
        <p:nvSpPr>
          <p:cNvPr id="8" name="Rectangle: Rounded Corners 7">
            <a:extLst>
              <a:ext uri="{FF2B5EF4-FFF2-40B4-BE49-F238E27FC236}">
                <a16:creationId xmlns:a16="http://schemas.microsoft.com/office/drawing/2014/main" id="{9F09482D-A64F-6443-3B7F-32C7E2AAA20D}"/>
              </a:ext>
            </a:extLst>
          </p:cNvPr>
          <p:cNvSpPr/>
          <p:nvPr/>
        </p:nvSpPr>
        <p:spPr>
          <a:xfrm>
            <a:off x="8567158" y="5040783"/>
            <a:ext cx="1345266" cy="6480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800" b="1" dirty="0"/>
              <a:t>Admin Module</a:t>
            </a:r>
            <a:endParaRPr lang="en-US" sz="1800" dirty="0"/>
          </a:p>
        </p:txBody>
      </p:sp>
      <p:sp>
        <p:nvSpPr>
          <p:cNvPr id="10" name="Rectangle: Rounded Corners 9">
            <a:extLst>
              <a:ext uri="{FF2B5EF4-FFF2-40B4-BE49-F238E27FC236}">
                <a16:creationId xmlns:a16="http://schemas.microsoft.com/office/drawing/2014/main" id="{1688D366-DC11-A690-7C82-041926E03427}"/>
              </a:ext>
            </a:extLst>
          </p:cNvPr>
          <p:cNvSpPr/>
          <p:nvPr/>
        </p:nvSpPr>
        <p:spPr>
          <a:xfrm>
            <a:off x="1492017" y="5046036"/>
            <a:ext cx="1512168" cy="6480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Import</a:t>
            </a:r>
          </a:p>
          <a:p>
            <a:pPr algn="ctr"/>
            <a:r>
              <a:rPr lang="en-US" b="1" dirty="0"/>
              <a:t>Module</a:t>
            </a:r>
            <a:endParaRPr lang="en-IN" b="1" dirty="0"/>
          </a:p>
        </p:txBody>
      </p:sp>
      <p:sp>
        <p:nvSpPr>
          <p:cNvPr id="11" name="Rectangle: Rounded Corners 10">
            <a:extLst>
              <a:ext uri="{FF2B5EF4-FFF2-40B4-BE49-F238E27FC236}">
                <a16:creationId xmlns:a16="http://schemas.microsoft.com/office/drawing/2014/main" id="{41050D97-5F23-E927-BBE1-16251F43D0D4}"/>
              </a:ext>
            </a:extLst>
          </p:cNvPr>
          <p:cNvSpPr/>
          <p:nvPr/>
        </p:nvSpPr>
        <p:spPr>
          <a:xfrm>
            <a:off x="4682389" y="3558666"/>
            <a:ext cx="1970212" cy="9361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Search and sorting module</a:t>
            </a:r>
            <a:endParaRPr lang="en-IN" b="1" dirty="0"/>
          </a:p>
        </p:txBody>
      </p:sp>
      <p:sp>
        <p:nvSpPr>
          <p:cNvPr id="12" name="Rectangle: Rounded Corners 11">
            <a:extLst>
              <a:ext uri="{FF2B5EF4-FFF2-40B4-BE49-F238E27FC236}">
                <a16:creationId xmlns:a16="http://schemas.microsoft.com/office/drawing/2014/main" id="{70C1CE11-F2DD-25B6-E400-20BACBF409D0}"/>
              </a:ext>
            </a:extLst>
          </p:cNvPr>
          <p:cNvSpPr/>
          <p:nvPr/>
        </p:nvSpPr>
        <p:spPr>
          <a:xfrm>
            <a:off x="8400256" y="2879687"/>
            <a:ext cx="1512168" cy="648072"/>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Export Module</a:t>
            </a:r>
            <a:endParaRPr lang="en-IN" b="1" dirty="0"/>
          </a:p>
        </p:txBody>
      </p:sp>
      <p:sp>
        <p:nvSpPr>
          <p:cNvPr id="13" name="Rectangle: Rounded Corners 12">
            <a:extLst>
              <a:ext uri="{FF2B5EF4-FFF2-40B4-BE49-F238E27FC236}">
                <a16:creationId xmlns:a16="http://schemas.microsoft.com/office/drawing/2014/main" id="{2197537E-0183-BAE8-48E0-9D1A190D4965}"/>
              </a:ext>
            </a:extLst>
          </p:cNvPr>
          <p:cNvSpPr/>
          <p:nvPr/>
        </p:nvSpPr>
        <p:spPr>
          <a:xfrm>
            <a:off x="4805335" y="1887420"/>
            <a:ext cx="1656184" cy="936104"/>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b="1" dirty="0"/>
              <a:t>Database system module </a:t>
            </a:r>
            <a:endParaRPr lang="en-IN" b="1" dirty="0"/>
          </a:p>
        </p:txBody>
      </p:sp>
      <p:cxnSp>
        <p:nvCxnSpPr>
          <p:cNvPr id="19" name="Straight Arrow Connector 18">
            <a:extLst>
              <a:ext uri="{FF2B5EF4-FFF2-40B4-BE49-F238E27FC236}">
                <a16:creationId xmlns:a16="http://schemas.microsoft.com/office/drawing/2014/main" id="{C35F5E8C-09CE-0F34-3144-68D3A22A9AD5}"/>
              </a:ext>
            </a:extLst>
          </p:cNvPr>
          <p:cNvCxnSpPr>
            <a:cxnSpLocks/>
          </p:cNvCxnSpPr>
          <p:nvPr/>
        </p:nvCxnSpPr>
        <p:spPr>
          <a:xfrm flipH="1">
            <a:off x="3215680" y="5364819"/>
            <a:ext cx="525658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2F3B9754-E1A5-D135-61FA-BF4190E15E1D}"/>
              </a:ext>
            </a:extLst>
          </p:cNvPr>
          <p:cNvCxnSpPr>
            <a:cxnSpLocks/>
          </p:cNvCxnSpPr>
          <p:nvPr/>
        </p:nvCxnSpPr>
        <p:spPr>
          <a:xfrm flipV="1">
            <a:off x="2135560" y="3527759"/>
            <a:ext cx="0" cy="147302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55" name="Straight Arrow Connector 54">
            <a:extLst>
              <a:ext uri="{FF2B5EF4-FFF2-40B4-BE49-F238E27FC236}">
                <a16:creationId xmlns:a16="http://schemas.microsoft.com/office/drawing/2014/main" id="{E2FEF135-BEBE-7B41-4EC3-2698E1625B32}"/>
              </a:ext>
            </a:extLst>
          </p:cNvPr>
          <p:cNvCxnSpPr>
            <a:cxnSpLocks/>
          </p:cNvCxnSpPr>
          <p:nvPr/>
        </p:nvCxnSpPr>
        <p:spPr>
          <a:xfrm flipH="1" flipV="1">
            <a:off x="6558574" y="2492896"/>
            <a:ext cx="1769674" cy="45327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64" name="Straight Arrow Connector 63">
            <a:extLst>
              <a:ext uri="{FF2B5EF4-FFF2-40B4-BE49-F238E27FC236}">
                <a16:creationId xmlns:a16="http://schemas.microsoft.com/office/drawing/2014/main" id="{3523CF43-3639-BAD3-FB95-A3E17229C9A7}"/>
              </a:ext>
            </a:extLst>
          </p:cNvPr>
          <p:cNvCxnSpPr>
            <a:cxnSpLocks/>
          </p:cNvCxnSpPr>
          <p:nvPr/>
        </p:nvCxnSpPr>
        <p:spPr>
          <a:xfrm flipH="1">
            <a:off x="9118745" y="3645024"/>
            <a:ext cx="37595" cy="122413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3" name="Straight Arrow Connector 72">
            <a:extLst>
              <a:ext uri="{FF2B5EF4-FFF2-40B4-BE49-F238E27FC236}">
                <a16:creationId xmlns:a16="http://schemas.microsoft.com/office/drawing/2014/main" id="{F6A86016-E391-CA95-7503-F633AAE8EC6C}"/>
              </a:ext>
            </a:extLst>
          </p:cNvPr>
          <p:cNvCxnSpPr>
            <a:cxnSpLocks/>
          </p:cNvCxnSpPr>
          <p:nvPr/>
        </p:nvCxnSpPr>
        <p:spPr>
          <a:xfrm>
            <a:off x="2895169" y="3545884"/>
            <a:ext cx="1706536" cy="44721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a:extLst>
              <a:ext uri="{FF2B5EF4-FFF2-40B4-BE49-F238E27FC236}">
                <a16:creationId xmlns:a16="http://schemas.microsoft.com/office/drawing/2014/main" id="{AFDE3062-806A-48F0-CA3B-CBB077BBA4BE}"/>
              </a:ext>
            </a:extLst>
          </p:cNvPr>
          <p:cNvCxnSpPr>
            <a:cxnSpLocks/>
          </p:cNvCxnSpPr>
          <p:nvPr/>
        </p:nvCxnSpPr>
        <p:spPr>
          <a:xfrm flipH="1">
            <a:off x="2877296" y="2414072"/>
            <a:ext cx="1769674" cy="356764"/>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a:extLst>
              <a:ext uri="{FF2B5EF4-FFF2-40B4-BE49-F238E27FC236}">
                <a16:creationId xmlns:a16="http://schemas.microsoft.com/office/drawing/2014/main" id="{3C77B25F-F999-8E27-D420-A2CADEF4C5E1}"/>
              </a:ext>
            </a:extLst>
          </p:cNvPr>
          <p:cNvCxnSpPr>
            <a:cxnSpLocks/>
          </p:cNvCxnSpPr>
          <p:nvPr/>
        </p:nvCxnSpPr>
        <p:spPr>
          <a:xfrm flipV="1">
            <a:off x="6733285" y="3558666"/>
            <a:ext cx="1611073" cy="48188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2749761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a:extLst>
              <a:ext uri="{FF2B5EF4-FFF2-40B4-BE49-F238E27FC236}">
                <a16:creationId xmlns:a16="http://schemas.microsoft.com/office/drawing/2014/main" id="{6512BC9C-A4FD-D838-276F-1DBF06F4A41C}"/>
              </a:ext>
            </a:extLst>
          </p:cNvPr>
          <p:cNvPicPr>
            <a:picLocks/>
          </p:cNvPicPr>
          <p:nvPr/>
        </p:nvPicPr>
        <p:blipFill>
          <a:blip r:embed="rId2" cstate="print"/>
          <a:stretch>
            <a:fillRect/>
          </a:stretch>
        </p:blipFill>
        <p:spPr>
          <a:xfrm>
            <a:off x="408351" y="284517"/>
            <a:ext cx="1054347" cy="1040690"/>
          </a:xfrm>
          <a:prstGeom prst="rect">
            <a:avLst/>
          </a:prstGeom>
        </p:spPr>
      </p:pic>
      <p:pic>
        <p:nvPicPr>
          <p:cNvPr id="3" name="object 3">
            <a:extLst>
              <a:ext uri="{FF2B5EF4-FFF2-40B4-BE49-F238E27FC236}">
                <a16:creationId xmlns:a16="http://schemas.microsoft.com/office/drawing/2014/main" id="{3E59161E-9001-055C-6C51-C90E30CC1999}"/>
              </a:ext>
            </a:extLst>
          </p:cNvPr>
          <p:cNvPicPr>
            <a:picLocks/>
          </p:cNvPicPr>
          <p:nvPr/>
        </p:nvPicPr>
        <p:blipFill>
          <a:blip r:embed="rId3" cstate="print"/>
          <a:stretch>
            <a:fillRect/>
          </a:stretch>
        </p:blipFill>
        <p:spPr>
          <a:xfrm>
            <a:off x="10550486" y="284517"/>
            <a:ext cx="1152525" cy="1104900"/>
          </a:xfrm>
          <a:prstGeom prst="rect">
            <a:avLst/>
          </a:prstGeom>
        </p:spPr>
      </p:pic>
      <p:sp>
        <p:nvSpPr>
          <p:cNvPr id="4" name="object 5">
            <a:extLst>
              <a:ext uri="{FF2B5EF4-FFF2-40B4-BE49-F238E27FC236}">
                <a16:creationId xmlns:a16="http://schemas.microsoft.com/office/drawing/2014/main" id="{2D22DF34-B749-E383-2C51-240115C2FCB2}"/>
              </a:ext>
            </a:extLst>
          </p:cNvPr>
          <p:cNvSpPr txBox="1">
            <a:spLocks/>
          </p:cNvSpPr>
          <p:nvPr/>
        </p:nvSpPr>
        <p:spPr>
          <a:xfrm>
            <a:off x="3004185" y="627062"/>
            <a:ext cx="6004814" cy="505908"/>
          </a:xfrm>
          <a:prstGeom prst="rect">
            <a:avLst/>
          </a:prstGeom>
        </p:spPr>
        <p:txBody>
          <a:bodyPr vert="horz" wrap="square" lIns="0" tIns="13335" rIns="0" bIns="0" rtlCol="0">
            <a:spAutoFit/>
          </a:bodyPr>
          <a:lstStyle>
            <a:lvl1pPr>
              <a:defRPr>
                <a:latin typeface="+mj-lt"/>
                <a:ea typeface="+mj-ea"/>
                <a:cs typeface="+mj-cs"/>
              </a:defRPr>
            </a:lvl1pPr>
          </a:lstStyle>
          <a:p>
            <a:pPr marL="1109980">
              <a:spcBef>
                <a:spcPts val="105"/>
              </a:spcBef>
            </a:pPr>
            <a:r>
              <a:rPr lang="en-US" sz="3200" b="1" spc="-10" dirty="0">
                <a:solidFill>
                  <a:srgbClr val="FF0066"/>
                </a:solidFill>
              </a:rPr>
              <a:t>  </a:t>
            </a:r>
            <a:r>
              <a:rPr lang="en-US" sz="2800" b="1" spc="-10" dirty="0">
                <a:solidFill>
                  <a:srgbClr val="FF0066"/>
                </a:solidFill>
              </a:rPr>
              <a:t>M</a:t>
            </a:r>
            <a:r>
              <a:rPr lang="en-IN" sz="2800" b="1" spc="-10" dirty="0">
                <a:solidFill>
                  <a:srgbClr val="FF0066"/>
                </a:solidFill>
              </a:rPr>
              <a:t>ODULES USED</a:t>
            </a:r>
            <a:endParaRPr lang="en-IN" sz="2800" b="1" spc="-35" dirty="0">
              <a:solidFill>
                <a:srgbClr val="FF0066"/>
              </a:solidFill>
            </a:endParaRPr>
          </a:p>
        </p:txBody>
      </p:sp>
      <p:sp>
        <p:nvSpPr>
          <p:cNvPr id="7" name="TextBox 6">
            <a:extLst>
              <a:ext uri="{FF2B5EF4-FFF2-40B4-BE49-F238E27FC236}">
                <a16:creationId xmlns:a16="http://schemas.microsoft.com/office/drawing/2014/main" id="{6F12BEC0-AF47-E151-5C0E-AC280295951D}"/>
              </a:ext>
            </a:extLst>
          </p:cNvPr>
          <p:cNvSpPr txBox="1"/>
          <p:nvPr/>
        </p:nvSpPr>
        <p:spPr>
          <a:xfrm>
            <a:off x="3048778" y="2413338"/>
            <a:ext cx="6097554" cy="2805320"/>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en-US" sz="2000" b="1" dirty="0"/>
              <a:t>User interface module</a:t>
            </a:r>
            <a:endParaRPr lang="en-US" sz="2000" dirty="0"/>
          </a:p>
          <a:p>
            <a:pPr marL="342900" indent="-342900" algn="just">
              <a:lnSpc>
                <a:spcPct val="150000"/>
              </a:lnSpc>
              <a:buFont typeface="Arial" panose="020B0604020202020204" pitchFamily="34" charset="0"/>
              <a:buChar char="•"/>
            </a:pPr>
            <a:r>
              <a:rPr lang="en-US" sz="2000" b="1" dirty="0"/>
              <a:t>Database management system module</a:t>
            </a:r>
            <a:endParaRPr lang="en-US" sz="2000" dirty="0"/>
          </a:p>
          <a:p>
            <a:pPr marL="342900" indent="-342900" algn="just">
              <a:lnSpc>
                <a:spcPct val="150000"/>
              </a:lnSpc>
              <a:buFont typeface="Arial" panose="020B0604020202020204" pitchFamily="34" charset="0"/>
              <a:buChar char="•"/>
            </a:pPr>
            <a:r>
              <a:rPr lang="en-US" sz="2000" b="1" dirty="0"/>
              <a:t>Search and sorting module </a:t>
            </a:r>
            <a:endParaRPr lang="en-US" sz="2000" dirty="0"/>
          </a:p>
          <a:p>
            <a:pPr marL="342900" indent="-342900" algn="just">
              <a:lnSpc>
                <a:spcPct val="150000"/>
              </a:lnSpc>
              <a:buFont typeface="Arial" panose="020B0604020202020204" pitchFamily="34" charset="0"/>
              <a:buChar char="•"/>
            </a:pPr>
            <a:r>
              <a:rPr lang="en-US" sz="2000" b="1" dirty="0"/>
              <a:t>Admin module</a:t>
            </a:r>
            <a:endParaRPr lang="en-US" sz="2000" dirty="0"/>
          </a:p>
          <a:p>
            <a:pPr marL="342900" indent="-342900" algn="just">
              <a:lnSpc>
                <a:spcPct val="150000"/>
              </a:lnSpc>
              <a:buFont typeface="Arial" panose="020B0604020202020204" pitchFamily="34" charset="0"/>
              <a:buChar char="•"/>
            </a:pPr>
            <a:r>
              <a:rPr lang="en-US" sz="2000" b="1" dirty="0"/>
              <a:t>Import Module</a:t>
            </a:r>
            <a:endParaRPr lang="en-US" sz="2000" dirty="0"/>
          </a:p>
          <a:p>
            <a:pPr marL="342900" indent="-342900" algn="just">
              <a:lnSpc>
                <a:spcPct val="150000"/>
              </a:lnSpc>
              <a:buFont typeface="Arial" panose="020B0604020202020204" pitchFamily="34" charset="0"/>
              <a:buChar char="•"/>
            </a:pPr>
            <a:r>
              <a:rPr lang="en-US" sz="2000" b="1" dirty="0"/>
              <a:t>Export Module</a:t>
            </a:r>
            <a:endParaRPr lang="en-US" sz="2000" dirty="0"/>
          </a:p>
        </p:txBody>
      </p:sp>
    </p:spTree>
    <p:extLst>
      <p:ext uri="{BB962C8B-B14F-4D97-AF65-F5344CB8AC3E}">
        <p14:creationId xmlns:p14="http://schemas.microsoft.com/office/powerpoint/2010/main" val="1998726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097166" name="object 2"/>
          <p:cNvPicPr>
            <a:picLocks/>
          </p:cNvPicPr>
          <p:nvPr/>
        </p:nvPicPr>
        <p:blipFill>
          <a:blip r:embed="rId2" cstate="print"/>
          <a:stretch>
            <a:fillRect/>
          </a:stretch>
        </p:blipFill>
        <p:spPr>
          <a:xfrm>
            <a:off x="408351" y="284517"/>
            <a:ext cx="1054347" cy="1040690"/>
          </a:xfrm>
          <a:prstGeom prst="rect">
            <a:avLst/>
          </a:prstGeom>
        </p:spPr>
      </p:pic>
      <p:pic>
        <p:nvPicPr>
          <p:cNvPr id="2097167" name="object 3"/>
          <p:cNvPicPr>
            <a:picLocks/>
          </p:cNvPicPr>
          <p:nvPr/>
        </p:nvPicPr>
        <p:blipFill>
          <a:blip r:embed="rId3" cstate="print"/>
          <a:stretch>
            <a:fillRect/>
          </a:stretch>
        </p:blipFill>
        <p:spPr>
          <a:xfrm>
            <a:off x="10553700" y="381000"/>
            <a:ext cx="1152525" cy="1104900"/>
          </a:xfrm>
          <a:prstGeom prst="rect">
            <a:avLst/>
          </a:prstGeom>
        </p:spPr>
      </p:pic>
      <p:sp>
        <p:nvSpPr>
          <p:cNvPr id="1048616" name="object 5"/>
          <p:cNvSpPr txBox="1">
            <a:spLocks noGrp="1"/>
          </p:cNvSpPr>
          <p:nvPr>
            <p:ph type="title"/>
          </p:nvPr>
        </p:nvSpPr>
        <p:spPr>
          <a:xfrm>
            <a:off x="3004185" y="627062"/>
            <a:ext cx="6004814" cy="382797"/>
          </a:xfrm>
          <a:prstGeom prst="rect">
            <a:avLst/>
          </a:prstGeom>
        </p:spPr>
        <p:txBody>
          <a:bodyPr vert="horz" wrap="square" lIns="0" tIns="13335" rIns="0" bIns="0" rtlCol="0">
            <a:spAutoFit/>
          </a:bodyPr>
          <a:lstStyle/>
          <a:p>
            <a:pPr marL="1109980">
              <a:lnSpc>
                <a:spcPct val="100000"/>
              </a:lnSpc>
              <a:spcBef>
                <a:spcPts val="105"/>
              </a:spcBef>
            </a:pPr>
            <a:r>
              <a:rPr lang="en-US" spc="-10" dirty="0">
                <a:solidFill>
                  <a:srgbClr val="FF0066"/>
                </a:solidFill>
              </a:rPr>
              <a:t>MODULES DESCRIPTION</a:t>
            </a:r>
            <a:endParaRPr spc="-35" dirty="0">
              <a:solidFill>
                <a:srgbClr val="FF0066"/>
              </a:solidFill>
            </a:endParaRPr>
          </a:p>
        </p:txBody>
      </p:sp>
      <p:sp>
        <p:nvSpPr>
          <p:cNvPr id="1048617" name="Rectangle 6"/>
          <p:cNvSpPr/>
          <p:nvPr/>
        </p:nvSpPr>
        <p:spPr>
          <a:xfrm flipV="1">
            <a:off x="1952596" y="2025958"/>
            <a:ext cx="6933171" cy="456535"/>
          </a:xfrm>
          <a:prstGeom prst="rect">
            <a:avLst/>
          </a:prstGeom>
        </p:spPr>
        <p:txBody>
          <a:bodyPr wrap="square">
            <a:spAutoFit/>
          </a:bodyPr>
          <a:lstStyle/>
          <a:p>
            <a:pPr>
              <a:lnSpc>
                <a:spcPct val="150000"/>
              </a:lnSpc>
            </a:pPr>
            <a:r>
              <a:rPr lang="en-US" dirty="0"/>
              <a:t> </a:t>
            </a:r>
          </a:p>
        </p:txBody>
      </p:sp>
      <p:sp>
        <p:nvSpPr>
          <p:cNvPr id="2" name="Rectangle 1">
            <a:extLst>
              <a:ext uri="{FF2B5EF4-FFF2-40B4-BE49-F238E27FC236}">
                <a16:creationId xmlns:a16="http://schemas.microsoft.com/office/drawing/2014/main" id="{D67B6B86-01DD-3F7F-B0CB-C6AF82ECFA69}"/>
              </a:ext>
            </a:extLst>
          </p:cNvPr>
          <p:cNvSpPr>
            <a:spLocks noChangeArrowheads="1"/>
          </p:cNvSpPr>
          <p:nvPr/>
        </p:nvSpPr>
        <p:spPr bwMode="auto">
          <a:xfrm>
            <a:off x="485775" y="1325207"/>
            <a:ext cx="9577064" cy="16684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 User Interface Module:</a:t>
            </a:r>
            <a:r>
              <a:rPr kumimoji="0" lang="en-US" altLang="en-US" sz="1800" b="0" i="0" u="none" strike="noStrike" cap="none" normalizeH="0" baseline="0" dirty="0">
                <a:ln>
                  <a:noFill/>
                </a:ln>
                <a:solidFill>
                  <a:schemeClr val="tx1"/>
                </a:solidFill>
                <a:effectLst/>
                <a:latin typeface="Arial" panose="020B0604020202020204" pitchFamily="34" charset="0"/>
              </a:rPr>
              <a:t> This module consists of a graphical interface where users can add, view, update, and delete contacts. It facilitates easy navigation and interaction with the system</a:t>
            </a:r>
          </a:p>
        </p:txBody>
      </p:sp>
      <p:pic>
        <p:nvPicPr>
          <p:cNvPr id="4" name="Picture 3">
            <a:extLst>
              <a:ext uri="{FF2B5EF4-FFF2-40B4-BE49-F238E27FC236}">
                <a16:creationId xmlns:a16="http://schemas.microsoft.com/office/drawing/2014/main" id="{23DD8C45-0C05-FB20-E0A9-12FBCB48BD8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27448" y="3234809"/>
            <a:ext cx="9577064" cy="3307640"/>
          </a:xfrm>
          <a:prstGeom prst="rect">
            <a:avLst/>
          </a:prstGeom>
        </p:spPr>
      </p:pic>
    </p:spTree>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670</TotalTime>
  <Words>705</Words>
  <Application>Microsoft Office PowerPoint</Application>
  <PresentationFormat>Widescreen</PresentationFormat>
  <Paragraphs>71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MT</vt:lpstr>
      <vt:lpstr>Courier New</vt:lpstr>
      <vt:lpstr>Wingdings</vt:lpstr>
      <vt:lpstr>Office Theme</vt:lpstr>
      <vt:lpstr>K.RAMAKRISHNAN COLLEGE OF TECHNOLOGY (AUTONOMOUS), TRICHY</vt:lpstr>
      <vt:lpstr>PRESENTATION OVERVIEW</vt:lpstr>
      <vt:lpstr>PROJECT INTRODUCTION</vt:lpstr>
      <vt:lpstr>PowerPoint Presentation</vt:lpstr>
      <vt:lpstr> OBJECTIVE</vt:lpstr>
      <vt:lpstr>PowerPoint Presentation</vt:lpstr>
      <vt:lpstr>PowerPoint Presentation</vt:lpstr>
      <vt:lpstr>PowerPoint Presentation</vt:lpstr>
      <vt:lpstr>MODULES DESCRIPTION</vt:lpstr>
      <vt:lpstr>MODULES DESCRIPTION</vt:lpstr>
      <vt:lpstr>MODULES DESCRIPTION</vt:lpstr>
      <vt:lpstr>PowerPoint Presentation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K.RAMAKRISHNAN COLLEGE OF TECHNOLOGY (AUTONOMOUS), TRICHY</dc:title>
  <dc:creator>Manojkumar Chandrasekar</dc:creator>
  <cp:lastModifiedBy>omprakash mohan</cp:lastModifiedBy>
  <cp:revision>4</cp:revision>
  <dcterms:created xsi:type="dcterms:W3CDTF">2024-05-29T08:38:00Z</dcterms:created>
  <dcterms:modified xsi:type="dcterms:W3CDTF">2025-06-02T16:58:32Z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2024-03-22T00:00:00Z</vt:filetime>
  </property>
  <property fmtid="{D5CDD505-2E9C-101B-9397-08002B2CF9AE}" pid="3" name="LastSaved">
    <vt:filetime>2024-05-30T00:00:00Z</vt:filetime>
  </property>
  <property fmtid="{D5CDD505-2E9C-101B-9397-08002B2CF9AE}" pid="4" name="ICV">
    <vt:lpwstr>213775e95d954ef7874b34e37e47d585</vt:lpwstr>
  </property>
</Properties>
</file>