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83" r:id="rId5"/>
    <p:sldId id="259" r:id="rId6"/>
    <p:sldId id="260" r:id="rId7"/>
    <p:sldId id="261" r:id="rId8"/>
    <p:sldId id="262" r:id="rId9"/>
    <p:sldId id="845" r:id="rId10"/>
    <p:sldId id="846" r:id="rId11"/>
    <p:sldId id="849" r:id="rId12"/>
    <p:sldId id="850" r:id="rId13"/>
    <p:sldId id="839" r:id="rId14"/>
    <p:sldId id="841" r:id="rId15"/>
    <p:sldId id="840" r:id="rId16"/>
    <p:sldId id="852" r:id="rId17"/>
    <p:sldId id="851" r:id="rId18"/>
    <p:sldId id="860" r:id="rId19"/>
    <p:sldId id="843" r:id="rId20"/>
    <p:sldId id="319" r:id="rId21"/>
    <p:sldId id="853" r:id="rId22"/>
    <p:sldId id="320" r:id="rId23"/>
    <p:sldId id="321" r:id="rId24"/>
    <p:sldId id="854" r:id="rId25"/>
    <p:sldId id="858" r:id="rId26"/>
    <p:sldId id="859" r:id="rId27"/>
    <p:sldId id="85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415"/>
    <a:srgbClr val="FF00FF"/>
    <a:srgbClr val="2616F2"/>
    <a:srgbClr val="66FF33"/>
    <a:srgbClr val="B40CB8"/>
    <a:srgbClr val="0066FF"/>
    <a:srgbClr val="FF9999"/>
    <a:srgbClr val="E9F7F6"/>
    <a:srgbClr val="967200"/>
    <a:srgbClr val="A5B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92455" autoAdjust="0"/>
  </p:normalViewPr>
  <p:slideViewPr>
    <p:cSldViewPr snapToGrid="0">
      <p:cViewPr varScale="1">
        <p:scale>
          <a:sx n="61" d="100"/>
          <a:sy n="61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AD465-8A76-4DC5-BD0F-4E2C77E35D1D}" type="datetimeFigureOut">
              <a:rPr lang="en-IE" smtClean="0"/>
              <a:t>30/07/2025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A5BFF-022B-406F-BFC9-E60FA360C21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9242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1306286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894" y="3338742"/>
            <a:ext cx="6858000" cy="114617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E9F7F6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54096" y="6356353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8B40D5-5450-4D3A-B616-BE76652C5EF2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99844" y="6356353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089628"/>
            <a:ext cx="7772400" cy="0"/>
          </a:xfrm>
          <a:prstGeom prst="line">
            <a:avLst/>
          </a:prstGeom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90" y="5090368"/>
            <a:ext cx="2042471" cy="112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5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196977"/>
            <a:ext cx="7772401" cy="4951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6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14525" cy="4995298"/>
          </a:xfrm>
        </p:spPr>
        <p:txBody>
          <a:bodyPr vert="eaVert"/>
          <a:lstStyle>
            <a:lvl1pPr>
              <a:defRPr>
                <a:solidFill>
                  <a:srgbClr val="3EADA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0364"/>
            <a:ext cx="5743576" cy="58118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43675" y="370118"/>
            <a:ext cx="0" cy="5806281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367462" y="5632169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0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6976"/>
            <a:ext cx="7772401" cy="4983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12423"/>
            <a:ext cx="77724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55263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8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190173"/>
            <a:ext cx="3834246" cy="4989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0173"/>
            <a:ext cx="3829050" cy="49899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4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160692"/>
            <a:ext cx="3815196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799" y="2154891"/>
            <a:ext cx="3815196" cy="4033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60690"/>
            <a:ext cx="3829050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154891"/>
            <a:ext cx="3829050" cy="4033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7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85800" y="319314"/>
            <a:ext cx="6847115" cy="671286"/>
          </a:xfrm>
        </p:spPr>
        <p:txBody>
          <a:bodyPr/>
          <a:lstStyle>
            <a:lvl1pPr>
              <a:defRPr lang="en-US" sz="320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5801" y="990600"/>
            <a:ext cx="7672388" cy="1588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4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2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191659"/>
            <a:ext cx="294894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45450" y="2061029"/>
            <a:ext cx="294894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B40D5-5450-4D3A-B616-BE76652C5EF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2C4B5-A1E9-4984-9CD4-22695C1F62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191659"/>
            <a:ext cx="2948940" cy="367574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487714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3EADA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45450" y="2061029"/>
            <a:ext cx="2948940" cy="0"/>
          </a:xfrm>
          <a:prstGeom prst="line">
            <a:avLst/>
          </a:prstGeom>
          <a:ln w="6350" cap="flat" cmpd="sng" algn="ctr">
            <a:solidFill>
              <a:srgbClr val="3DACA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408783"/>
            <a:ext cx="800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4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760"/>
            <a:ext cx="7772401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28803"/>
            <a:ext cx="7772401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799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58B40D5-5450-4D3A-B616-BE76652C5EF2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1547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52C4B5-A1E9-4984-9CD4-22695C1F62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2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3EADA7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292" y="118710"/>
            <a:ext cx="8294571" cy="13062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Understanding Health and Wellness through Microbiome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Dr. Tarini Shankar Ghosh</a:t>
            </a:r>
          </a:p>
          <a:p>
            <a:r>
              <a:rPr lang="en-US" dirty="0"/>
              <a:t>Microbiome Informatics</a:t>
            </a:r>
          </a:p>
          <a:p>
            <a:r>
              <a:rPr lang="en-US" dirty="0"/>
              <a:t>IIIT-Delhi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2CF8FA-FD31-4871-A2B3-A637AEBCABD9}"/>
              </a:ext>
            </a:extLst>
          </p:cNvPr>
          <p:cNvSpPr txBox="1">
            <a:spLocks/>
          </p:cNvSpPr>
          <p:nvPr/>
        </p:nvSpPr>
        <p:spPr>
          <a:xfrm>
            <a:off x="751575" y="1281759"/>
            <a:ext cx="7772400" cy="1306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dirty="0"/>
              <a:t>30</a:t>
            </a:r>
            <a:r>
              <a:rPr lang="en-US" baseline="30000" dirty="0"/>
              <a:t>th</a:t>
            </a:r>
            <a:r>
              <a:rPr lang="en-US" dirty="0"/>
              <a:t> July – 1</a:t>
            </a:r>
            <a:r>
              <a:rPr lang="en-US" baseline="30000" dirty="0"/>
              <a:t>st</a:t>
            </a:r>
            <a:r>
              <a:rPr lang="en-US" dirty="0"/>
              <a:t> August 2025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9D31B9-357F-4C11-B8A2-08CBCCF57EAF}"/>
              </a:ext>
            </a:extLst>
          </p:cNvPr>
          <p:cNvSpPr txBox="1">
            <a:spLocks/>
          </p:cNvSpPr>
          <p:nvPr/>
        </p:nvSpPr>
        <p:spPr>
          <a:xfrm>
            <a:off x="2819403" y="3955983"/>
            <a:ext cx="7772400" cy="1306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dirty="0"/>
              <a:t>Day 1</a:t>
            </a:r>
          </a:p>
          <a:p>
            <a:pPr algn="ctr"/>
            <a:r>
              <a:rPr lang="en-US" dirty="0"/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3148981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B56E-5BE5-4356-95AB-E52B45AB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Three major sequencing technologies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C1F03-15B0-4D7F-84E7-19A76565C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Oxford Nanopore Technology (ONT)</a:t>
            </a: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reads</a:t>
            </a:r>
          </a:p>
          <a:p>
            <a:pPr lvl="1"/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achieve yields similar to Illumina, cost is high</a:t>
            </a:r>
          </a:p>
          <a:p>
            <a:pPr lvl="1"/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rates higher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Pacific Biosciences	</a:t>
            </a: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reads</a:t>
            </a: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versions are very accurate</a:t>
            </a: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Yields are low, but recent versions have adopted techniques that can generate equivalent yields like Illumina with similar costs.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92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869B-D83C-4A4C-A1BB-8E72F342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Sequencing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0F28-255A-4A3C-89DA-0E367704E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you are planning microbiome projects, don’t worry about sequencing…</a:t>
            </a:r>
          </a:p>
          <a:p>
            <a:r>
              <a:rPr lang="en-IN" dirty="0"/>
              <a:t>There are many sequencing service provider companies in India where you can ship your extracted DNA.</a:t>
            </a:r>
          </a:p>
          <a:p>
            <a:r>
              <a:rPr lang="en-IN" dirty="0"/>
              <a:t>They do the sequencing and send you the results</a:t>
            </a:r>
          </a:p>
          <a:p>
            <a:r>
              <a:rPr lang="en-IN" dirty="0"/>
              <a:t>Examples: </a:t>
            </a:r>
            <a:r>
              <a:rPr lang="en-IN" dirty="0" err="1"/>
              <a:t>Eurofinn</a:t>
            </a:r>
            <a:r>
              <a:rPr lang="en-IN" dirty="0"/>
              <a:t>, </a:t>
            </a:r>
            <a:r>
              <a:rPr lang="en-IN" dirty="0" err="1"/>
              <a:t>MedGenome</a:t>
            </a:r>
            <a:r>
              <a:rPr lang="en-IN" dirty="0"/>
              <a:t>, </a:t>
            </a:r>
            <a:r>
              <a:rPr lang="en-IN" dirty="0" err="1"/>
              <a:t>Nueberg</a:t>
            </a:r>
            <a:r>
              <a:rPr lang="en-IN" dirty="0"/>
              <a:t>, </a:t>
            </a:r>
            <a:r>
              <a:rPr lang="en-IN" dirty="0" err="1"/>
              <a:t>Nucleome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85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F535-5993-45AE-B2FC-346B1F0E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Two variants of microbiome sequencing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F53171-0EA0-4A47-A201-829F2D580BD4}"/>
              </a:ext>
            </a:extLst>
          </p:cNvPr>
          <p:cNvCxnSpPr/>
          <p:nvPr/>
        </p:nvCxnSpPr>
        <p:spPr>
          <a:xfrm>
            <a:off x="590248" y="2793412"/>
            <a:ext cx="3598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325583-EF54-4575-84E2-4C1B1C0FF682}"/>
              </a:ext>
            </a:extLst>
          </p:cNvPr>
          <p:cNvCxnSpPr/>
          <p:nvPr/>
        </p:nvCxnSpPr>
        <p:spPr>
          <a:xfrm>
            <a:off x="742648" y="2945812"/>
            <a:ext cx="3598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6A443B-145B-439C-A97A-9C7B152C0FEB}"/>
              </a:ext>
            </a:extLst>
          </p:cNvPr>
          <p:cNvCxnSpPr/>
          <p:nvPr/>
        </p:nvCxnSpPr>
        <p:spPr>
          <a:xfrm>
            <a:off x="230447" y="3098212"/>
            <a:ext cx="3598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5975C0-49A3-4422-8C9E-223527BDC8E3}"/>
              </a:ext>
            </a:extLst>
          </p:cNvPr>
          <p:cNvCxnSpPr/>
          <p:nvPr/>
        </p:nvCxnSpPr>
        <p:spPr>
          <a:xfrm>
            <a:off x="330825" y="3354885"/>
            <a:ext cx="3598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DDF1C9-F2E4-4FAC-8AA4-98D0546D74D4}"/>
              </a:ext>
            </a:extLst>
          </p:cNvPr>
          <p:cNvCxnSpPr/>
          <p:nvPr/>
        </p:nvCxnSpPr>
        <p:spPr>
          <a:xfrm>
            <a:off x="816212" y="3181631"/>
            <a:ext cx="3598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4C182D-F105-4853-88C0-0568BF9163C6}"/>
              </a:ext>
            </a:extLst>
          </p:cNvPr>
          <p:cNvCxnSpPr/>
          <p:nvPr/>
        </p:nvCxnSpPr>
        <p:spPr>
          <a:xfrm>
            <a:off x="50546" y="2957042"/>
            <a:ext cx="3598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1016AF-85D1-4996-8B82-3C4492A11109}"/>
              </a:ext>
            </a:extLst>
          </p:cNvPr>
          <p:cNvCxnSpPr/>
          <p:nvPr/>
        </p:nvCxnSpPr>
        <p:spPr>
          <a:xfrm>
            <a:off x="1166159" y="3552203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4AC1A-8C03-496C-83FC-CF59993B2322}"/>
              </a:ext>
            </a:extLst>
          </p:cNvPr>
          <p:cNvCxnSpPr/>
          <p:nvPr/>
        </p:nvCxnSpPr>
        <p:spPr>
          <a:xfrm>
            <a:off x="1318559" y="3704603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54F8FD-78B8-4D57-9F24-C0721C195438}"/>
              </a:ext>
            </a:extLst>
          </p:cNvPr>
          <p:cNvCxnSpPr/>
          <p:nvPr/>
        </p:nvCxnSpPr>
        <p:spPr>
          <a:xfrm>
            <a:off x="806358" y="3857003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32B0E4-46FA-4706-B544-65FA1F55CEF2}"/>
              </a:ext>
            </a:extLst>
          </p:cNvPr>
          <p:cNvCxnSpPr/>
          <p:nvPr/>
        </p:nvCxnSpPr>
        <p:spPr>
          <a:xfrm>
            <a:off x="906736" y="4113676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84A22B-FAE3-4F75-B3AB-435CD17426B2}"/>
              </a:ext>
            </a:extLst>
          </p:cNvPr>
          <p:cNvCxnSpPr/>
          <p:nvPr/>
        </p:nvCxnSpPr>
        <p:spPr>
          <a:xfrm>
            <a:off x="1392123" y="3940422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41D564-A338-4F38-8983-38DAFA139AE3}"/>
              </a:ext>
            </a:extLst>
          </p:cNvPr>
          <p:cNvCxnSpPr/>
          <p:nvPr/>
        </p:nvCxnSpPr>
        <p:spPr>
          <a:xfrm>
            <a:off x="626457" y="3715833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B513C3-285F-4BFB-A15F-F0D42436DA9D}"/>
              </a:ext>
            </a:extLst>
          </p:cNvPr>
          <p:cNvCxnSpPr/>
          <p:nvPr/>
        </p:nvCxnSpPr>
        <p:spPr>
          <a:xfrm>
            <a:off x="1392122" y="4286932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97C870-30C5-4B48-BC2A-250DF04F2FB9}"/>
              </a:ext>
            </a:extLst>
          </p:cNvPr>
          <p:cNvCxnSpPr/>
          <p:nvPr/>
        </p:nvCxnSpPr>
        <p:spPr>
          <a:xfrm>
            <a:off x="906735" y="4328641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72988B-D854-4B4C-9BCC-2B3B89C1D3FD}"/>
              </a:ext>
            </a:extLst>
          </p:cNvPr>
          <p:cNvCxnSpPr/>
          <p:nvPr/>
        </p:nvCxnSpPr>
        <p:spPr>
          <a:xfrm>
            <a:off x="410347" y="4104051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900D4E-C185-4FEB-A373-040B5CDA7E27}"/>
              </a:ext>
            </a:extLst>
          </p:cNvPr>
          <p:cNvCxnSpPr/>
          <p:nvPr/>
        </p:nvCxnSpPr>
        <p:spPr>
          <a:xfrm>
            <a:off x="446556" y="4286932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AC064F-9F0B-42CC-B04E-80E2A8B21E79}"/>
              </a:ext>
            </a:extLst>
          </p:cNvPr>
          <p:cNvCxnSpPr/>
          <p:nvPr/>
        </p:nvCxnSpPr>
        <p:spPr>
          <a:xfrm>
            <a:off x="1394981" y="4104051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4C911C-C2D2-4058-ACCA-EB8C9FCEEE07}"/>
              </a:ext>
            </a:extLst>
          </p:cNvPr>
          <p:cNvCxnSpPr/>
          <p:nvPr/>
        </p:nvCxnSpPr>
        <p:spPr>
          <a:xfrm>
            <a:off x="489064" y="3940422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E186F1-8F5F-4BF2-A1D9-ABF170C1DBC4}"/>
              </a:ext>
            </a:extLst>
          </p:cNvPr>
          <p:cNvCxnSpPr/>
          <p:nvPr/>
        </p:nvCxnSpPr>
        <p:spPr>
          <a:xfrm>
            <a:off x="1266536" y="2793412"/>
            <a:ext cx="359801" cy="0"/>
          </a:xfrm>
          <a:prstGeom prst="line">
            <a:avLst/>
          </a:prstGeom>
          <a:ln w="38100">
            <a:solidFill>
              <a:srgbClr val="2616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39F344-F0DA-4F93-825F-A06C7425AB1A}"/>
              </a:ext>
            </a:extLst>
          </p:cNvPr>
          <p:cNvCxnSpPr/>
          <p:nvPr/>
        </p:nvCxnSpPr>
        <p:spPr>
          <a:xfrm>
            <a:off x="1418936" y="2945812"/>
            <a:ext cx="359801" cy="0"/>
          </a:xfrm>
          <a:prstGeom prst="line">
            <a:avLst/>
          </a:prstGeom>
          <a:ln w="38100">
            <a:solidFill>
              <a:srgbClr val="2616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36990F-73EA-416E-9744-216CA287CFDC}"/>
              </a:ext>
            </a:extLst>
          </p:cNvPr>
          <p:cNvCxnSpPr/>
          <p:nvPr/>
        </p:nvCxnSpPr>
        <p:spPr>
          <a:xfrm>
            <a:off x="1571336" y="3098212"/>
            <a:ext cx="359801" cy="0"/>
          </a:xfrm>
          <a:prstGeom prst="line">
            <a:avLst/>
          </a:prstGeom>
          <a:ln w="38100">
            <a:solidFill>
              <a:srgbClr val="2616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05676B-9076-4FCC-9AC6-6847C9B2E01D}"/>
              </a:ext>
            </a:extLst>
          </p:cNvPr>
          <p:cNvCxnSpPr/>
          <p:nvPr/>
        </p:nvCxnSpPr>
        <p:spPr>
          <a:xfrm>
            <a:off x="1318559" y="3269863"/>
            <a:ext cx="359801" cy="0"/>
          </a:xfrm>
          <a:prstGeom prst="line">
            <a:avLst/>
          </a:prstGeom>
          <a:ln w="38100">
            <a:solidFill>
              <a:srgbClr val="2616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299CA1-42FE-4532-95F8-F26D8A4A1CA8}"/>
              </a:ext>
            </a:extLst>
          </p:cNvPr>
          <p:cNvCxnSpPr/>
          <p:nvPr/>
        </p:nvCxnSpPr>
        <p:spPr>
          <a:xfrm>
            <a:off x="1739778" y="2796621"/>
            <a:ext cx="359801" cy="0"/>
          </a:xfrm>
          <a:prstGeom prst="line">
            <a:avLst/>
          </a:prstGeom>
          <a:ln w="38100">
            <a:solidFill>
              <a:srgbClr val="2616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82374E9-80FD-440E-B4F8-5042D123FE83}"/>
              </a:ext>
            </a:extLst>
          </p:cNvPr>
          <p:cNvSpPr txBox="1"/>
          <p:nvPr/>
        </p:nvSpPr>
        <p:spPr>
          <a:xfrm>
            <a:off x="138003" y="1906462"/>
            <a:ext cx="202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Community DNA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Fragment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BDA717-695D-4E94-B6C9-E6CDD982979D}"/>
              </a:ext>
            </a:extLst>
          </p:cNvPr>
          <p:cNvCxnSpPr/>
          <p:nvPr/>
        </p:nvCxnSpPr>
        <p:spPr>
          <a:xfrm>
            <a:off x="2531533" y="3445930"/>
            <a:ext cx="49106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3C6161-2402-493E-BE6E-B72A1E0FC228}"/>
              </a:ext>
            </a:extLst>
          </p:cNvPr>
          <p:cNvCxnSpPr>
            <a:cxnSpLocks/>
          </p:cNvCxnSpPr>
          <p:nvPr/>
        </p:nvCxnSpPr>
        <p:spPr>
          <a:xfrm>
            <a:off x="3031061" y="2015057"/>
            <a:ext cx="0" cy="3096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025048-A2D0-4A39-A782-F98AD8C3FC16}"/>
              </a:ext>
            </a:extLst>
          </p:cNvPr>
          <p:cNvCxnSpPr/>
          <p:nvPr/>
        </p:nvCxnSpPr>
        <p:spPr>
          <a:xfrm>
            <a:off x="3022600" y="2031991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B59A01-A014-4A1A-A651-D668FC8311EE}"/>
              </a:ext>
            </a:extLst>
          </p:cNvPr>
          <p:cNvCxnSpPr/>
          <p:nvPr/>
        </p:nvCxnSpPr>
        <p:spPr>
          <a:xfrm>
            <a:off x="3022598" y="5088466"/>
            <a:ext cx="75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F6FF08C-EB38-46E8-B65C-5836EE8A63E9}"/>
              </a:ext>
            </a:extLst>
          </p:cNvPr>
          <p:cNvSpPr/>
          <p:nvPr/>
        </p:nvSpPr>
        <p:spPr>
          <a:xfrm>
            <a:off x="3751061" y="1523273"/>
            <a:ext cx="2370663" cy="98356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Targeted Amplicon Sequencing (16S/18S/ITS)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E991DCC-C5ED-48FD-BEFF-6D1CDBFB9D5C}"/>
              </a:ext>
            </a:extLst>
          </p:cNvPr>
          <p:cNvSpPr/>
          <p:nvPr/>
        </p:nvSpPr>
        <p:spPr>
          <a:xfrm>
            <a:off x="3790139" y="4724403"/>
            <a:ext cx="2370663" cy="7429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Whole Genome Sequencing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1C8D50-CC12-45DF-AA38-211E77FCC0B9}"/>
              </a:ext>
            </a:extLst>
          </p:cNvPr>
          <p:cNvCxnSpPr/>
          <p:nvPr/>
        </p:nvCxnSpPr>
        <p:spPr>
          <a:xfrm>
            <a:off x="6121724" y="2015057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BC46E94-9B2F-4FB8-9492-691D7F25AAD5}"/>
              </a:ext>
            </a:extLst>
          </p:cNvPr>
          <p:cNvSpPr/>
          <p:nvPr/>
        </p:nvSpPr>
        <p:spPr>
          <a:xfrm>
            <a:off x="6841723" y="1523272"/>
            <a:ext cx="1536010" cy="9835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Targeted Amplicon Reads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592962-2FAF-4531-B676-34536CE596ED}"/>
              </a:ext>
            </a:extLst>
          </p:cNvPr>
          <p:cNvCxnSpPr/>
          <p:nvPr/>
        </p:nvCxnSpPr>
        <p:spPr>
          <a:xfrm>
            <a:off x="6149078" y="5088467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4B64EA1-B5A3-4B75-A649-FD8099D69B2E}"/>
              </a:ext>
            </a:extLst>
          </p:cNvPr>
          <p:cNvSpPr/>
          <p:nvPr/>
        </p:nvSpPr>
        <p:spPr>
          <a:xfrm>
            <a:off x="6869077" y="4596682"/>
            <a:ext cx="1536010" cy="9835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Whole Genome Sequenced Reads</a:t>
            </a:r>
          </a:p>
        </p:txBody>
      </p:sp>
    </p:spTree>
    <p:extLst>
      <p:ext uri="{BB962C8B-B14F-4D97-AF65-F5344CB8AC3E}">
        <p14:creationId xmlns:p14="http://schemas.microsoft.com/office/powerpoint/2010/main" val="375073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09D9-A72F-49DB-ADD6-87FD266E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-7676"/>
            <a:ext cx="8842609" cy="1325563"/>
          </a:xfrm>
        </p:spPr>
        <p:txBody>
          <a:bodyPr>
            <a:normAutofit/>
          </a:bodyPr>
          <a:lstStyle/>
          <a:p>
            <a:r>
              <a:rPr lang="en-IE" sz="2900" dirty="0">
                <a:latin typeface="Arial" panose="020B0604020202020204" pitchFamily="34" charset="0"/>
                <a:cs typeface="Arial" panose="020B0604020202020204" pitchFamily="34" charset="0"/>
              </a:rPr>
              <a:t>Targeted Amplicon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A69B-CCD0-42D0-8478-BC6E3B364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50" y="913666"/>
            <a:ext cx="7886700" cy="4351338"/>
          </a:xfrm>
        </p:spPr>
        <p:txBody>
          <a:bodyPr>
            <a:normAutofit/>
          </a:bodyPr>
          <a:lstStyle/>
          <a:p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Rapid and affordable way to generate the census of a given microbial community</a:t>
            </a:r>
          </a:p>
          <a:p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Provides a Census: What species are present and what are their relative abundances</a:t>
            </a:r>
          </a:p>
          <a:p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Amplifying and sequencing only one gene or specific regions of that gene (or species genic regions) across all species in an environment</a:t>
            </a:r>
          </a:p>
          <a:p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These are called </a:t>
            </a:r>
            <a:r>
              <a:rPr lang="en-IE" sz="2200" b="1" dirty="0">
                <a:latin typeface="Arial" panose="020B0604020202020204" pitchFamily="34" charset="0"/>
                <a:cs typeface="Arial" panose="020B0604020202020204" pitchFamily="34" charset="0"/>
              </a:rPr>
              <a:t>phylogenetic marker genes (or regions)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11FB17-4A11-42F3-AD6D-C9557006889C}"/>
              </a:ext>
            </a:extLst>
          </p:cNvPr>
          <p:cNvSpPr/>
          <p:nvPr/>
        </p:nvSpPr>
        <p:spPr>
          <a:xfrm>
            <a:off x="1019175" y="5041371"/>
            <a:ext cx="1666875" cy="1314450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AA0A28-3776-4C43-8576-8C957716E67C}"/>
              </a:ext>
            </a:extLst>
          </p:cNvPr>
          <p:cNvCxnSpPr>
            <a:cxnSpLocks/>
          </p:cNvCxnSpPr>
          <p:nvPr/>
        </p:nvCxnSpPr>
        <p:spPr>
          <a:xfrm flipV="1">
            <a:off x="2143125" y="4974696"/>
            <a:ext cx="123825" cy="2809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C9B666-A6E7-4313-BB0E-5CF37676BA02}"/>
              </a:ext>
            </a:extLst>
          </p:cNvPr>
          <p:cNvCxnSpPr>
            <a:cxnSpLocks/>
          </p:cNvCxnSpPr>
          <p:nvPr/>
        </p:nvCxnSpPr>
        <p:spPr>
          <a:xfrm flipV="1">
            <a:off x="2476500" y="5268380"/>
            <a:ext cx="209550" cy="207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41A3D1-7D8B-405C-B82B-90E418A15F4B}"/>
              </a:ext>
            </a:extLst>
          </p:cNvPr>
          <p:cNvCxnSpPr/>
          <p:nvPr/>
        </p:nvCxnSpPr>
        <p:spPr>
          <a:xfrm>
            <a:off x="2362200" y="4854046"/>
            <a:ext cx="438150" cy="374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951D737-9C70-4CF9-98D9-474675BD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5322356"/>
            <a:ext cx="1343025" cy="6804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4707CD-B019-431B-A039-16D70F107AB7}"/>
              </a:ext>
            </a:extLst>
          </p:cNvPr>
          <p:cNvSpPr txBox="1"/>
          <p:nvPr/>
        </p:nvSpPr>
        <p:spPr>
          <a:xfrm>
            <a:off x="1314317" y="5713677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Genome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DE60965-6454-48DA-9B0B-B97A15B0232D}"/>
              </a:ext>
            </a:extLst>
          </p:cNvPr>
          <p:cNvSpPr/>
          <p:nvPr/>
        </p:nvSpPr>
        <p:spPr>
          <a:xfrm>
            <a:off x="2419350" y="4966021"/>
            <a:ext cx="2466975" cy="638911"/>
          </a:xfrm>
          <a:custGeom>
            <a:avLst/>
            <a:gdLst>
              <a:gd name="connsiteX0" fmla="*/ 0 w 2466975"/>
              <a:gd name="connsiteY0" fmla="*/ 210286 h 638911"/>
              <a:gd name="connsiteX1" fmla="*/ 323850 w 2466975"/>
              <a:gd name="connsiteY1" fmla="*/ 19786 h 638911"/>
              <a:gd name="connsiteX2" fmla="*/ 628650 w 2466975"/>
              <a:gd name="connsiteY2" fmla="*/ 10261 h 638911"/>
              <a:gd name="connsiteX3" fmla="*/ 733425 w 2466975"/>
              <a:gd name="connsiteY3" fmla="*/ 57886 h 638911"/>
              <a:gd name="connsiteX4" fmla="*/ 1000125 w 2466975"/>
              <a:gd name="connsiteY4" fmla="*/ 210286 h 638911"/>
              <a:gd name="connsiteX5" fmla="*/ 1133475 w 2466975"/>
              <a:gd name="connsiteY5" fmla="*/ 296011 h 638911"/>
              <a:gd name="connsiteX6" fmla="*/ 1323975 w 2466975"/>
              <a:gd name="connsiteY6" fmla="*/ 429361 h 638911"/>
              <a:gd name="connsiteX7" fmla="*/ 1447800 w 2466975"/>
              <a:gd name="connsiteY7" fmla="*/ 467461 h 638911"/>
              <a:gd name="connsiteX8" fmla="*/ 1552575 w 2466975"/>
              <a:gd name="connsiteY8" fmla="*/ 515086 h 638911"/>
              <a:gd name="connsiteX9" fmla="*/ 1704975 w 2466975"/>
              <a:gd name="connsiteY9" fmla="*/ 553186 h 638911"/>
              <a:gd name="connsiteX10" fmla="*/ 1866900 w 2466975"/>
              <a:gd name="connsiteY10" fmla="*/ 600811 h 638911"/>
              <a:gd name="connsiteX11" fmla="*/ 2095500 w 2466975"/>
              <a:gd name="connsiteY11" fmla="*/ 629386 h 638911"/>
              <a:gd name="connsiteX12" fmla="*/ 2466975 w 2466975"/>
              <a:gd name="connsiteY12" fmla="*/ 638911 h 638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6975" h="638911">
                <a:moveTo>
                  <a:pt x="0" y="210286"/>
                </a:moveTo>
                <a:cubicBezTo>
                  <a:pt x="109537" y="131704"/>
                  <a:pt x="219075" y="53123"/>
                  <a:pt x="323850" y="19786"/>
                </a:cubicBezTo>
                <a:cubicBezTo>
                  <a:pt x="428625" y="-13551"/>
                  <a:pt x="560388" y="3911"/>
                  <a:pt x="628650" y="10261"/>
                </a:cubicBezTo>
                <a:cubicBezTo>
                  <a:pt x="696913" y="16611"/>
                  <a:pt x="671513" y="24549"/>
                  <a:pt x="733425" y="57886"/>
                </a:cubicBezTo>
                <a:cubicBezTo>
                  <a:pt x="795337" y="91223"/>
                  <a:pt x="933450" y="170599"/>
                  <a:pt x="1000125" y="210286"/>
                </a:cubicBezTo>
                <a:cubicBezTo>
                  <a:pt x="1066800" y="249973"/>
                  <a:pt x="1079500" y="259499"/>
                  <a:pt x="1133475" y="296011"/>
                </a:cubicBezTo>
                <a:cubicBezTo>
                  <a:pt x="1187450" y="332523"/>
                  <a:pt x="1271588" y="400786"/>
                  <a:pt x="1323975" y="429361"/>
                </a:cubicBezTo>
                <a:cubicBezTo>
                  <a:pt x="1376362" y="457936"/>
                  <a:pt x="1409700" y="453174"/>
                  <a:pt x="1447800" y="467461"/>
                </a:cubicBezTo>
                <a:cubicBezTo>
                  <a:pt x="1485900" y="481748"/>
                  <a:pt x="1509713" y="500799"/>
                  <a:pt x="1552575" y="515086"/>
                </a:cubicBezTo>
                <a:cubicBezTo>
                  <a:pt x="1595437" y="529373"/>
                  <a:pt x="1652588" y="538899"/>
                  <a:pt x="1704975" y="553186"/>
                </a:cubicBezTo>
                <a:cubicBezTo>
                  <a:pt x="1757362" y="567473"/>
                  <a:pt x="1801813" y="588111"/>
                  <a:pt x="1866900" y="600811"/>
                </a:cubicBezTo>
                <a:cubicBezTo>
                  <a:pt x="1931987" y="613511"/>
                  <a:pt x="1995488" y="623036"/>
                  <a:pt x="2095500" y="629386"/>
                </a:cubicBezTo>
                <a:cubicBezTo>
                  <a:pt x="2195512" y="635736"/>
                  <a:pt x="2331243" y="637323"/>
                  <a:pt x="2466975" y="638911"/>
                </a:cubicBezTo>
              </a:path>
            </a:pathLst>
          </a:custGeom>
          <a:noFill/>
          <a:ln w="381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D49768-099C-47B6-ABA6-15513CC29C06}"/>
              </a:ext>
            </a:extLst>
          </p:cNvPr>
          <p:cNvSpPr txBox="1"/>
          <p:nvPr/>
        </p:nvSpPr>
        <p:spPr>
          <a:xfrm>
            <a:off x="4763044" y="4629987"/>
            <a:ext cx="1837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Species-specific barcode</a:t>
            </a:r>
          </a:p>
        </p:txBody>
      </p:sp>
    </p:spTree>
    <p:extLst>
      <p:ext uri="{BB962C8B-B14F-4D97-AF65-F5344CB8AC3E}">
        <p14:creationId xmlns:p14="http://schemas.microsoft.com/office/powerpoint/2010/main" val="337446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B7442-4AB7-4CEA-82BA-8AC02EB08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34" y="2879651"/>
            <a:ext cx="876300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9708A5-4649-486D-9D92-E73EA91B2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34" y="3218456"/>
            <a:ext cx="318433" cy="88881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C7AAE6-5CB0-41E7-9219-75A80F736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640928">
            <a:off x="800271" y="3344930"/>
            <a:ext cx="981075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6D9AF0-0B94-4FE6-860D-5F9BBCCF8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66" y="3264236"/>
            <a:ext cx="557868" cy="848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DC682D-2C55-48F3-9997-DF5DC7BB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2" y="-202088"/>
            <a:ext cx="7886700" cy="1325563"/>
          </a:xfrm>
        </p:spPr>
        <p:txBody>
          <a:bodyPr/>
          <a:lstStyle/>
          <a:p>
            <a:r>
              <a:rPr lang="en-IE" dirty="0"/>
              <a:t>Targeted Sequencing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7A5514-53A3-4340-ABC3-854D80FB5AD8}"/>
              </a:ext>
            </a:extLst>
          </p:cNvPr>
          <p:cNvSpPr/>
          <p:nvPr/>
        </p:nvSpPr>
        <p:spPr>
          <a:xfrm>
            <a:off x="118064" y="2705986"/>
            <a:ext cx="1552355" cy="1446028"/>
          </a:xfrm>
          <a:prstGeom prst="roundRect">
            <a:avLst/>
          </a:prstGeom>
          <a:solidFill>
            <a:srgbClr val="00B0F0">
              <a:alpha val="20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5398A4-2C7B-4FE4-B3F4-F25CCC8D89E8}"/>
              </a:ext>
            </a:extLst>
          </p:cNvPr>
          <p:cNvSpPr/>
          <p:nvPr/>
        </p:nvSpPr>
        <p:spPr>
          <a:xfrm>
            <a:off x="2771775" y="1386547"/>
            <a:ext cx="1181100" cy="1080428"/>
          </a:xfrm>
          <a:prstGeom prst="ellipse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61732A-A502-4ACF-B32C-D74C276FFA8E}"/>
              </a:ext>
            </a:extLst>
          </p:cNvPr>
          <p:cNvSpPr/>
          <p:nvPr/>
        </p:nvSpPr>
        <p:spPr>
          <a:xfrm>
            <a:off x="2781300" y="2605747"/>
            <a:ext cx="1181100" cy="1080428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231F8D-A18F-4EFF-B4AE-A01BB3C9A6B4}"/>
              </a:ext>
            </a:extLst>
          </p:cNvPr>
          <p:cNvSpPr/>
          <p:nvPr/>
        </p:nvSpPr>
        <p:spPr>
          <a:xfrm>
            <a:off x="2800350" y="3872572"/>
            <a:ext cx="1181100" cy="1080428"/>
          </a:xfrm>
          <a:prstGeom prst="ellipse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398770-13E2-4D18-AA4E-C1D6629384BF}"/>
              </a:ext>
            </a:extLst>
          </p:cNvPr>
          <p:cNvSpPr/>
          <p:nvPr/>
        </p:nvSpPr>
        <p:spPr>
          <a:xfrm>
            <a:off x="2781300" y="5158447"/>
            <a:ext cx="1181100" cy="10804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15E51B9-D4A4-4A5D-A98C-6258E3A18CD6}"/>
              </a:ext>
            </a:extLst>
          </p:cNvPr>
          <p:cNvCxnSpPr>
            <a:cxnSpLocks/>
          </p:cNvCxnSpPr>
          <p:nvPr/>
        </p:nvCxnSpPr>
        <p:spPr>
          <a:xfrm flipV="1">
            <a:off x="3095625" y="1294472"/>
            <a:ext cx="0" cy="26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F1C7FB-2448-4043-8A2F-14BEB2857678}"/>
              </a:ext>
            </a:extLst>
          </p:cNvPr>
          <p:cNvCxnSpPr>
            <a:cxnSpLocks/>
          </p:cNvCxnSpPr>
          <p:nvPr/>
        </p:nvCxnSpPr>
        <p:spPr>
          <a:xfrm flipV="1">
            <a:off x="3590925" y="1293681"/>
            <a:ext cx="0" cy="2420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581FAD-9586-44C7-9B9B-76E3E3D13023}"/>
              </a:ext>
            </a:extLst>
          </p:cNvPr>
          <p:cNvCxnSpPr>
            <a:cxnSpLocks/>
          </p:cNvCxnSpPr>
          <p:nvPr/>
        </p:nvCxnSpPr>
        <p:spPr>
          <a:xfrm>
            <a:off x="3781425" y="2919998"/>
            <a:ext cx="2952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C49029-C144-49C4-96BE-DFB762FD7A96}"/>
              </a:ext>
            </a:extLst>
          </p:cNvPr>
          <p:cNvCxnSpPr>
            <a:cxnSpLocks/>
          </p:cNvCxnSpPr>
          <p:nvPr/>
        </p:nvCxnSpPr>
        <p:spPr>
          <a:xfrm flipV="1">
            <a:off x="3795032" y="3396284"/>
            <a:ext cx="31432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FC26DF-2103-415C-901F-A04A765EBE3D}"/>
              </a:ext>
            </a:extLst>
          </p:cNvPr>
          <p:cNvCxnSpPr>
            <a:cxnSpLocks/>
          </p:cNvCxnSpPr>
          <p:nvPr/>
        </p:nvCxnSpPr>
        <p:spPr>
          <a:xfrm flipV="1">
            <a:off x="3532414" y="3815293"/>
            <a:ext cx="96611" cy="2305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F220EF-0980-4B91-AE2D-F7DF7DFD85B1}"/>
              </a:ext>
            </a:extLst>
          </p:cNvPr>
          <p:cNvCxnSpPr>
            <a:cxnSpLocks/>
          </p:cNvCxnSpPr>
          <p:nvPr/>
        </p:nvCxnSpPr>
        <p:spPr>
          <a:xfrm>
            <a:off x="3805237" y="4390201"/>
            <a:ext cx="304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E7F958-9BA7-4E83-92AE-84D51B52BA53}"/>
              </a:ext>
            </a:extLst>
          </p:cNvPr>
          <p:cNvCxnSpPr>
            <a:cxnSpLocks/>
          </p:cNvCxnSpPr>
          <p:nvPr/>
        </p:nvCxnSpPr>
        <p:spPr>
          <a:xfrm flipV="1">
            <a:off x="3143250" y="5062269"/>
            <a:ext cx="0" cy="26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742E70-825A-495E-89EC-B5D00200A488}"/>
              </a:ext>
            </a:extLst>
          </p:cNvPr>
          <p:cNvCxnSpPr>
            <a:cxnSpLocks/>
          </p:cNvCxnSpPr>
          <p:nvPr/>
        </p:nvCxnSpPr>
        <p:spPr>
          <a:xfrm flipV="1">
            <a:off x="3638550" y="5061478"/>
            <a:ext cx="0" cy="2420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5A7559-8661-47DF-B753-2879954F3B4B}"/>
              </a:ext>
            </a:extLst>
          </p:cNvPr>
          <p:cNvCxnSpPr/>
          <p:nvPr/>
        </p:nvCxnSpPr>
        <p:spPr>
          <a:xfrm>
            <a:off x="3143250" y="1295928"/>
            <a:ext cx="389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455AB1-A3A6-4FEC-AF04-5D1B4ACC6C40}"/>
              </a:ext>
            </a:extLst>
          </p:cNvPr>
          <p:cNvCxnSpPr>
            <a:cxnSpLocks/>
          </p:cNvCxnSpPr>
          <p:nvPr/>
        </p:nvCxnSpPr>
        <p:spPr>
          <a:xfrm>
            <a:off x="4029075" y="2960487"/>
            <a:ext cx="0" cy="370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4AFB5F-F1E8-4C97-ACB3-B7B6BE269137}"/>
              </a:ext>
            </a:extLst>
          </p:cNvPr>
          <p:cNvCxnSpPr/>
          <p:nvPr/>
        </p:nvCxnSpPr>
        <p:spPr>
          <a:xfrm>
            <a:off x="3186793" y="5288222"/>
            <a:ext cx="389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4604DF-7981-4A66-BBC2-63462A4B5C6A}"/>
              </a:ext>
            </a:extLst>
          </p:cNvPr>
          <p:cNvCxnSpPr>
            <a:cxnSpLocks/>
          </p:cNvCxnSpPr>
          <p:nvPr/>
        </p:nvCxnSpPr>
        <p:spPr>
          <a:xfrm>
            <a:off x="3708626" y="3804192"/>
            <a:ext cx="410936" cy="464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432BAC05-F946-4081-BADF-AA4C4330B6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1317274"/>
            <a:ext cx="1066799" cy="10620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F651494-2DA1-435F-8C43-1808C988C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4015" y="2581897"/>
            <a:ext cx="1094462" cy="110427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BAE4C47-1960-41A8-A5F8-AABA8C41A1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251" y="3853972"/>
            <a:ext cx="1094270" cy="109902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4EAA471-D18C-4035-8DC4-FC7E9B13BD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250" y="5217150"/>
            <a:ext cx="1099029" cy="1099029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304E95-5568-44B7-9FAD-6A8822FFD505}"/>
              </a:ext>
            </a:extLst>
          </p:cNvPr>
          <p:cNvCxnSpPr>
            <a:cxnSpLocks/>
          </p:cNvCxnSpPr>
          <p:nvPr/>
        </p:nvCxnSpPr>
        <p:spPr>
          <a:xfrm flipV="1">
            <a:off x="1708250" y="2213043"/>
            <a:ext cx="1101356" cy="1238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E60AA8-E4C2-436A-BA77-14E6062653CD}"/>
              </a:ext>
            </a:extLst>
          </p:cNvPr>
          <p:cNvCxnSpPr>
            <a:cxnSpLocks/>
          </p:cNvCxnSpPr>
          <p:nvPr/>
        </p:nvCxnSpPr>
        <p:spPr>
          <a:xfrm flipV="1">
            <a:off x="1708250" y="3192923"/>
            <a:ext cx="999230" cy="36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DD5F79-827A-4919-9C2F-B2853BEFD3FA}"/>
              </a:ext>
            </a:extLst>
          </p:cNvPr>
          <p:cNvCxnSpPr>
            <a:cxnSpLocks/>
          </p:cNvCxnSpPr>
          <p:nvPr/>
        </p:nvCxnSpPr>
        <p:spPr>
          <a:xfrm>
            <a:off x="1726244" y="3686175"/>
            <a:ext cx="974334" cy="59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55BCB7D-2886-455E-937C-BD267CE0C424}"/>
              </a:ext>
            </a:extLst>
          </p:cNvPr>
          <p:cNvCxnSpPr>
            <a:cxnSpLocks/>
          </p:cNvCxnSpPr>
          <p:nvPr/>
        </p:nvCxnSpPr>
        <p:spPr>
          <a:xfrm>
            <a:off x="1726244" y="3839559"/>
            <a:ext cx="903085" cy="148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0240A1E-500D-48E4-A92F-EB5368DF544E}"/>
              </a:ext>
            </a:extLst>
          </p:cNvPr>
          <p:cNvSpPr/>
          <p:nvPr/>
        </p:nvSpPr>
        <p:spPr>
          <a:xfrm>
            <a:off x="3333750" y="1419225"/>
            <a:ext cx="1952625" cy="362655"/>
          </a:xfrm>
          <a:custGeom>
            <a:avLst/>
            <a:gdLst>
              <a:gd name="connsiteX0" fmla="*/ 0 w 1952625"/>
              <a:gd name="connsiteY0" fmla="*/ 0 h 362655"/>
              <a:gd name="connsiteX1" fmla="*/ 257175 w 1952625"/>
              <a:gd name="connsiteY1" fmla="*/ 247650 h 362655"/>
              <a:gd name="connsiteX2" fmla="*/ 581025 w 1952625"/>
              <a:gd name="connsiteY2" fmla="*/ 304800 h 362655"/>
              <a:gd name="connsiteX3" fmla="*/ 1076325 w 1952625"/>
              <a:gd name="connsiteY3" fmla="*/ 333375 h 362655"/>
              <a:gd name="connsiteX4" fmla="*/ 1533525 w 1952625"/>
              <a:gd name="connsiteY4" fmla="*/ 352425 h 362655"/>
              <a:gd name="connsiteX5" fmla="*/ 1771650 w 1952625"/>
              <a:gd name="connsiteY5" fmla="*/ 361950 h 362655"/>
              <a:gd name="connsiteX6" fmla="*/ 1952625 w 1952625"/>
              <a:gd name="connsiteY6" fmla="*/ 361950 h 362655"/>
              <a:gd name="connsiteX7" fmla="*/ 1952625 w 1952625"/>
              <a:gd name="connsiteY7" fmla="*/ 361950 h 36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2625" h="362655">
                <a:moveTo>
                  <a:pt x="0" y="0"/>
                </a:moveTo>
                <a:cubicBezTo>
                  <a:pt x="80169" y="98425"/>
                  <a:pt x="160338" y="196850"/>
                  <a:pt x="257175" y="247650"/>
                </a:cubicBezTo>
                <a:cubicBezTo>
                  <a:pt x="354012" y="298450"/>
                  <a:pt x="444500" y="290513"/>
                  <a:pt x="581025" y="304800"/>
                </a:cubicBezTo>
                <a:cubicBezTo>
                  <a:pt x="717550" y="319087"/>
                  <a:pt x="1076325" y="333375"/>
                  <a:pt x="1076325" y="333375"/>
                </a:cubicBezTo>
                <a:lnTo>
                  <a:pt x="1533525" y="352425"/>
                </a:lnTo>
                <a:lnTo>
                  <a:pt x="1771650" y="361950"/>
                </a:lnTo>
                <a:cubicBezTo>
                  <a:pt x="1841500" y="363538"/>
                  <a:pt x="1952625" y="361950"/>
                  <a:pt x="1952625" y="361950"/>
                </a:cubicBezTo>
                <a:lnTo>
                  <a:pt x="1952625" y="361950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8E1BA7-98F8-49A3-A0F5-992F84767224}"/>
              </a:ext>
            </a:extLst>
          </p:cNvPr>
          <p:cNvCxnSpPr/>
          <p:nvPr/>
        </p:nvCxnSpPr>
        <p:spPr>
          <a:xfrm>
            <a:off x="4119562" y="3145298"/>
            <a:ext cx="12096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7C75533-4767-4BAA-8564-0839644BC306}"/>
              </a:ext>
            </a:extLst>
          </p:cNvPr>
          <p:cNvSpPr/>
          <p:nvPr/>
        </p:nvSpPr>
        <p:spPr>
          <a:xfrm>
            <a:off x="4029075" y="3806759"/>
            <a:ext cx="1352550" cy="369424"/>
          </a:xfrm>
          <a:custGeom>
            <a:avLst/>
            <a:gdLst>
              <a:gd name="connsiteX0" fmla="*/ 0 w 1352550"/>
              <a:gd name="connsiteY0" fmla="*/ 174691 h 369424"/>
              <a:gd name="connsiteX1" fmla="*/ 381000 w 1352550"/>
              <a:gd name="connsiteY1" fmla="*/ 12766 h 369424"/>
              <a:gd name="connsiteX2" fmla="*/ 581025 w 1352550"/>
              <a:gd name="connsiteY2" fmla="*/ 22291 h 369424"/>
              <a:gd name="connsiteX3" fmla="*/ 809625 w 1352550"/>
              <a:gd name="connsiteY3" fmla="*/ 117541 h 369424"/>
              <a:gd name="connsiteX4" fmla="*/ 1133475 w 1352550"/>
              <a:gd name="connsiteY4" fmla="*/ 308041 h 369424"/>
              <a:gd name="connsiteX5" fmla="*/ 1247775 w 1352550"/>
              <a:gd name="connsiteY5" fmla="*/ 365191 h 369424"/>
              <a:gd name="connsiteX6" fmla="*/ 1352550 w 1352550"/>
              <a:gd name="connsiteY6" fmla="*/ 365191 h 369424"/>
              <a:gd name="connsiteX7" fmla="*/ 1352550 w 1352550"/>
              <a:gd name="connsiteY7" fmla="*/ 365191 h 369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2550" h="369424">
                <a:moveTo>
                  <a:pt x="0" y="174691"/>
                </a:moveTo>
                <a:cubicBezTo>
                  <a:pt x="142081" y="106428"/>
                  <a:pt x="284163" y="38166"/>
                  <a:pt x="381000" y="12766"/>
                </a:cubicBezTo>
                <a:cubicBezTo>
                  <a:pt x="477838" y="-12634"/>
                  <a:pt x="509588" y="4829"/>
                  <a:pt x="581025" y="22291"/>
                </a:cubicBezTo>
                <a:cubicBezTo>
                  <a:pt x="652462" y="39753"/>
                  <a:pt x="717550" y="69916"/>
                  <a:pt x="809625" y="117541"/>
                </a:cubicBezTo>
                <a:cubicBezTo>
                  <a:pt x="901700" y="165166"/>
                  <a:pt x="1060450" y="266766"/>
                  <a:pt x="1133475" y="308041"/>
                </a:cubicBezTo>
                <a:cubicBezTo>
                  <a:pt x="1206500" y="349316"/>
                  <a:pt x="1211263" y="355666"/>
                  <a:pt x="1247775" y="365191"/>
                </a:cubicBezTo>
                <a:cubicBezTo>
                  <a:pt x="1284287" y="374716"/>
                  <a:pt x="1352550" y="365191"/>
                  <a:pt x="1352550" y="365191"/>
                </a:cubicBezTo>
                <a:lnTo>
                  <a:pt x="1352550" y="365191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6330475A-79B4-48DE-B556-1F19C7E1EF1A}"/>
              </a:ext>
            </a:extLst>
          </p:cNvPr>
          <p:cNvSpPr/>
          <p:nvPr/>
        </p:nvSpPr>
        <p:spPr>
          <a:xfrm>
            <a:off x="3352800" y="5356275"/>
            <a:ext cx="1952625" cy="362655"/>
          </a:xfrm>
          <a:custGeom>
            <a:avLst/>
            <a:gdLst>
              <a:gd name="connsiteX0" fmla="*/ 0 w 1952625"/>
              <a:gd name="connsiteY0" fmla="*/ 0 h 362655"/>
              <a:gd name="connsiteX1" fmla="*/ 257175 w 1952625"/>
              <a:gd name="connsiteY1" fmla="*/ 247650 h 362655"/>
              <a:gd name="connsiteX2" fmla="*/ 581025 w 1952625"/>
              <a:gd name="connsiteY2" fmla="*/ 304800 h 362655"/>
              <a:gd name="connsiteX3" fmla="*/ 1076325 w 1952625"/>
              <a:gd name="connsiteY3" fmla="*/ 333375 h 362655"/>
              <a:gd name="connsiteX4" fmla="*/ 1533525 w 1952625"/>
              <a:gd name="connsiteY4" fmla="*/ 352425 h 362655"/>
              <a:gd name="connsiteX5" fmla="*/ 1771650 w 1952625"/>
              <a:gd name="connsiteY5" fmla="*/ 361950 h 362655"/>
              <a:gd name="connsiteX6" fmla="*/ 1952625 w 1952625"/>
              <a:gd name="connsiteY6" fmla="*/ 361950 h 362655"/>
              <a:gd name="connsiteX7" fmla="*/ 1952625 w 1952625"/>
              <a:gd name="connsiteY7" fmla="*/ 361950 h 36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2625" h="362655">
                <a:moveTo>
                  <a:pt x="0" y="0"/>
                </a:moveTo>
                <a:cubicBezTo>
                  <a:pt x="80169" y="98425"/>
                  <a:pt x="160338" y="196850"/>
                  <a:pt x="257175" y="247650"/>
                </a:cubicBezTo>
                <a:cubicBezTo>
                  <a:pt x="354012" y="298450"/>
                  <a:pt x="444500" y="290513"/>
                  <a:pt x="581025" y="304800"/>
                </a:cubicBezTo>
                <a:cubicBezTo>
                  <a:pt x="717550" y="319087"/>
                  <a:pt x="1076325" y="333375"/>
                  <a:pt x="1076325" y="333375"/>
                </a:cubicBezTo>
                <a:lnTo>
                  <a:pt x="1533525" y="352425"/>
                </a:lnTo>
                <a:lnTo>
                  <a:pt x="1771650" y="361950"/>
                </a:lnTo>
                <a:cubicBezTo>
                  <a:pt x="1841500" y="363538"/>
                  <a:pt x="1952625" y="361950"/>
                  <a:pt x="1952625" y="361950"/>
                </a:cubicBezTo>
                <a:lnTo>
                  <a:pt x="1952625" y="361950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C35D41-549E-4431-8044-4AA6FD59D607}"/>
              </a:ext>
            </a:extLst>
          </p:cNvPr>
          <p:cNvSpPr txBox="1"/>
          <p:nvPr/>
        </p:nvSpPr>
        <p:spPr>
          <a:xfrm>
            <a:off x="6891171" y="2705986"/>
            <a:ext cx="21603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Each Barcode Indicates A Species</a:t>
            </a:r>
          </a:p>
          <a:p>
            <a:endParaRPr lang="en-IE" dirty="0"/>
          </a:p>
          <a:p>
            <a:r>
              <a:rPr lang="en-IE" dirty="0"/>
              <a:t>Species abundance:</a:t>
            </a:r>
          </a:p>
          <a:p>
            <a:r>
              <a:rPr lang="en-IE" dirty="0"/>
              <a:t>Number of copies of each barcode</a:t>
            </a:r>
          </a:p>
        </p:txBody>
      </p:sp>
    </p:spTree>
    <p:extLst>
      <p:ext uri="{BB962C8B-B14F-4D97-AF65-F5344CB8AC3E}">
        <p14:creationId xmlns:p14="http://schemas.microsoft.com/office/powerpoint/2010/main" val="356055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37AB93-B77C-48ED-BEA2-2A01F7854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40" y="990600"/>
            <a:ext cx="8849960" cy="40486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54BF28-B8AE-4EC8-B14C-176F3B37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63821"/>
          </a:xfrm>
        </p:spPr>
        <p:txBody>
          <a:bodyPr>
            <a:noAutofit/>
          </a:bodyPr>
          <a:lstStyle/>
          <a:p>
            <a:r>
              <a:rPr lang="en-IE" sz="3600" dirty="0">
                <a:latin typeface="Arial" panose="020B0604020202020204" pitchFamily="34" charset="0"/>
                <a:cs typeface="Arial" panose="020B0604020202020204" pitchFamily="34" charset="0"/>
              </a:rPr>
              <a:t>Why these specific genes?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854A2-F95C-492D-8AA3-9C6108986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2428" y="880783"/>
            <a:ext cx="7772401" cy="450849"/>
          </a:xfrm>
        </p:spPr>
        <p:txBody>
          <a:bodyPr>
            <a:normAutofit/>
          </a:bodyPr>
          <a:lstStyle/>
          <a:p>
            <a:r>
              <a:rPr lang="en-IE" sz="2200" dirty="0">
                <a:latin typeface="Arial" panose="020B0604020202020204" pitchFamily="34" charset="0"/>
                <a:cs typeface="Arial" panose="020B0604020202020204" pitchFamily="34" charset="0"/>
              </a:rPr>
              <a:t>Example: 16S rRNA gene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FAD480-26A7-49C1-8DCB-C03A9098FA43}"/>
              </a:ext>
            </a:extLst>
          </p:cNvPr>
          <p:cNvSpPr txBox="1"/>
          <p:nvPr/>
        </p:nvSpPr>
        <p:spPr>
          <a:xfrm>
            <a:off x="-72055" y="-27867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200" dirty="0"/>
              <a:t>https://i.ytimg.com/vi/_IpZOqFP9iY/maxresdefault.jpg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1E495B-867D-43C1-8656-36530D41EB91}"/>
              </a:ext>
            </a:extLst>
          </p:cNvPr>
          <p:cNvGrpSpPr/>
          <p:nvPr/>
        </p:nvGrpSpPr>
        <p:grpSpPr>
          <a:xfrm>
            <a:off x="876300" y="1302950"/>
            <a:ext cx="4572000" cy="1424005"/>
            <a:chOff x="876300" y="1302950"/>
            <a:chExt cx="4572000" cy="142400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055BF1D-EB86-4A43-BB2A-517A8B0A2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300" y="1302950"/>
              <a:ext cx="4572000" cy="142400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92C74B-2BCC-4B5E-A1E0-82877A2152E6}"/>
                </a:ext>
              </a:extLst>
            </p:cNvPr>
            <p:cNvSpPr/>
            <p:nvPr/>
          </p:nvSpPr>
          <p:spPr>
            <a:xfrm>
              <a:off x="2124075" y="2530742"/>
              <a:ext cx="542925" cy="126734"/>
            </a:xfrm>
            <a:prstGeom prst="rect">
              <a:avLst/>
            </a:prstGeom>
            <a:solidFill>
              <a:srgbClr val="00B05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8894C3-6EFF-4FFE-817C-5A055CB78046}"/>
                </a:ext>
              </a:extLst>
            </p:cNvPr>
            <p:cNvSpPr/>
            <p:nvPr/>
          </p:nvSpPr>
          <p:spPr>
            <a:xfrm>
              <a:off x="4029075" y="2534050"/>
              <a:ext cx="399369" cy="123426"/>
            </a:xfrm>
            <a:prstGeom prst="rect">
              <a:avLst/>
            </a:prstGeom>
            <a:solidFill>
              <a:srgbClr val="00B050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A330BA-E4ED-4771-B0F6-81D364E718D9}"/>
                </a:ext>
              </a:extLst>
            </p:cNvPr>
            <p:cNvCxnSpPr/>
            <p:nvPr/>
          </p:nvCxnSpPr>
          <p:spPr>
            <a:xfrm flipH="1">
              <a:off x="2371725" y="1647825"/>
              <a:ext cx="1866900" cy="8543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CFD471-A182-45E7-AFCA-A84ECAD0E0BB}"/>
                </a:ext>
              </a:extLst>
            </p:cNvPr>
            <p:cNvSpPr/>
            <p:nvPr/>
          </p:nvSpPr>
          <p:spPr>
            <a:xfrm>
              <a:off x="2666999" y="2519740"/>
              <a:ext cx="1352551" cy="1377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1E2507D-5D6F-44C3-815E-835B98921AE0}"/>
              </a:ext>
            </a:extLst>
          </p:cNvPr>
          <p:cNvSpPr txBox="1"/>
          <p:nvPr/>
        </p:nvSpPr>
        <p:spPr>
          <a:xfrm>
            <a:off x="6390594" y="883334"/>
            <a:ext cx="230573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Universally Conserved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479E9-0864-47A4-AD3A-93FE9D6E09B1}"/>
              </a:ext>
            </a:extLst>
          </p:cNvPr>
          <p:cNvSpPr/>
          <p:nvPr/>
        </p:nvSpPr>
        <p:spPr>
          <a:xfrm>
            <a:off x="6303232" y="1273484"/>
            <a:ext cx="2459365" cy="3200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6FE9FF-9881-4F3C-AFD7-CEFF78FC79C6}"/>
              </a:ext>
            </a:extLst>
          </p:cNvPr>
          <p:cNvSpPr/>
          <p:nvPr/>
        </p:nvSpPr>
        <p:spPr>
          <a:xfrm>
            <a:off x="6390594" y="4578659"/>
            <a:ext cx="2459365" cy="320085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DB1DA-7B0D-42D7-8F2E-AECAA8E64FFC}"/>
              </a:ext>
            </a:extLst>
          </p:cNvPr>
          <p:cNvSpPr txBox="1"/>
          <p:nvPr/>
        </p:nvSpPr>
        <p:spPr>
          <a:xfrm>
            <a:off x="6467410" y="4939199"/>
            <a:ext cx="230573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Species-Specific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5A482A-9FD7-4064-B7DB-66A8BBB1A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4614107"/>
            <a:ext cx="1343025" cy="6804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234BBC2-3C0C-4083-99B2-352B41B7A2ED}"/>
              </a:ext>
            </a:extLst>
          </p:cNvPr>
          <p:cNvSpPr txBox="1"/>
          <p:nvPr/>
        </p:nvSpPr>
        <p:spPr>
          <a:xfrm>
            <a:off x="54760" y="5606886"/>
            <a:ext cx="89698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E42B59-D11B-4333-AB21-3CF596A8386A}"/>
              </a:ext>
            </a:extLst>
          </p:cNvPr>
          <p:cNvSpPr txBox="1"/>
          <p:nvPr/>
        </p:nvSpPr>
        <p:spPr>
          <a:xfrm>
            <a:off x="2330910" y="4131046"/>
            <a:ext cx="230573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b="1" dirty="0"/>
              <a:t>Species-Specific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0A747AA-A032-4720-8E50-629B9B71F15B}"/>
              </a:ext>
            </a:extLst>
          </p:cNvPr>
          <p:cNvSpPr/>
          <p:nvPr/>
        </p:nvSpPr>
        <p:spPr>
          <a:xfrm rot="10800000">
            <a:off x="2124074" y="4799643"/>
            <a:ext cx="619124" cy="268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EB9E58B-699A-40CB-9C9B-A6E93404C5E1}"/>
              </a:ext>
            </a:extLst>
          </p:cNvPr>
          <p:cNvSpPr/>
          <p:nvPr/>
        </p:nvSpPr>
        <p:spPr>
          <a:xfrm>
            <a:off x="178941" y="4315712"/>
            <a:ext cx="1792729" cy="123933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297C0B-25B6-484C-B935-56E77F041174}"/>
              </a:ext>
            </a:extLst>
          </p:cNvPr>
          <p:cNvSpPr txBox="1"/>
          <p:nvPr/>
        </p:nvSpPr>
        <p:spPr>
          <a:xfrm>
            <a:off x="629137" y="4309127"/>
            <a:ext cx="846707" cy="36933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IE" dirty="0"/>
              <a:t>Census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BFDE64-7146-4A04-BAD8-9080A7CF981A}"/>
              </a:ext>
            </a:extLst>
          </p:cNvPr>
          <p:cNvSpPr txBox="1"/>
          <p:nvPr/>
        </p:nvSpPr>
        <p:spPr>
          <a:xfrm>
            <a:off x="62254" y="4646349"/>
            <a:ext cx="1971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/>
              <a:t>Different Bacteria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E75D4D-842F-4AB8-A711-18937DF24597}"/>
              </a:ext>
            </a:extLst>
          </p:cNvPr>
          <p:cNvSpPr txBox="1"/>
          <p:nvPr/>
        </p:nvSpPr>
        <p:spPr>
          <a:xfrm>
            <a:off x="90829" y="4979724"/>
            <a:ext cx="1971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600" dirty="0"/>
              <a:t>Relative Abundances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8A9E4B-604A-4244-91E0-D66841287483}"/>
              </a:ext>
            </a:extLst>
          </p:cNvPr>
          <p:cNvSpPr txBox="1"/>
          <p:nvPr/>
        </p:nvSpPr>
        <p:spPr>
          <a:xfrm>
            <a:off x="62254" y="6223000"/>
            <a:ext cx="896983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/>
              <a:t>Amplified Species-specific hypervariable regions give an idea about what all bacterial/archaeal species are there along with their relative abundances</a:t>
            </a:r>
          </a:p>
        </p:txBody>
      </p:sp>
    </p:spTree>
    <p:extLst>
      <p:ext uri="{BB962C8B-B14F-4D97-AF65-F5344CB8AC3E}">
        <p14:creationId xmlns:p14="http://schemas.microsoft.com/office/powerpoint/2010/main" val="154271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9E3B3-7BF0-4AFB-BAEB-479A19627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03" y="1517403"/>
            <a:ext cx="7171408" cy="53405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1701A-157D-462E-B54F-9A1FEEC7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One snapshot.. how these genes look?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BE0BAEBC-752F-4838-A773-0F5F2EE32A06}"/>
              </a:ext>
            </a:extLst>
          </p:cNvPr>
          <p:cNvSpPr/>
          <p:nvPr/>
        </p:nvSpPr>
        <p:spPr>
          <a:xfrm rot="16200000">
            <a:off x="4343400" y="225559"/>
            <a:ext cx="265815" cy="2445488"/>
          </a:xfrm>
          <a:prstGeom prst="rightBrace">
            <a:avLst>
              <a:gd name="adj1" fmla="val 69697"/>
              <a:gd name="adj2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C83B3-E195-4CBD-B1FD-88B457B661D0}"/>
              </a:ext>
            </a:extLst>
          </p:cNvPr>
          <p:cNvSpPr txBox="1"/>
          <p:nvPr/>
        </p:nvSpPr>
        <p:spPr>
          <a:xfrm>
            <a:off x="1611085" y="943870"/>
            <a:ext cx="408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Hypervariable or Barcode Regions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AAA496A-08D5-487F-8AC0-00AB4A57CC4D}"/>
              </a:ext>
            </a:extLst>
          </p:cNvPr>
          <p:cNvSpPr/>
          <p:nvPr/>
        </p:nvSpPr>
        <p:spPr>
          <a:xfrm rot="16200000">
            <a:off x="6677248" y="999962"/>
            <a:ext cx="265816" cy="925030"/>
          </a:xfrm>
          <a:prstGeom prst="rightBrace">
            <a:avLst>
              <a:gd name="adj1" fmla="val 69697"/>
              <a:gd name="adj2" fmla="val 50000"/>
            </a:avLst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A340F-5DC7-47A4-8E73-F730CFE95B87}"/>
              </a:ext>
            </a:extLst>
          </p:cNvPr>
          <p:cNvSpPr txBox="1"/>
          <p:nvPr/>
        </p:nvSpPr>
        <p:spPr>
          <a:xfrm>
            <a:off x="5488931" y="971986"/>
            <a:ext cx="408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Universally conserved Regions</a:t>
            </a:r>
          </a:p>
        </p:txBody>
      </p:sp>
    </p:spTree>
    <p:extLst>
      <p:ext uri="{BB962C8B-B14F-4D97-AF65-F5344CB8AC3E}">
        <p14:creationId xmlns:p14="http://schemas.microsoft.com/office/powerpoint/2010/main" val="409998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4933-DB63-4EDA-AF93-1EC30C89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These genes have two key beneficial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F828-D750-43D4-9552-08552BC9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u="sng" dirty="0"/>
              <a:t>Universally Conserved Regions </a:t>
            </a:r>
            <a:r>
              <a:rPr lang="en-IE" dirty="0"/>
              <a:t>bordering species-specific hypervariable regions </a:t>
            </a:r>
            <a:r>
              <a:rPr lang="en-IE" u="sng" dirty="0"/>
              <a:t>enable designing a single set of primers (probes) that can fish all such genes from all species</a:t>
            </a:r>
          </a:p>
          <a:p>
            <a:endParaRPr lang="en-IE" u="sng" dirty="0"/>
          </a:p>
          <a:p>
            <a:r>
              <a:rPr lang="en-IE" dirty="0"/>
              <a:t>Then </a:t>
            </a:r>
            <a:r>
              <a:rPr lang="en-IE" u="sng" dirty="0"/>
              <a:t>sequencing and analysing the </a:t>
            </a:r>
            <a:r>
              <a:rPr lang="en-IE" u="sng" dirty="0" err="1"/>
              <a:t>neighboring</a:t>
            </a:r>
            <a:r>
              <a:rPr lang="en-IE" u="sng" dirty="0"/>
              <a:t> species-specific hypervariable regions</a:t>
            </a:r>
            <a:r>
              <a:rPr lang="en-IE" dirty="0"/>
              <a:t> give an idea about </a:t>
            </a:r>
            <a:r>
              <a:rPr lang="en-IE" u="sng" dirty="0"/>
              <a:t>what all bacterial/archaeal species are there along with their relative abundances</a:t>
            </a:r>
          </a:p>
          <a:p>
            <a:endParaRPr lang="en-IE" u="sng" dirty="0"/>
          </a:p>
          <a:p>
            <a:endParaRPr lang="en-IE" u="sng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70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0356"/>
            <a:ext cx="7620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dirty="0"/>
              <a:t>Workflow: Targeted amplicon sequencing</a:t>
            </a:r>
            <a:endParaRPr lang="en-IN" b="1" dirty="0">
              <a:latin typeface="+mn-lt"/>
            </a:endParaRPr>
          </a:p>
        </p:txBody>
      </p:sp>
      <p:pic>
        <p:nvPicPr>
          <p:cNvPr id="5" name="Picture 6" descr="https://www.researchgate.net/publication/369135062/figure/fig3/AS:11431281210483223@1702046446343/Demonstration-of-the-workflow-for-the-16S-rRNA-and-ITS-amplicon-sequencing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58"/>
          <a:stretch/>
        </p:blipFill>
        <p:spPr bwMode="auto">
          <a:xfrm>
            <a:off x="278196" y="4150811"/>
            <a:ext cx="8077942" cy="21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704538" y="2751944"/>
            <a:ext cx="127416" cy="1261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278196" y="1623754"/>
            <a:ext cx="5882761" cy="1749887"/>
            <a:chOff x="577999" y="1743675"/>
            <a:chExt cx="5882761" cy="1749887"/>
          </a:xfrm>
        </p:grpSpPr>
        <p:grpSp>
          <p:nvGrpSpPr>
            <p:cNvPr id="13" name="Group 12"/>
            <p:cNvGrpSpPr/>
            <p:nvPr/>
          </p:nvGrpSpPr>
          <p:grpSpPr>
            <a:xfrm>
              <a:off x="577999" y="1743675"/>
              <a:ext cx="5882761" cy="1749887"/>
              <a:chOff x="518039" y="1700168"/>
              <a:chExt cx="5882761" cy="1749887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704538" y="2878111"/>
                <a:ext cx="254832" cy="22485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>
                <a:off x="518039" y="1700168"/>
                <a:ext cx="5882761" cy="1749887"/>
                <a:chOff x="503049" y="1715158"/>
                <a:chExt cx="5882761" cy="1749887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503049" y="1715158"/>
                  <a:ext cx="5872765" cy="1749887"/>
                  <a:chOff x="856938" y="2066359"/>
                  <a:chExt cx="5872765" cy="1749887"/>
                </a:xfrm>
              </p:grpSpPr>
              <p:pic>
                <p:nvPicPr>
                  <p:cNvPr id="5126" name="Picture 6" descr="https://www.researchgate.net/publication/369135062/figure/fig3/AS:11431281210483223@1702046446343/Demonstration-of-the-workflow-for-the-16S-rRNA-and-ITS-amplicon-sequencing.tif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4330" t="-2654" r="6577" b="58392"/>
                  <a:stretch/>
                </p:blipFill>
                <p:spPr bwMode="auto">
                  <a:xfrm>
                    <a:off x="1148368" y="2066359"/>
                    <a:ext cx="5581335" cy="174988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7" name="Rectangle 6"/>
                  <p:cNvSpPr/>
                  <p:nvPr/>
                </p:nvSpPr>
                <p:spPr>
                  <a:xfrm>
                    <a:off x="856938" y="3030511"/>
                    <a:ext cx="254832" cy="22485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10" name="Rectangle 9"/>
                <p:cNvSpPr/>
                <p:nvPr/>
              </p:nvSpPr>
              <p:spPr>
                <a:xfrm>
                  <a:off x="6265889" y="2751944"/>
                  <a:ext cx="119921" cy="2385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4" name="Rectangle 13"/>
            <p:cNvSpPr/>
            <p:nvPr/>
          </p:nvSpPr>
          <p:spPr>
            <a:xfrm>
              <a:off x="768246" y="2815027"/>
              <a:ext cx="266075" cy="2279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050" name="Picture 2" descr="What Is 16s rRNA sequencing?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1" t="27658" r="13612" b="17697"/>
          <a:stretch/>
        </p:blipFill>
        <p:spPr bwMode="auto">
          <a:xfrm>
            <a:off x="6303364" y="2291010"/>
            <a:ext cx="2583306" cy="121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2713221" y="3574627"/>
            <a:ext cx="1319133" cy="30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6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5F43B7-BF9B-4FC8-8AEE-F97024DB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306415"/>
            <a:ext cx="7886700" cy="1325563"/>
          </a:xfrm>
        </p:spPr>
        <p:txBody>
          <a:bodyPr>
            <a:normAutofit/>
          </a:bodyPr>
          <a:lstStyle/>
          <a:p>
            <a:r>
              <a:rPr lang="en-IE" sz="3500" dirty="0">
                <a:latin typeface="Arial" panose="020B0604020202020204" pitchFamily="34" charset="0"/>
                <a:cs typeface="Arial" panose="020B0604020202020204" pitchFamily="34" charset="0"/>
              </a:rPr>
              <a:t>Overall Workflow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39D107-123F-432E-B451-652AE0C90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8" y="770693"/>
            <a:ext cx="8933784" cy="588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58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1D65-F9CC-410A-B269-A5E00ECF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76" y="2757714"/>
            <a:ext cx="7640052" cy="671286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Basics of metagenomics approach and obtaining microbiome data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84876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419B-4F76-445E-B0B2-D4E1F988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74406"/>
            <a:ext cx="7886700" cy="1325563"/>
          </a:xfrm>
        </p:spPr>
        <p:txBody>
          <a:bodyPr>
            <a:normAutofit/>
          </a:bodyPr>
          <a:lstStyle/>
          <a:p>
            <a:r>
              <a:rPr lang="en-IE" sz="3600" dirty="0">
                <a:latin typeface="Arial" panose="020B0604020202020204" pitchFamily="34" charset="0"/>
                <a:cs typeface="Arial" panose="020B0604020202020204" pitchFamily="34" charset="0"/>
              </a:rPr>
              <a:t>Targeted Amplicon Sequencing: Pros and Cons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18796-1D55-4B9E-A3E9-7015BDCC2E78}"/>
              </a:ext>
            </a:extLst>
          </p:cNvPr>
          <p:cNvSpPr txBox="1"/>
          <p:nvPr/>
        </p:nvSpPr>
        <p:spPr>
          <a:xfrm>
            <a:off x="685800" y="1112024"/>
            <a:ext cx="1787669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sz="2200" b="1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3455B-E2A9-4BEE-8967-D42017F4B5C9}"/>
              </a:ext>
            </a:extLst>
          </p:cNvPr>
          <p:cNvSpPr txBox="1"/>
          <p:nvPr/>
        </p:nvSpPr>
        <p:spPr>
          <a:xfrm>
            <a:off x="685800" y="1628528"/>
            <a:ext cx="31515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Affordable and Cost-effective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95786-E8BF-4B4B-B034-02D5445AD97A}"/>
              </a:ext>
            </a:extLst>
          </p:cNvPr>
          <p:cNvSpPr txBox="1"/>
          <p:nvPr/>
        </p:nvSpPr>
        <p:spPr>
          <a:xfrm>
            <a:off x="685800" y="2180978"/>
            <a:ext cx="666079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Sensitive, revealing even the rare members in the environment.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4E97-E324-4773-9FE9-BD24CCAC0CC1}"/>
              </a:ext>
            </a:extLst>
          </p:cNvPr>
          <p:cNvSpPr txBox="1"/>
          <p:nvPr/>
        </p:nvSpPr>
        <p:spPr>
          <a:xfrm>
            <a:off x="685800" y="2733427"/>
            <a:ext cx="829917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Especially applicable for low microbial biomass environments like biopsies, </a:t>
            </a:r>
            <a:r>
              <a:rPr lang="en-IE" dirty="0" err="1">
                <a:latin typeface="Arial" panose="020B0604020202020204" pitchFamily="34" charset="0"/>
                <a:cs typeface="Arial" panose="020B0604020202020204" pitchFamily="34" charset="0"/>
              </a:rPr>
              <a:t>uro</a:t>
            </a:r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-genital tracts, stomach, hot springs.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40B6B-24D6-4665-8706-AE1062DEBF87}"/>
              </a:ext>
            </a:extLst>
          </p:cNvPr>
          <p:cNvSpPr txBox="1"/>
          <p:nvPr/>
        </p:nvSpPr>
        <p:spPr>
          <a:xfrm>
            <a:off x="685800" y="3567773"/>
            <a:ext cx="2180405" cy="430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E" sz="2200" b="1" dirty="0">
                <a:latin typeface="Arial" panose="020B0604020202020204" pitchFamily="34" charset="0"/>
                <a:cs typeface="Arial" panose="020B0604020202020204" pitchFamily="34" charset="0"/>
              </a:rPr>
              <a:t>Disadvantages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05044-6226-491D-8B6E-C4230FBF1602}"/>
              </a:ext>
            </a:extLst>
          </p:cNvPr>
          <p:cNvSpPr txBox="1"/>
          <p:nvPr/>
        </p:nvSpPr>
        <p:spPr>
          <a:xfrm>
            <a:off x="689116" y="4085642"/>
            <a:ext cx="829585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Cannot be used to cover viruses… as they do not have universal phylogenetic marker genes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D5BBF-2A73-4BF7-AB89-186CD48A0BE0}"/>
              </a:ext>
            </a:extLst>
          </p:cNvPr>
          <p:cNvSpPr txBox="1"/>
          <p:nvPr/>
        </p:nvSpPr>
        <p:spPr>
          <a:xfrm>
            <a:off x="682491" y="4822605"/>
            <a:ext cx="831573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Can only indicate who are there? We can not profile the functional potential of a microbiome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1C4F1-ADE6-437A-B650-CFE42E919496}"/>
              </a:ext>
            </a:extLst>
          </p:cNvPr>
          <p:cNvSpPr txBox="1"/>
          <p:nvPr/>
        </p:nvSpPr>
        <p:spPr>
          <a:xfrm>
            <a:off x="689121" y="5569308"/>
            <a:ext cx="83091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Errors introduced during amplification may lead to spurious patterns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B6912-7073-447F-BC37-5B1B92B4E5D3}"/>
              </a:ext>
            </a:extLst>
          </p:cNvPr>
          <p:cNvSpPr txBox="1"/>
          <p:nvPr/>
        </p:nvSpPr>
        <p:spPr>
          <a:xfrm>
            <a:off x="689121" y="6060294"/>
            <a:ext cx="83091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Low Resolution (mostly genus level, in a minority at species)</a:t>
            </a:r>
          </a:p>
        </p:txBody>
      </p:sp>
    </p:spTree>
    <p:extLst>
      <p:ext uri="{BB962C8B-B14F-4D97-AF65-F5344CB8AC3E}">
        <p14:creationId xmlns:p14="http://schemas.microsoft.com/office/powerpoint/2010/main" val="353625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83DDC4-2474-4FB5-8A45-74DDF0C1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90" y="2103437"/>
            <a:ext cx="7886700" cy="1325563"/>
          </a:xfrm>
        </p:spPr>
        <p:txBody>
          <a:bodyPr>
            <a:normAutofit/>
          </a:bodyPr>
          <a:lstStyle/>
          <a:p>
            <a:r>
              <a:rPr lang="en-IE" sz="3600" dirty="0">
                <a:latin typeface="Arial" panose="020B0604020202020204" pitchFamily="34" charset="0"/>
                <a:cs typeface="Arial" panose="020B0604020202020204" pitchFamily="34" charset="0"/>
              </a:rPr>
              <a:t>To address this…</a:t>
            </a:r>
          </a:p>
        </p:txBody>
      </p:sp>
    </p:spTree>
    <p:extLst>
      <p:ext uri="{BB962C8B-B14F-4D97-AF65-F5344CB8AC3E}">
        <p14:creationId xmlns:p14="http://schemas.microsoft.com/office/powerpoint/2010/main" val="3087395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9CB4-3DF2-454F-8791-71697674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r>
              <a:rPr lang="en-IE" sz="3600" dirty="0">
                <a:latin typeface="Arial" panose="020B0604020202020204" pitchFamily="34" charset="0"/>
                <a:cs typeface="Arial" panose="020B0604020202020204" pitchFamily="34" charset="0"/>
              </a:rPr>
              <a:t>Whole genome sequencing (Shotgun Sequencing)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0A3C2-DBBE-461B-93D4-61C7E2B5155F}"/>
              </a:ext>
            </a:extLst>
          </p:cNvPr>
          <p:cNvSpPr txBox="1"/>
          <p:nvPr/>
        </p:nvSpPr>
        <p:spPr>
          <a:xfrm>
            <a:off x="628650" y="1325563"/>
            <a:ext cx="78867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Here, we sequence the entire DNA content of a microbiome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B92D8E-632F-4FA6-8DC8-8B31D652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91" y="1839532"/>
            <a:ext cx="7806507" cy="50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57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544A-E095-4E30-B675-C76DD5F3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3600" dirty="0">
                <a:latin typeface="Arial" panose="020B0604020202020204" pitchFamily="34" charset="0"/>
                <a:cs typeface="Arial" panose="020B0604020202020204" pitchFamily="34" charset="0"/>
              </a:rPr>
              <a:t>Two major premises..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1A36-86D5-480A-A193-5F300C22D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90689"/>
            <a:ext cx="7772401" cy="1822449"/>
          </a:xfrm>
        </p:spPr>
        <p:txBody>
          <a:bodyPr/>
          <a:lstStyle/>
          <a:p>
            <a:r>
              <a:rPr lang="en-IE" dirty="0"/>
              <a:t>Discovery of novel species, including viruses, in a given environment</a:t>
            </a:r>
          </a:p>
          <a:p>
            <a:r>
              <a:rPr lang="en-IE" dirty="0"/>
              <a:t>Discovery of novel genes and pathways with specific 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1683674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B7DB-3BD8-4094-8763-CAEC0C69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 will cover both these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9DBA-126E-4852-9A7F-0F493A140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Day 1 (Today): Targeted Amplicon Sequencing</a:t>
            </a:r>
          </a:p>
          <a:p>
            <a:r>
              <a:rPr lang="en-IN" dirty="0"/>
              <a:t>Day 2 (Tomorrow): Whole Genome Sequencing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616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DB9C-BB57-43A1-B4A6-919975D8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We will cover today with an example of a previously published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FF0DE-DB77-4FE9-A76D-AECC637D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59" y="1180626"/>
            <a:ext cx="7578452" cy="2941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0B89FC-7186-40D3-8A43-3201BE24A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636" y="4652605"/>
            <a:ext cx="995615" cy="12316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291DD8-03E3-47FE-8DCB-5C9131996ECF}"/>
              </a:ext>
            </a:extLst>
          </p:cNvPr>
          <p:cNvSpPr txBox="1">
            <a:spLocks/>
          </p:cNvSpPr>
          <p:nvPr/>
        </p:nvSpPr>
        <p:spPr>
          <a:xfrm>
            <a:off x="280544" y="4872310"/>
            <a:ext cx="990600" cy="4119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0" kern="1200" smtClean="0">
                <a:solidFill>
                  <a:srgbClr val="3DACA7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IE" sz="2100">
                <a:latin typeface="Cambria" panose="02040503050406030204" pitchFamily="18" charset="0"/>
                <a:ea typeface="Cambria" panose="02040503050406030204" pitchFamily="18" charset="0"/>
              </a:rPr>
              <a:t>Diet</a:t>
            </a:r>
            <a:endParaRPr lang="en-IE" sz="2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D505592C-6115-4122-82A1-160DA3D76066}"/>
              </a:ext>
            </a:extLst>
          </p:cNvPr>
          <p:cNvSpPr/>
          <p:nvPr/>
        </p:nvSpPr>
        <p:spPr>
          <a:xfrm>
            <a:off x="1813403" y="4925531"/>
            <a:ext cx="1854829" cy="269270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35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F0AF98-9529-45DC-9C09-771624B155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479"/>
          <a:stretch/>
        </p:blipFill>
        <p:spPr>
          <a:xfrm rot="3034539">
            <a:off x="4570234" y="4266031"/>
            <a:ext cx="220028" cy="430906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5EDA8B-16D3-4AA1-8974-3E80C9B3DB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27" t="6982" r="-1116" b="13599"/>
          <a:stretch/>
        </p:blipFill>
        <p:spPr>
          <a:xfrm rot="10298369">
            <a:off x="4217196" y="4260438"/>
            <a:ext cx="166149" cy="527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5C6EC0-FF54-46E4-BF77-E61EEA587AA5}"/>
              </a:ext>
            </a:extLst>
          </p:cNvPr>
          <p:cNvSpPr txBox="1"/>
          <p:nvPr/>
        </p:nvSpPr>
        <p:spPr>
          <a:xfrm>
            <a:off x="2751507" y="4044823"/>
            <a:ext cx="1505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500" dirty="0">
                <a:latin typeface="Cambria" panose="02040503050406030204" pitchFamily="18" charset="0"/>
                <a:ea typeface="Cambria" panose="02040503050406030204" pitchFamily="18" charset="0"/>
              </a:rPr>
              <a:t>Gut Microbiome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4A5FF39C-E9C6-4010-B11C-2953CC3E7114}"/>
              </a:ext>
            </a:extLst>
          </p:cNvPr>
          <p:cNvSpPr/>
          <p:nvPr/>
        </p:nvSpPr>
        <p:spPr>
          <a:xfrm>
            <a:off x="5074417" y="4872310"/>
            <a:ext cx="1055644" cy="305514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35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475C66D-898F-4885-BD3C-F97EE86F199F}"/>
              </a:ext>
            </a:extLst>
          </p:cNvPr>
          <p:cNvSpPr txBox="1">
            <a:spLocks/>
          </p:cNvSpPr>
          <p:nvPr/>
        </p:nvSpPr>
        <p:spPr>
          <a:xfrm>
            <a:off x="6353071" y="4783604"/>
            <a:ext cx="1505925" cy="4848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100" dirty="0">
                <a:latin typeface="Cambria" panose="02040503050406030204" pitchFamily="18" charset="0"/>
                <a:ea typeface="Cambria" panose="02040503050406030204" pitchFamily="18" charset="0"/>
              </a:rPr>
              <a:t>Host Health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A902E4-83BD-40EA-BED3-A941507C511F}"/>
              </a:ext>
            </a:extLst>
          </p:cNvPr>
          <p:cNvCxnSpPr>
            <a:cxnSpLocks/>
          </p:cNvCxnSpPr>
          <p:nvPr/>
        </p:nvCxnSpPr>
        <p:spPr>
          <a:xfrm flipV="1">
            <a:off x="935665" y="6034191"/>
            <a:ext cx="617036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6A74578-2C78-4D20-80A6-AA9937559793}"/>
              </a:ext>
            </a:extLst>
          </p:cNvPr>
          <p:cNvSpPr txBox="1"/>
          <p:nvPr/>
        </p:nvSpPr>
        <p:spPr>
          <a:xfrm>
            <a:off x="2672109" y="4905163"/>
            <a:ext cx="1348740" cy="3462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650" dirty="0">
                <a:latin typeface="Cambria" panose="02040503050406030204" pitchFamily="18" charset="0"/>
                <a:ea typeface="Cambria" panose="02040503050406030204" pitchFamily="18" charset="0"/>
              </a:rPr>
              <a:t>Transducer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26B8DC-1504-48FD-AFD5-9800684EB9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479"/>
          <a:stretch/>
        </p:blipFill>
        <p:spPr>
          <a:xfrm rot="3034539">
            <a:off x="4579232" y="3969275"/>
            <a:ext cx="220028" cy="430906"/>
          </a:xfrm>
          <a:prstGeom prst="rect">
            <a:avLst/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108F65-D436-499B-B9A4-E2E4C584D7D7}"/>
              </a:ext>
            </a:extLst>
          </p:cNvPr>
          <p:cNvSpPr txBox="1"/>
          <p:nvPr/>
        </p:nvSpPr>
        <p:spPr>
          <a:xfrm>
            <a:off x="280544" y="6285738"/>
            <a:ext cx="835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Link: https://gut.bmj.com/content/gutjnl/early/2020/01/31/gutjnl-2019-319654.full.pdf </a:t>
            </a:r>
          </a:p>
        </p:txBody>
      </p:sp>
    </p:spTree>
    <p:extLst>
      <p:ext uri="{BB962C8B-B14F-4D97-AF65-F5344CB8AC3E}">
        <p14:creationId xmlns:p14="http://schemas.microsoft.com/office/powerpoint/2010/main" val="404816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 animBg="1"/>
      <p:bldP spid="12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2202-459B-4441-BD83-874BBC676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flow</a:t>
            </a:r>
          </a:p>
        </p:txBody>
      </p:sp>
      <p:pic>
        <p:nvPicPr>
          <p:cNvPr id="4" name="Graphic 3" descr="Man with cane with solid fill">
            <a:extLst>
              <a:ext uri="{FF2B5EF4-FFF2-40B4-BE49-F238E27FC236}">
                <a16:creationId xmlns:a16="http://schemas.microsoft.com/office/drawing/2014/main" id="{467EA57E-EC02-49F2-BD14-121302A51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165" y="1852250"/>
            <a:ext cx="748640" cy="748640"/>
          </a:xfrm>
          <a:prstGeom prst="rect">
            <a:avLst/>
          </a:prstGeom>
        </p:spPr>
      </p:pic>
      <p:pic>
        <p:nvPicPr>
          <p:cNvPr id="5" name="Graphic 4" descr="Man with cane with solid fill">
            <a:extLst>
              <a:ext uri="{FF2B5EF4-FFF2-40B4-BE49-F238E27FC236}">
                <a16:creationId xmlns:a16="http://schemas.microsoft.com/office/drawing/2014/main" id="{423A0AC4-CCD3-4984-8EA3-143A5F7A6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5830" y="1852250"/>
            <a:ext cx="748640" cy="748640"/>
          </a:xfrm>
          <a:prstGeom prst="rect">
            <a:avLst/>
          </a:prstGeom>
        </p:spPr>
      </p:pic>
      <p:pic>
        <p:nvPicPr>
          <p:cNvPr id="6" name="Graphic 5" descr="Man with cane with solid fill">
            <a:extLst>
              <a:ext uri="{FF2B5EF4-FFF2-40B4-BE49-F238E27FC236}">
                <a16:creationId xmlns:a16="http://schemas.microsoft.com/office/drawing/2014/main" id="{05708B7C-478D-4CE5-A29F-1BE73E595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2495" y="1841613"/>
            <a:ext cx="748640" cy="748640"/>
          </a:xfrm>
          <a:prstGeom prst="rect">
            <a:avLst/>
          </a:prstGeom>
        </p:spPr>
      </p:pic>
      <p:pic>
        <p:nvPicPr>
          <p:cNvPr id="7" name="Graphic 6" descr="Man with cane with solid fill">
            <a:extLst>
              <a:ext uri="{FF2B5EF4-FFF2-40B4-BE49-F238E27FC236}">
                <a16:creationId xmlns:a16="http://schemas.microsoft.com/office/drawing/2014/main" id="{BD60A12F-CA96-4847-8836-05FBBCC3B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2867" y="1841613"/>
            <a:ext cx="748640" cy="74864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BF03724-8442-4607-A130-7BB05303A129}"/>
              </a:ext>
            </a:extLst>
          </p:cNvPr>
          <p:cNvSpPr/>
          <p:nvPr/>
        </p:nvSpPr>
        <p:spPr>
          <a:xfrm>
            <a:off x="846244" y="2849527"/>
            <a:ext cx="161668" cy="361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 descr="Man with cane with solid fill">
            <a:extLst>
              <a:ext uri="{FF2B5EF4-FFF2-40B4-BE49-F238E27FC236}">
                <a16:creationId xmlns:a16="http://schemas.microsoft.com/office/drawing/2014/main" id="{F21EC260-64F7-4028-B89A-F5DE29790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5992" y="1841613"/>
            <a:ext cx="748640" cy="748640"/>
          </a:xfrm>
          <a:prstGeom prst="rect">
            <a:avLst/>
          </a:prstGeom>
        </p:spPr>
      </p:pic>
      <p:pic>
        <p:nvPicPr>
          <p:cNvPr id="10" name="Graphic 9" descr="Man with cane with solid fill">
            <a:extLst>
              <a:ext uri="{FF2B5EF4-FFF2-40B4-BE49-F238E27FC236}">
                <a16:creationId xmlns:a16="http://schemas.microsoft.com/office/drawing/2014/main" id="{34E360C2-3DE4-4EC3-8322-0F8BA008A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9871" y="1841613"/>
            <a:ext cx="748640" cy="748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9EC5F5-73EC-44A8-A8BC-01D4B38732BC}"/>
              </a:ext>
            </a:extLst>
          </p:cNvPr>
          <p:cNvSpPr txBox="1"/>
          <p:nvPr/>
        </p:nvSpPr>
        <p:spPr>
          <a:xfrm>
            <a:off x="2819170" y="2026515"/>
            <a:ext cx="322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69C59-000A-4BDA-905A-971F58D11CE7}"/>
              </a:ext>
            </a:extLst>
          </p:cNvPr>
          <p:cNvSpPr txBox="1"/>
          <p:nvPr/>
        </p:nvSpPr>
        <p:spPr>
          <a:xfrm>
            <a:off x="7288400" y="1987525"/>
            <a:ext cx="322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..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B98E7B-8EBC-4287-B872-013F0C540915}"/>
              </a:ext>
            </a:extLst>
          </p:cNvPr>
          <p:cNvSpPr/>
          <p:nvPr/>
        </p:nvSpPr>
        <p:spPr>
          <a:xfrm>
            <a:off x="694661" y="1285080"/>
            <a:ext cx="3434317" cy="4001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Mediterranean Diet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DBA625-F308-4F7C-BD0C-F3C3DB837C35}"/>
              </a:ext>
            </a:extLst>
          </p:cNvPr>
          <p:cNvSpPr/>
          <p:nvPr/>
        </p:nvSpPr>
        <p:spPr>
          <a:xfrm>
            <a:off x="5044194" y="1287265"/>
            <a:ext cx="3434317" cy="400110"/>
          </a:xfrm>
          <a:prstGeom prst="rect">
            <a:avLst/>
          </a:prstGeom>
          <a:solidFill>
            <a:srgbClr val="C98415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Habitual Diet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6F77A306-36D4-4FB9-8F62-CA5623151B16}"/>
              </a:ext>
            </a:extLst>
          </p:cNvPr>
          <p:cNvSpPr/>
          <p:nvPr/>
        </p:nvSpPr>
        <p:spPr>
          <a:xfrm>
            <a:off x="2157589" y="2831803"/>
            <a:ext cx="161668" cy="361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A040A70-E278-4FFB-B0CC-2CD88419F239}"/>
              </a:ext>
            </a:extLst>
          </p:cNvPr>
          <p:cNvSpPr/>
          <p:nvPr/>
        </p:nvSpPr>
        <p:spPr>
          <a:xfrm>
            <a:off x="3468935" y="2814077"/>
            <a:ext cx="161668" cy="361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C7944F2-DE98-475A-9F8F-6841E3CC2B3B}"/>
              </a:ext>
            </a:extLst>
          </p:cNvPr>
          <p:cNvSpPr/>
          <p:nvPr/>
        </p:nvSpPr>
        <p:spPr>
          <a:xfrm>
            <a:off x="5443062" y="2778638"/>
            <a:ext cx="161668" cy="361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DC0F7B46-68B0-4C91-9656-E468D803FDD2}"/>
              </a:ext>
            </a:extLst>
          </p:cNvPr>
          <p:cNvSpPr/>
          <p:nvPr/>
        </p:nvSpPr>
        <p:spPr>
          <a:xfrm>
            <a:off x="6754407" y="2760914"/>
            <a:ext cx="161668" cy="361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4A383BDC-8600-4597-9D04-774B84BA5953}"/>
              </a:ext>
            </a:extLst>
          </p:cNvPr>
          <p:cNvSpPr/>
          <p:nvPr/>
        </p:nvSpPr>
        <p:spPr>
          <a:xfrm>
            <a:off x="8065753" y="2743188"/>
            <a:ext cx="161668" cy="361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07C8BC8-B049-41D3-8EF7-E8511B0649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91" y="3397101"/>
            <a:ext cx="747587" cy="7836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B06E04-1372-4424-B006-E0C2B739FE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883" y="3397100"/>
            <a:ext cx="747587" cy="7836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FD55EC-51C7-4804-AEC0-7961AABAE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93548" y="3397099"/>
            <a:ext cx="747587" cy="7836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E6CE80F-993C-4585-BCB9-1CDB2E97F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2327" y="3316645"/>
            <a:ext cx="747587" cy="7836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6CE2A7-5EC1-4F6C-A5B8-281A04960D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9519" y="3316644"/>
            <a:ext cx="747587" cy="7836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29141D-2D9A-42DB-AB72-BE188AE671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6184" y="3316643"/>
            <a:ext cx="747587" cy="783655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FE6D8DE9-D48D-4522-B989-66D50CAB3352}"/>
              </a:ext>
            </a:extLst>
          </p:cNvPr>
          <p:cNvSpPr/>
          <p:nvPr/>
        </p:nvSpPr>
        <p:spPr>
          <a:xfrm>
            <a:off x="805073" y="4402268"/>
            <a:ext cx="161668" cy="361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A318A2E0-456A-47D9-98C7-A9FC20DAE3BD}"/>
              </a:ext>
            </a:extLst>
          </p:cNvPr>
          <p:cNvSpPr/>
          <p:nvPr/>
        </p:nvSpPr>
        <p:spPr>
          <a:xfrm>
            <a:off x="2116418" y="4384544"/>
            <a:ext cx="161668" cy="361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98130BEB-9EDA-4D13-A9D9-DFF8883DD1F4}"/>
              </a:ext>
            </a:extLst>
          </p:cNvPr>
          <p:cNvSpPr/>
          <p:nvPr/>
        </p:nvSpPr>
        <p:spPr>
          <a:xfrm>
            <a:off x="3427764" y="4366818"/>
            <a:ext cx="161668" cy="361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AFE629-45FF-4C62-88C4-E7A0C6898051}"/>
              </a:ext>
            </a:extLst>
          </p:cNvPr>
          <p:cNvSpPr txBox="1"/>
          <p:nvPr/>
        </p:nvSpPr>
        <p:spPr>
          <a:xfrm>
            <a:off x="2819170" y="3588871"/>
            <a:ext cx="322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..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0451BA-6AE7-4D5C-94B6-1F83861946DD}"/>
              </a:ext>
            </a:extLst>
          </p:cNvPr>
          <p:cNvSpPr txBox="1"/>
          <p:nvPr/>
        </p:nvSpPr>
        <p:spPr>
          <a:xfrm>
            <a:off x="7360562" y="3508415"/>
            <a:ext cx="322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..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EE9E9258-9099-4571-9DF0-3C6D7A8F43CB}"/>
              </a:ext>
            </a:extLst>
          </p:cNvPr>
          <p:cNvSpPr/>
          <p:nvPr/>
        </p:nvSpPr>
        <p:spPr>
          <a:xfrm>
            <a:off x="5469231" y="4360115"/>
            <a:ext cx="161668" cy="361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25FF476D-2DE2-4A9A-9264-1A702D61CE84}"/>
              </a:ext>
            </a:extLst>
          </p:cNvPr>
          <p:cNvSpPr/>
          <p:nvPr/>
        </p:nvSpPr>
        <p:spPr>
          <a:xfrm>
            <a:off x="6780576" y="4342391"/>
            <a:ext cx="161668" cy="361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9D6530F7-45D7-4AE3-B9B0-610E8DC3D7AC}"/>
              </a:ext>
            </a:extLst>
          </p:cNvPr>
          <p:cNvSpPr/>
          <p:nvPr/>
        </p:nvSpPr>
        <p:spPr>
          <a:xfrm>
            <a:off x="8091922" y="4324665"/>
            <a:ext cx="161668" cy="361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CF2AF5-6581-479D-96BE-4199D0D41133}"/>
              </a:ext>
            </a:extLst>
          </p:cNvPr>
          <p:cNvSpPr/>
          <p:nvPr/>
        </p:nvSpPr>
        <p:spPr>
          <a:xfrm>
            <a:off x="530402" y="4914389"/>
            <a:ext cx="3434317" cy="400110"/>
          </a:xfrm>
          <a:prstGeom prst="rect">
            <a:avLst/>
          </a:prstGeom>
          <a:solidFill>
            <a:srgbClr val="00206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Targeted 16S sequencing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0F674A-F7F8-4F38-BBB2-8A93C6CC1612}"/>
              </a:ext>
            </a:extLst>
          </p:cNvPr>
          <p:cNvSpPr/>
          <p:nvPr/>
        </p:nvSpPr>
        <p:spPr>
          <a:xfrm>
            <a:off x="5238761" y="4914389"/>
            <a:ext cx="3313638" cy="400110"/>
          </a:xfrm>
          <a:prstGeom prst="rect">
            <a:avLst/>
          </a:prstGeom>
          <a:solidFill>
            <a:srgbClr val="00206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Targeted 16S sequencing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F552AB-D3DB-4533-A056-EF361E7DDCDA}"/>
              </a:ext>
            </a:extLst>
          </p:cNvPr>
          <p:cNvSpPr/>
          <p:nvPr/>
        </p:nvSpPr>
        <p:spPr>
          <a:xfrm rot="16200000">
            <a:off x="3719566" y="4994770"/>
            <a:ext cx="170486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B6A9C6A9-A5B4-43A1-A02F-1A438FFCF895}"/>
              </a:ext>
            </a:extLst>
          </p:cNvPr>
          <p:cNvSpPr/>
          <p:nvPr/>
        </p:nvSpPr>
        <p:spPr>
          <a:xfrm rot="16200000">
            <a:off x="4099444" y="4960905"/>
            <a:ext cx="161668" cy="361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C8CA016B-614B-4DB8-8093-F68572678D88}"/>
              </a:ext>
            </a:extLst>
          </p:cNvPr>
          <p:cNvSpPr/>
          <p:nvPr/>
        </p:nvSpPr>
        <p:spPr>
          <a:xfrm rot="5400000">
            <a:off x="4924574" y="4942089"/>
            <a:ext cx="161668" cy="3615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81B224DF-D116-4D04-A5D8-9B2C95EBF257}"/>
              </a:ext>
            </a:extLst>
          </p:cNvPr>
          <p:cNvSpPr/>
          <p:nvPr/>
        </p:nvSpPr>
        <p:spPr>
          <a:xfrm>
            <a:off x="2042263" y="5380049"/>
            <a:ext cx="235823" cy="957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1D426031-CD4A-4728-9DDF-ECE5F4872841}"/>
              </a:ext>
            </a:extLst>
          </p:cNvPr>
          <p:cNvSpPr/>
          <p:nvPr/>
        </p:nvSpPr>
        <p:spPr>
          <a:xfrm>
            <a:off x="6792568" y="5360140"/>
            <a:ext cx="235823" cy="9573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2878ED-DE47-42BF-B38B-A40959FF87AE}"/>
              </a:ext>
            </a:extLst>
          </p:cNvPr>
          <p:cNvSpPr/>
          <p:nvPr/>
        </p:nvSpPr>
        <p:spPr>
          <a:xfrm>
            <a:off x="440430" y="6408812"/>
            <a:ext cx="8111969" cy="372080"/>
          </a:xfrm>
          <a:prstGeom prst="rect">
            <a:avLst/>
          </a:prstGeom>
          <a:solidFill>
            <a:srgbClr val="002060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Correlate with Diet, Clinical Phenotype</a:t>
            </a:r>
          </a:p>
        </p:txBody>
      </p:sp>
    </p:spTree>
    <p:extLst>
      <p:ext uri="{BB962C8B-B14F-4D97-AF65-F5344CB8AC3E}">
        <p14:creationId xmlns:p14="http://schemas.microsoft.com/office/powerpoint/2010/main" val="2371314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77AA-25B5-440D-8CD5-0C97D643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697" y="2924291"/>
            <a:ext cx="6847115" cy="671286"/>
          </a:xfrm>
        </p:spPr>
        <p:txBody>
          <a:bodyPr/>
          <a:lstStyle/>
          <a:p>
            <a:r>
              <a:rPr lang="en-IN" dirty="0"/>
              <a:t>More on this .. Later today</a:t>
            </a:r>
          </a:p>
        </p:txBody>
      </p:sp>
    </p:spTree>
    <p:extLst>
      <p:ext uri="{BB962C8B-B14F-4D97-AF65-F5344CB8AC3E}">
        <p14:creationId xmlns:p14="http://schemas.microsoft.com/office/powerpoint/2010/main" val="303865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20D8-C886-4AFB-8B05-E9C55466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Microbiome Investigation utilizes the Metagenomics approach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31013C-2A0E-4B24-A01C-59583B3D5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461" y="1516359"/>
            <a:ext cx="1845088" cy="140009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B9E954-BB2B-4810-AD5B-2D78C7D46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463" y="1516359"/>
            <a:ext cx="1319514" cy="138317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86E6022-C652-4D5C-94F0-38A47F58AC28}"/>
              </a:ext>
            </a:extLst>
          </p:cNvPr>
          <p:cNvGrpSpPr/>
          <p:nvPr/>
        </p:nvGrpSpPr>
        <p:grpSpPr>
          <a:xfrm>
            <a:off x="5302811" y="1516359"/>
            <a:ext cx="1019175" cy="1667203"/>
            <a:chOff x="5385155" y="1516359"/>
            <a:chExt cx="1019175" cy="166720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0EB5AAF-CEC5-45D6-ACD5-42BA9ACF6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8030" y="1516359"/>
              <a:ext cx="876300" cy="4000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247140C-FE3A-404F-A301-98AB14F42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8030" y="1833229"/>
              <a:ext cx="350694" cy="97885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7B21EB-D34B-42E4-AB53-106DAB2C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85155" y="2812087"/>
              <a:ext cx="981075" cy="371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3A5AF8C-1C52-4C1C-9E17-D18F55BA3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75692" y="1917997"/>
              <a:ext cx="429290" cy="797252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2F3169E-8C44-421D-8474-8388AB6543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2915" y="1712620"/>
            <a:ext cx="1238314" cy="99065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6135F5-E35D-4132-99D0-44C66C022893}"/>
              </a:ext>
            </a:extLst>
          </p:cNvPr>
          <p:cNvCxnSpPr/>
          <p:nvPr/>
        </p:nvCxnSpPr>
        <p:spPr>
          <a:xfrm>
            <a:off x="7532915" y="4596815"/>
            <a:ext cx="3598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F30F57-F101-48D9-AE23-98A572277368}"/>
              </a:ext>
            </a:extLst>
          </p:cNvPr>
          <p:cNvCxnSpPr/>
          <p:nvPr/>
        </p:nvCxnSpPr>
        <p:spPr>
          <a:xfrm>
            <a:off x="7685315" y="4749215"/>
            <a:ext cx="3598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3692AC-7D95-4635-85C3-500235FB5169}"/>
              </a:ext>
            </a:extLst>
          </p:cNvPr>
          <p:cNvCxnSpPr/>
          <p:nvPr/>
        </p:nvCxnSpPr>
        <p:spPr>
          <a:xfrm>
            <a:off x="7173114" y="4901615"/>
            <a:ext cx="3598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0EF52BE-6CCA-474E-B614-8C3311D2CDF4}"/>
              </a:ext>
            </a:extLst>
          </p:cNvPr>
          <p:cNvCxnSpPr/>
          <p:nvPr/>
        </p:nvCxnSpPr>
        <p:spPr>
          <a:xfrm>
            <a:off x="7273492" y="5158288"/>
            <a:ext cx="3598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2A994D-F3CC-484D-9F02-636DF5EA4424}"/>
              </a:ext>
            </a:extLst>
          </p:cNvPr>
          <p:cNvCxnSpPr/>
          <p:nvPr/>
        </p:nvCxnSpPr>
        <p:spPr>
          <a:xfrm>
            <a:off x="7758879" y="4985034"/>
            <a:ext cx="3598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2E4807-4789-49C9-BF56-938503C563BF}"/>
              </a:ext>
            </a:extLst>
          </p:cNvPr>
          <p:cNvCxnSpPr/>
          <p:nvPr/>
        </p:nvCxnSpPr>
        <p:spPr>
          <a:xfrm>
            <a:off x="6993213" y="4760445"/>
            <a:ext cx="3598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32BA8D-55D6-4951-BBFD-1EF1ACAB282A}"/>
              </a:ext>
            </a:extLst>
          </p:cNvPr>
          <p:cNvCxnSpPr/>
          <p:nvPr/>
        </p:nvCxnSpPr>
        <p:spPr>
          <a:xfrm>
            <a:off x="8108826" y="5355606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AB7EC68-CE04-4D2D-B6DA-EB2427848529}"/>
              </a:ext>
            </a:extLst>
          </p:cNvPr>
          <p:cNvCxnSpPr/>
          <p:nvPr/>
        </p:nvCxnSpPr>
        <p:spPr>
          <a:xfrm>
            <a:off x="8261226" y="5508006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73066A-8DB7-42E7-820A-EA1DE48A7D20}"/>
              </a:ext>
            </a:extLst>
          </p:cNvPr>
          <p:cNvCxnSpPr/>
          <p:nvPr/>
        </p:nvCxnSpPr>
        <p:spPr>
          <a:xfrm>
            <a:off x="7749025" y="5660406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34B5E4-EBD9-41AF-AE91-D5C0C598B361}"/>
              </a:ext>
            </a:extLst>
          </p:cNvPr>
          <p:cNvCxnSpPr/>
          <p:nvPr/>
        </p:nvCxnSpPr>
        <p:spPr>
          <a:xfrm>
            <a:off x="7849403" y="5917079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699197-65F0-40ED-BF75-FB9AE9945173}"/>
              </a:ext>
            </a:extLst>
          </p:cNvPr>
          <p:cNvCxnSpPr/>
          <p:nvPr/>
        </p:nvCxnSpPr>
        <p:spPr>
          <a:xfrm>
            <a:off x="8334790" y="5743825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263F59D-8D3B-4F63-9D7C-708176500416}"/>
              </a:ext>
            </a:extLst>
          </p:cNvPr>
          <p:cNvCxnSpPr/>
          <p:nvPr/>
        </p:nvCxnSpPr>
        <p:spPr>
          <a:xfrm>
            <a:off x="7569124" y="5519236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2FFC98-9D38-46EC-A53D-ED99C273ED99}"/>
              </a:ext>
            </a:extLst>
          </p:cNvPr>
          <p:cNvCxnSpPr/>
          <p:nvPr/>
        </p:nvCxnSpPr>
        <p:spPr>
          <a:xfrm>
            <a:off x="8334789" y="6090335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489EB8-99E4-4D42-9784-B35761E40CB5}"/>
              </a:ext>
            </a:extLst>
          </p:cNvPr>
          <p:cNvCxnSpPr/>
          <p:nvPr/>
        </p:nvCxnSpPr>
        <p:spPr>
          <a:xfrm>
            <a:off x="7849402" y="6132044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FC3CA64-53FD-4F75-B816-349C1BD31BF2}"/>
              </a:ext>
            </a:extLst>
          </p:cNvPr>
          <p:cNvCxnSpPr/>
          <p:nvPr/>
        </p:nvCxnSpPr>
        <p:spPr>
          <a:xfrm>
            <a:off x="7353014" y="5907454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8DFD78-2D14-4962-B5FE-E449DC150806}"/>
              </a:ext>
            </a:extLst>
          </p:cNvPr>
          <p:cNvCxnSpPr/>
          <p:nvPr/>
        </p:nvCxnSpPr>
        <p:spPr>
          <a:xfrm>
            <a:off x="7389223" y="6090335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FE9D71B-0B9D-4436-98B3-AC8A0558702C}"/>
              </a:ext>
            </a:extLst>
          </p:cNvPr>
          <p:cNvCxnSpPr/>
          <p:nvPr/>
        </p:nvCxnSpPr>
        <p:spPr>
          <a:xfrm>
            <a:off x="8337648" y="5907454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E89A0A-E57D-483B-B313-C9BD24296E6A}"/>
              </a:ext>
            </a:extLst>
          </p:cNvPr>
          <p:cNvCxnSpPr/>
          <p:nvPr/>
        </p:nvCxnSpPr>
        <p:spPr>
          <a:xfrm>
            <a:off x="7431731" y="5743825"/>
            <a:ext cx="359801" cy="0"/>
          </a:xfrm>
          <a:prstGeom prst="line">
            <a:avLst/>
          </a:prstGeom>
          <a:ln w="3810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51B0A9D-6880-4AE3-A6C3-E907870B756A}"/>
              </a:ext>
            </a:extLst>
          </p:cNvPr>
          <p:cNvCxnSpPr/>
          <p:nvPr/>
        </p:nvCxnSpPr>
        <p:spPr>
          <a:xfrm>
            <a:off x="8209203" y="4596815"/>
            <a:ext cx="359801" cy="0"/>
          </a:xfrm>
          <a:prstGeom prst="line">
            <a:avLst/>
          </a:prstGeom>
          <a:ln w="38100">
            <a:solidFill>
              <a:srgbClr val="2616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3947D5-CADF-4005-A92C-C59A8EA5DB46}"/>
              </a:ext>
            </a:extLst>
          </p:cNvPr>
          <p:cNvCxnSpPr/>
          <p:nvPr/>
        </p:nvCxnSpPr>
        <p:spPr>
          <a:xfrm>
            <a:off x="8361603" y="4749215"/>
            <a:ext cx="359801" cy="0"/>
          </a:xfrm>
          <a:prstGeom prst="line">
            <a:avLst/>
          </a:prstGeom>
          <a:ln w="38100">
            <a:solidFill>
              <a:srgbClr val="2616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8667A15-3E6A-45EB-A946-76C2D525974B}"/>
              </a:ext>
            </a:extLst>
          </p:cNvPr>
          <p:cNvCxnSpPr/>
          <p:nvPr/>
        </p:nvCxnSpPr>
        <p:spPr>
          <a:xfrm>
            <a:off x="8514003" y="4901615"/>
            <a:ext cx="359801" cy="0"/>
          </a:xfrm>
          <a:prstGeom prst="line">
            <a:avLst/>
          </a:prstGeom>
          <a:ln w="38100">
            <a:solidFill>
              <a:srgbClr val="2616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3B27E4-8853-4591-BCE6-B5E100C501BF}"/>
              </a:ext>
            </a:extLst>
          </p:cNvPr>
          <p:cNvCxnSpPr/>
          <p:nvPr/>
        </p:nvCxnSpPr>
        <p:spPr>
          <a:xfrm>
            <a:off x="8261226" y="5073266"/>
            <a:ext cx="359801" cy="0"/>
          </a:xfrm>
          <a:prstGeom prst="line">
            <a:avLst/>
          </a:prstGeom>
          <a:ln w="38100">
            <a:solidFill>
              <a:srgbClr val="2616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9DA1087-396C-40C0-AC70-A0E9819C1866}"/>
              </a:ext>
            </a:extLst>
          </p:cNvPr>
          <p:cNvCxnSpPr/>
          <p:nvPr/>
        </p:nvCxnSpPr>
        <p:spPr>
          <a:xfrm>
            <a:off x="8682445" y="4600024"/>
            <a:ext cx="359801" cy="0"/>
          </a:xfrm>
          <a:prstGeom prst="line">
            <a:avLst/>
          </a:prstGeom>
          <a:ln w="38100">
            <a:solidFill>
              <a:srgbClr val="2616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C3B5D6D9-B494-435A-A1C0-C8E4D0EB20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7109" y="4558314"/>
            <a:ext cx="1626239" cy="168008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61D013B-842E-416A-9D5D-C749CB72DD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829" y="4287222"/>
            <a:ext cx="2336328" cy="2441568"/>
          </a:xfrm>
          <a:prstGeom prst="rect">
            <a:avLst/>
          </a:prstGeom>
        </p:spPr>
      </p:pic>
      <p:sp>
        <p:nvSpPr>
          <p:cNvPr id="46" name="Arrow: Right 45">
            <a:extLst>
              <a:ext uri="{FF2B5EF4-FFF2-40B4-BE49-F238E27FC236}">
                <a16:creationId xmlns:a16="http://schemas.microsoft.com/office/drawing/2014/main" id="{E75CB931-8920-4518-90CD-BD11D6DB54A5}"/>
              </a:ext>
            </a:extLst>
          </p:cNvPr>
          <p:cNvSpPr/>
          <p:nvPr/>
        </p:nvSpPr>
        <p:spPr>
          <a:xfrm>
            <a:off x="2319867" y="2116667"/>
            <a:ext cx="636380" cy="347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95F9E-F001-418F-917B-2504CFB694D0}"/>
              </a:ext>
            </a:extLst>
          </p:cNvPr>
          <p:cNvSpPr txBox="1"/>
          <p:nvPr/>
        </p:nvSpPr>
        <p:spPr>
          <a:xfrm>
            <a:off x="411395" y="1116144"/>
            <a:ext cx="142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Human Gut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2F6362-66AF-44A7-ACD9-7979CFFCAC36}"/>
              </a:ext>
            </a:extLst>
          </p:cNvPr>
          <p:cNvSpPr txBox="1"/>
          <p:nvPr/>
        </p:nvSpPr>
        <p:spPr>
          <a:xfrm>
            <a:off x="2956247" y="1085747"/>
            <a:ext cx="169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Stool Samples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607FEA13-CA41-405A-8141-CC8CE525BFCA}"/>
              </a:ext>
            </a:extLst>
          </p:cNvPr>
          <p:cNvSpPr/>
          <p:nvPr/>
        </p:nvSpPr>
        <p:spPr>
          <a:xfrm>
            <a:off x="4551504" y="2034378"/>
            <a:ext cx="636380" cy="347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8A567E63-57A1-4538-8636-96917FB6407D}"/>
              </a:ext>
            </a:extLst>
          </p:cNvPr>
          <p:cNvSpPr/>
          <p:nvPr/>
        </p:nvSpPr>
        <p:spPr>
          <a:xfrm>
            <a:off x="6485481" y="2031999"/>
            <a:ext cx="636380" cy="347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920A09-03C8-4390-BC03-E6BF8F629591}"/>
              </a:ext>
            </a:extLst>
          </p:cNvPr>
          <p:cNvSpPr txBox="1"/>
          <p:nvPr/>
        </p:nvSpPr>
        <p:spPr>
          <a:xfrm>
            <a:off x="5022117" y="1102675"/>
            <a:ext cx="169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Microbial Cells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78F398-0A1A-43BD-AB4E-3EE776C04CF3}"/>
              </a:ext>
            </a:extLst>
          </p:cNvPr>
          <p:cNvSpPr txBox="1"/>
          <p:nvPr/>
        </p:nvSpPr>
        <p:spPr>
          <a:xfrm>
            <a:off x="6926635" y="1034947"/>
            <a:ext cx="23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Extraction Microbial Community DNA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11CDDA5B-C476-4323-A4F8-5CCDF454F4C4}"/>
              </a:ext>
            </a:extLst>
          </p:cNvPr>
          <p:cNvSpPr/>
          <p:nvPr/>
        </p:nvSpPr>
        <p:spPr>
          <a:xfrm rot="5400000">
            <a:off x="7790635" y="3091177"/>
            <a:ext cx="636380" cy="347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B8A477-44EC-4973-A358-B4C4745D8851}"/>
              </a:ext>
            </a:extLst>
          </p:cNvPr>
          <p:cNvSpPr txBox="1"/>
          <p:nvPr/>
        </p:nvSpPr>
        <p:spPr>
          <a:xfrm>
            <a:off x="7080670" y="3709865"/>
            <a:ext cx="202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Community DNA</a:t>
            </a:r>
          </a:p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Fragments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6F50CC4-F39A-4501-AE48-61FF0D97F030}"/>
              </a:ext>
            </a:extLst>
          </p:cNvPr>
          <p:cNvSpPr/>
          <p:nvPr/>
        </p:nvSpPr>
        <p:spPr>
          <a:xfrm rot="10800000">
            <a:off x="6109498" y="5137194"/>
            <a:ext cx="636380" cy="347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EAFE3467-9244-47DF-8C42-968104A5E60A}"/>
              </a:ext>
            </a:extLst>
          </p:cNvPr>
          <p:cNvSpPr/>
          <p:nvPr/>
        </p:nvSpPr>
        <p:spPr>
          <a:xfrm rot="10800000">
            <a:off x="2921765" y="5172103"/>
            <a:ext cx="636380" cy="347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CED48A-20C4-419F-9F3A-2342BD6FA83D}"/>
              </a:ext>
            </a:extLst>
          </p:cNvPr>
          <p:cNvSpPr txBox="1"/>
          <p:nvPr/>
        </p:nvSpPr>
        <p:spPr>
          <a:xfrm>
            <a:off x="4022021" y="4089620"/>
            <a:ext cx="202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Sequencer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4D4512F-DB4B-43D5-B89D-D6E6B2F424BB}"/>
              </a:ext>
            </a:extLst>
          </p:cNvPr>
          <p:cNvSpPr txBox="1"/>
          <p:nvPr/>
        </p:nvSpPr>
        <p:spPr>
          <a:xfrm>
            <a:off x="119302" y="3582934"/>
            <a:ext cx="245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Sequenced Reads</a:t>
            </a:r>
          </a:p>
        </p:txBody>
      </p:sp>
    </p:spTree>
    <p:extLst>
      <p:ext uri="{BB962C8B-B14F-4D97-AF65-F5344CB8AC3E}">
        <p14:creationId xmlns:p14="http://schemas.microsoft.com/office/powerpoint/2010/main" val="240816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EB63-03FC-4700-A654-4BC9D7B9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/>
              <a:t>Metagenomic Investigation Workflow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A634B70-3929-40C5-B1C8-45C69467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47750"/>
            <a:ext cx="7747000" cy="5810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2B561C-AC24-4034-946A-0E3B3078D6DA}"/>
              </a:ext>
            </a:extLst>
          </p:cNvPr>
          <p:cNvSpPr txBox="1"/>
          <p:nvPr/>
        </p:nvSpPr>
        <p:spPr>
          <a:xfrm>
            <a:off x="3835400" y="6354020"/>
            <a:ext cx="495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Ghosh &amp; Das, Springer book chapter, PMBTS-Part B</a:t>
            </a:r>
          </a:p>
        </p:txBody>
      </p:sp>
    </p:spTree>
    <p:extLst>
      <p:ext uri="{BB962C8B-B14F-4D97-AF65-F5344CB8AC3E}">
        <p14:creationId xmlns:p14="http://schemas.microsoft.com/office/powerpoint/2010/main" val="78832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985D-3C14-4824-AC9A-6712AB18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995142"/>
            <a:ext cx="6847115" cy="671286"/>
          </a:xfrm>
        </p:spPr>
        <p:txBody>
          <a:bodyPr>
            <a:normAutofit/>
          </a:bodyPr>
          <a:lstStyle/>
          <a:p>
            <a:r>
              <a:rPr lang="en-IN" dirty="0"/>
              <a:t>How do we extract community DNA?</a:t>
            </a:r>
          </a:p>
        </p:txBody>
      </p:sp>
    </p:spTree>
    <p:extLst>
      <p:ext uri="{BB962C8B-B14F-4D97-AF65-F5344CB8AC3E}">
        <p14:creationId xmlns:p14="http://schemas.microsoft.com/office/powerpoint/2010/main" val="1792206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819D-F1DE-4826-A60D-DCEB190AD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9914"/>
            <a:ext cx="6847115" cy="671286"/>
          </a:xfrm>
        </p:spPr>
        <p:txBody>
          <a:bodyPr/>
          <a:lstStyle/>
          <a:p>
            <a:r>
              <a:rPr lang="en-IN" dirty="0"/>
              <a:t>Steps in Community DNA extraction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F98F261-6AF9-42B3-AA99-AF40826BE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2" y="1092378"/>
            <a:ext cx="8282152" cy="576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92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687AC-6DDA-4E9F-A44F-A94F34DF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48" y="2757713"/>
            <a:ext cx="7794056" cy="1179019"/>
          </a:xfrm>
        </p:spPr>
        <p:txBody>
          <a:bodyPr>
            <a:normAutofit/>
          </a:bodyPr>
          <a:lstStyle/>
          <a:p>
            <a:r>
              <a:rPr lang="en-IN" dirty="0"/>
              <a:t>How do we sequence the extracted community DNA?</a:t>
            </a:r>
          </a:p>
        </p:txBody>
      </p:sp>
    </p:spTree>
    <p:extLst>
      <p:ext uri="{BB962C8B-B14F-4D97-AF65-F5344CB8AC3E}">
        <p14:creationId xmlns:p14="http://schemas.microsoft.com/office/powerpoint/2010/main" val="296215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7976-7EA4-4A48-8D2C-F785E707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Three major sequencing technologies</a:t>
            </a:r>
          </a:p>
        </p:txBody>
      </p:sp>
      <p:pic>
        <p:nvPicPr>
          <p:cNvPr id="4" name="Picture 3" descr="A picture containing letter&#10;&#10;Description automatically generated">
            <a:extLst>
              <a:ext uri="{FF2B5EF4-FFF2-40B4-BE49-F238E27FC236}">
                <a16:creationId xmlns:a16="http://schemas.microsoft.com/office/drawing/2014/main" id="{379D7A80-41FE-44C4-8E8A-5B890CB9A8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45" b="11111"/>
          <a:stretch/>
        </p:blipFill>
        <p:spPr>
          <a:xfrm rot="16200000">
            <a:off x="1884092" y="127270"/>
            <a:ext cx="5375815" cy="744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1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CD370-F454-44D0-8956-AABF6E3F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Three major sequencing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DA7E4-0F7A-4B27-86F7-7F42B968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Illumina</a:t>
            </a: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popular</a:t>
            </a: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Low-cost</a:t>
            </a: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high-throughput</a:t>
            </a:r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Highly accurate</a:t>
            </a:r>
          </a:p>
          <a:p>
            <a:pPr lvl="1"/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But… Short reads (that is the sequences of genomic fragments that are being are short)</a:t>
            </a:r>
          </a:p>
        </p:txBody>
      </p:sp>
    </p:spTree>
    <p:extLst>
      <p:ext uri="{BB962C8B-B14F-4D97-AF65-F5344CB8AC3E}">
        <p14:creationId xmlns:p14="http://schemas.microsoft.com/office/powerpoint/2010/main" val="3849702400"/>
      </p:ext>
    </p:extLst>
  </p:cSld>
  <p:clrMapOvr>
    <a:masterClrMapping/>
  </p:clrMapOvr>
</p:sld>
</file>

<file path=ppt/theme/theme1.xml><?xml version="1.0" encoding="utf-8"?>
<a:theme xmlns:a="http://schemas.openxmlformats.org/drawingml/2006/main" name="DC-PPT-Sty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IIITD-Template-Simple</Template>
  <TotalTime>64158</TotalTime>
  <Words>710</Words>
  <Application>Microsoft Office PowerPoint</Application>
  <PresentationFormat>On-screen Show (4:3)</PresentationFormat>
  <Paragraphs>120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</vt:lpstr>
      <vt:lpstr>Segoe UI</vt:lpstr>
      <vt:lpstr>Wingdings 2</vt:lpstr>
      <vt:lpstr>DC-PPT-Style1</vt:lpstr>
      <vt:lpstr>Understanding Health and Wellness through Microbiome research</vt:lpstr>
      <vt:lpstr>Basics of metagenomics approach and obtaining microbiome data</vt:lpstr>
      <vt:lpstr>Microbiome Investigation utilizes the Metagenomics approach</vt:lpstr>
      <vt:lpstr>Metagenomic Investigation Workflow</vt:lpstr>
      <vt:lpstr>How do we extract community DNA?</vt:lpstr>
      <vt:lpstr>Steps in Community DNA extraction</vt:lpstr>
      <vt:lpstr>How do we sequence the extracted community DNA?</vt:lpstr>
      <vt:lpstr>Three major sequencing technologies</vt:lpstr>
      <vt:lpstr>Three major sequencing technologies</vt:lpstr>
      <vt:lpstr>Three major sequencing technologies</vt:lpstr>
      <vt:lpstr>Sequencing providers</vt:lpstr>
      <vt:lpstr>Two variants of microbiome sequencing</vt:lpstr>
      <vt:lpstr>Targeted Amplicon Sequencing</vt:lpstr>
      <vt:lpstr>Targeted Sequencing</vt:lpstr>
      <vt:lpstr>Why these specific genes?</vt:lpstr>
      <vt:lpstr>One snapshot.. how these genes look?</vt:lpstr>
      <vt:lpstr>These genes have two key beneficial attributes</vt:lpstr>
      <vt:lpstr>Workflow: Targeted amplicon sequencing</vt:lpstr>
      <vt:lpstr>Overall Workflow</vt:lpstr>
      <vt:lpstr>Targeted Amplicon Sequencing: Pros and Cons</vt:lpstr>
      <vt:lpstr>To address this…</vt:lpstr>
      <vt:lpstr>Whole genome sequencing (Shotgun Sequencing)</vt:lpstr>
      <vt:lpstr>Two major premises..</vt:lpstr>
      <vt:lpstr>We will cover both these approaches</vt:lpstr>
      <vt:lpstr>We will cover today with an example of a previously published study</vt:lpstr>
      <vt:lpstr>Overall flow</vt:lpstr>
      <vt:lpstr>More on this .. Later today</vt:lpstr>
    </vt:vector>
  </TitlesOfParts>
  <Company>IIIT-Delhi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Tarini Ghosh</dc:creator>
  <cp:lastModifiedBy>Tarini Ghosh</cp:lastModifiedBy>
  <cp:revision>367</cp:revision>
  <dcterms:created xsi:type="dcterms:W3CDTF">2023-01-15T05:01:29Z</dcterms:created>
  <dcterms:modified xsi:type="dcterms:W3CDTF">2025-07-30T06:07:43Z</dcterms:modified>
</cp:coreProperties>
</file>