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CB8"/>
    <a:srgbClr val="C98415"/>
    <a:srgbClr val="FF00FF"/>
    <a:srgbClr val="2616F2"/>
    <a:srgbClr val="66FF33"/>
    <a:srgbClr val="0066FF"/>
    <a:srgbClr val="FF9999"/>
    <a:srgbClr val="E9F7F6"/>
    <a:srgbClr val="967200"/>
    <a:srgbClr val="A5B1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92455" autoAdjust="0"/>
  </p:normalViewPr>
  <p:slideViewPr>
    <p:cSldViewPr snapToGrid="0">
      <p:cViewPr varScale="1">
        <p:scale>
          <a:sx n="61" d="100"/>
          <a:sy n="61" d="100"/>
        </p:scale>
        <p:origin x="138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AD465-8A76-4DC5-BD0F-4E2C77E35D1D}" type="datetimeFigureOut">
              <a:rPr lang="en-IE" smtClean="0"/>
              <a:t>01/08/2025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A5BFF-022B-406F-BFC9-E60FA360C21B}" type="slidenum">
              <a:rPr lang="en-IE" smtClean="0"/>
              <a:t>‹#›</a:t>
            </a:fld>
            <a:endParaRPr lang="en-IE"/>
          </a:p>
        </p:txBody>
      </p:sp>
    </p:spTree>
    <p:extLst>
      <p:ext uri="{BB962C8B-B14F-4D97-AF65-F5344CB8AC3E}">
        <p14:creationId xmlns:p14="http://schemas.microsoft.com/office/powerpoint/2010/main" val="51924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EADA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306286"/>
          </a:xfrm>
        </p:spPr>
        <p:txBody>
          <a:bodyPr anchor="b">
            <a:normAutofit/>
          </a:bodyPr>
          <a:lstStyle>
            <a:lvl1pPr algn="l">
              <a:defRPr sz="44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4894" y="3338742"/>
            <a:ext cx="6858000" cy="1146172"/>
          </a:xfrm>
        </p:spPr>
        <p:txBody>
          <a:bodyPr>
            <a:normAutofit/>
          </a:bodyPr>
          <a:lstStyle>
            <a:lvl1pPr marL="0" indent="0" algn="l">
              <a:buNone/>
              <a:defRPr sz="2400">
                <a:solidFill>
                  <a:srgbClr val="E9F7F6"/>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3654096" y="6356353"/>
            <a:ext cx="2057400" cy="365125"/>
          </a:xfrm>
        </p:spPr>
        <p:txBody>
          <a:bodyPr/>
          <a:lstStyle>
            <a:lvl1pPr>
              <a:defRPr>
                <a:solidFill>
                  <a:schemeClr val="bg1"/>
                </a:solidFill>
              </a:defRPr>
            </a:lvl1pPr>
          </a:lstStyle>
          <a:p>
            <a:fld id="{F58B40D5-5450-4D3A-B616-BE76652C5EF2}" type="datetimeFigureOut">
              <a:rPr lang="en-US" smtClean="0"/>
              <a:pPr/>
              <a:t>8/1/2025</a:t>
            </a:fld>
            <a:endParaRPr lang="en-US"/>
          </a:p>
        </p:txBody>
      </p:sp>
      <p:sp>
        <p:nvSpPr>
          <p:cNvPr id="5" name="Footer Placeholder 4"/>
          <p:cNvSpPr>
            <a:spLocks noGrp="1"/>
          </p:cNvSpPr>
          <p:nvPr>
            <p:ph type="ftr" sz="quarter" idx="11"/>
          </p:nvPr>
        </p:nvSpPr>
        <p:spPr>
          <a:xfrm>
            <a:off x="5999844" y="6356353"/>
            <a:ext cx="3086100" cy="365125"/>
          </a:xfrm>
        </p:spPr>
        <p:txBody>
          <a:bodyPr/>
          <a:lstStyle>
            <a:lvl1pPr>
              <a:defRPr>
                <a:solidFill>
                  <a:schemeClr val="bg1"/>
                </a:solidFill>
              </a:defRPr>
            </a:lvl1pPr>
          </a:lstStyle>
          <a:p>
            <a:endParaRPr lang="en-US" dirty="0"/>
          </a:p>
        </p:txBody>
      </p:sp>
      <p:cxnSp>
        <p:nvCxnSpPr>
          <p:cNvPr id="8" name="Straight Connector 7"/>
          <p:cNvCxnSpPr/>
          <p:nvPr userDrawn="1"/>
        </p:nvCxnSpPr>
        <p:spPr>
          <a:xfrm>
            <a:off x="685800" y="3089628"/>
            <a:ext cx="7772400" cy="0"/>
          </a:xfrm>
          <a:prstGeom prst="line">
            <a:avLst/>
          </a:prstGeom>
          <a:ln w="6350" cap="flat"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7390" y="5090368"/>
            <a:ext cx="2042471" cy="1124083"/>
          </a:xfrm>
          <a:prstGeom prst="rect">
            <a:avLst/>
          </a:prstGeom>
        </p:spPr>
      </p:pic>
    </p:spTree>
    <p:extLst>
      <p:ext uri="{BB962C8B-B14F-4D97-AF65-F5344CB8AC3E}">
        <p14:creationId xmlns:p14="http://schemas.microsoft.com/office/powerpoint/2010/main" val="167975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1196977"/>
            <a:ext cx="7772401" cy="4951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98546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14525" cy="4995298"/>
          </a:xfrm>
        </p:spPr>
        <p:txBody>
          <a:bodyPr vert="eaVert"/>
          <a:lstStyle>
            <a:lvl1pPr>
              <a:defRPr>
                <a:solidFill>
                  <a:srgbClr val="3EADA7"/>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360364"/>
            <a:ext cx="5743576" cy="58118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543675" y="370118"/>
            <a:ext cx="0" cy="5806281"/>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367462" y="5632169"/>
            <a:ext cx="800100" cy="447675"/>
          </a:xfrm>
          <a:prstGeom prst="rect">
            <a:avLst/>
          </a:prstGeom>
        </p:spPr>
      </p:pic>
    </p:spTree>
    <p:extLst>
      <p:ext uri="{BB962C8B-B14F-4D97-AF65-F5344CB8AC3E}">
        <p14:creationId xmlns:p14="http://schemas.microsoft.com/office/powerpoint/2010/main" val="407130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85800" y="1196976"/>
            <a:ext cx="7772401"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53672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685800" y="4552636"/>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40D5-5450-4D3A-B616-BE76652C5EF2}"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30798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799" y="1190173"/>
            <a:ext cx="3834246"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0173"/>
            <a:ext cx="3829050"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0"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12" name="Straight Connector 11"/>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66744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160692"/>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799" y="2154891"/>
            <a:ext cx="3815196"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160690"/>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154891"/>
            <a:ext cx="3829050"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B40D5-5450-4D3A-B616-BE76652C5EF2}"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2C4B5-A1E9-4984-9CD4-22695C1F6283}" type="slidenum">
              <a:rPr lang="en-US" smtClean="0"/>
              <a:t>‹#›</a:t>
            </a:fld>
            <a:endParaRPr lang="en-US"/>
          </a:p>
        </p:txBody>
      </p:sp>
      <p:sp>
        <p:nvSpPr>
          <p:cNvPr id="11"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13" name="Straight Connector 12"/>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8302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8B40D5-5450-4D3A-B616-BE76652C5EF2}"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42594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40D5-5450-4D3A-B616-BE76652C5EF2}"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62142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0" name="Straight Connector 9"/>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2237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6"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8" name="Straight Connector 17"/>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411524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5760"/>
            <a:ext cx="7772401"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828803"/>
            <a:ext cx="7772401"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799" y="6356353"/>
            <a:ext cx="2057400"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fld id="{F58B40D5-5450-4D3A-B616-BE76652C5EF2}" type="datetimeFigureOut">
              <a:rPr lang="en-US" smtClean="0"/>
              <a:pPr/>
              <a:t>8/1/2025</a:t>
            </a:fld>
            <a:endParaRPr lang="en-US"/>
          </a:p>
        </p:txBody>
      </p:sp>
      <p:sp>
        <p:nvSpPr>
          <p:cNvPr id="5" name="Footer Placeholder 4"/>
          <p:cNvSpPr>
            <a:spLocks noGrp="1"/>
          </p:cNvSpPr>
          <p:nvPr>
            <p:ph type="ftr" sz="quarter" idx="3"/>
          </p:nvPr>
        </p:nvSpPr>
        <p:spPr>
          <a:xfrm>
            <a:off x="3031547" y="6356353"/>
            <a:ext cx="3086100" cy="365125"/>
          </a:xfrm>
          <a:prstGeom prst="rect">
            <a:avLst/>
          </a:prstGeom>
        </p:spPr>
        <p:txBody>
          <a:bodyPr vert="horz" lIns="91440" tIns="45720" rIns="91440" bIns="45720" rtlCol="0" anchor="ctr"/>
          <a:lstStyle>
            <a:lvl1pPr algn="ctr">
              <a:defRPr sz="1100">
                <a:solidFill>
                  <a:schemeClr val="tx1">
                    <a:lumMod val="65000"/>
                    <a:lumOff val="3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00800" y="6356353"/>
            <a:ext cx="2057400" cy="365125"/>
          </a:xfrm>
          <a:prstGeom prst="rect">
            <a:avLst/>
          </a:prstGeom>
        </p:spPr>
        <p:txBody>
          <a:bodyPr vert="horz" lIns="91440" tIns="45720" rIns="91440" bIns="45720" rtlCol="0" anchor="ctr"/>
          <a:lstStyle>
            <a:lvl1pPr algn="r">
              <a:defRPr sz="1100">
                <a:solidFill>
                  <a:schemeClr val="tx1">
                    <a:tint val="75000"/>
                  </a:schemeClr>
                </a:solidFill>
                <a:latin typeface="Arial" panose="020B0604020202020204" pitchFamily="34" charset="0"/>
                <a:cs typeface="Arial" panose="020B0604020202020204" pitchFamily="34" charset="0"/>
              </a:defRPr>
            </a:lvl1pPr>
          </a:lstStyle>
          <a:p>
            <a:fld id="{2652C4B5-A1E9-4984-9CD4-22695C1F6283}" type="slidenum">
              <a:rPr lang="en-US" smtClean="0"/>
              <a:pPr/>
              <a:t>‹#›</a:t>
            </a:fld>
            <a:endParaRPr lang="en-US"/>
          </a:p>
        </p:txBody>
      </p:sp>
    </p:spTree>
    <p:extLst>
      <p:ext uri="{BB962C8B-B14F-4D97-AF65-F5344CB8AC3E}">
        <p14:creationId xmlns:p14="http://schemas.microsoft.com/office/powerpoint/2010/main" val="3084228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kern="1200">
          <a:solidFill>
            <a:srgbClr val="3EADA7"/>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292" y="118710"/>
            <a:ext cx="8294571" cy="1306286"/>
          </a:xfrm>
        </p:spPr>
        <p:txBody>
          <a:bodyPr>
            <a:normAutofit fontScale="90000"/>
          </a:bodyPr>
          <a:lstStyle/>
          <a:p>
            <a:pPr algn="ctr"/>
            <a:r>
              <a:rPr lang="en-US" dirty="0"/>
              <a:t>Understanding Health and Wellness through Microbiome research</a:t>
            </a:r>
          </a:p>
        </p:txBody>
      </p:sp>
      <p:sp>
        <p:nvSpPr>
          <p:cNvPr id="3" name="Subtitle 2"/>
          <p:cNvSpPr>
            <a:spLocks noGrp="1"/>
          </p:cNvSpPr>
          <p:nvPr>
            <p:ph type="subTitle" idx="1"/>
          </p:nvPr>
        </p:nvSpPr>
        <p:spPr/>
        <p:txBody>
          <a:bodyPr>
            <a:normAutofit fontScale="92500" lnSpcReduction="20000"/>
          </a:bodyPr>
          <a:lstStyle/>
          <a:p>
            <a:r>
              <a:rPr lang="en-US" dirty="0"/>
              <a:t>Dr. Tarini Shankar Ghosh</a:t>
            </a:r>
          </a:p>
          <a:p>
            <a:r>
              <a:rPr lang="en-US" dirty="0"/>
              <a:t>Microbiome Informatics</a:t>
            </a:r>
          </a:p>
          <a:p>
            <a:r>
              <a:rPr lang="en-US" dirty="0"/>
              <a:t>IIIT-Delhi</a:t>
            </a:r>
          </a:p>
        </p:txBody>
      </p:sp>
      <p:sp>
        <p:nvSpPr>
          <p:cNvPr id="4" name="Title 1">
            <a:extLst>
              <a:ext uri="{FF2B5EF4-FFF2-40B4-BE49-F238E27FC236}">
                <a16:creationId xmlns:a16="http://schemas.microsoft.com/office/drawing/2014/main" id="{6E2CF8FA-FD31-4871-A2B3-A637AEBCABD9}"/>
              </a:ext>
            </a:extLst>
          </p:cNvPr>
          <p:cNvSpPr txBox="1">
            <a:spLocks/>
          </p:cNvSpPr>
          <p:nvPr/>
        </p:nvSpPr>
        <p:spPr>
          <a:xfrm>
            <a:off x="751575" y="1281759"/>
            <a:ext cx="7772400" cy="13062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0"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algn="ctr"/>
            <a:r>
              <a:rPr lang="en-US" dirty="0"/>
              <a:t>30</a:t>
            </a:r>
            <a:r>
              <a:rPr lang="en-US" baseline="30000" dirty="0"/>
              <a:t>th</a:t>
            </a:r>
            <a:r>
              <a:rPr lang="en-US" dirty="0"/>
              <a:t> July – 1</a:t>
            </a:r>
            <a:r>
              <a:rPr lang="en-US" baseline="30000" dirty="0"/>
              <a:t>st</a:t>
            </a:r>
            <a:r>
              <a:rPr lang="en-US" dirty="0"/>
              <a:t> August 2025</a:t>
            </a:r>
          </a:p>
        </p:txBody>
      </p:sp>
      <p:sp>
        <p:nvSpPr>
          <p:cNvPr id="5" name="Title 1">
            <a:extLst>
              <a:ext uri="{FF2B5EF4-FFF2-40B4-BE49-F238E27FC236}">
                <a16:creationId xmlns:a16="http://schemas.microsoft.com/office/drawing/2014/main" id="{F69D31B9-357F-4C11-B8A2-08CBCCF57EAF}"/>
              </a:ext>
            </a:extLst>
          </p:cNvPr>
          <p:cNvSpPr txBox="1">
            <a:spLocks/>
          </p:cNvSpPr>
          <p:nvPr/>
        </p:nvSpPr>
        <p:spPr>
          <a:xfrm>
            <a:off x="2819403" y="3955983"/>
            <a:ext cx="7772400" cy="13062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0"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algn="ctr"/>
            <a:r>
              <a:rPr lang="en-US" dirty="0"/>
              <a:t>Day 3</a:t>
            </a:r>
          </a:p>
          <a:p>
            <a:pPr algn="ctr"/>
            <a:r>
              <a:rPr lang="en-US" dirty="0"/>
              <a:t>Lecture 2</a:t>
            </a:r>
          </a:p>
        </p:txBody>
      </p:sp>
    </p:spTree>
    <p:extLst>
      <p:ext uri="{BB962C8B-B14F-4D97-AF65-F5344CB8AC3E}">
        <p14:creationId xmlns:p14="http://schemas.microsoft.com/office/powerpoint/2010/main" val="314898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2BDC-B204-4231-992B-2E865597FE66}"/>
              </a:ext>
            </a:extLst>
          </p:cNvPr>
          <p:cNvSpPr>
            <a:spLocks noGrp="1"/>
          </p:cNvSpPr>
          <p:nvPr>
            <p:ph type="title"/>
          </p:nvPr>
        </p:nvSpPr>
        <p:spPr/>
        <p:txBody>
          <a:bodyPr>
            <a:normAutofit fontScale="90000"/>
          </a:bodyPr>
          <a:lstStyle/>
          <a:p>
            <a:r>
              <a:rPr lang="en-IN" dirty="0"/>
              <a:t>Complete list of Recovery-associated Bacteria</a:t>
            </a:r>
          </a:p>
        </p:txBody>
      </p:sp>
      <p:pic>
        <p:nvPicPr>
          <p:cNvPr id="5" name="Picture 4">
            <a:extLst>
              <a:ext uri="{FF2B5EF4-FFF2-40B4-BE49-F238E27FC236}">
                <a16:creationId xmlns:a16="http://schemas.microsoft.com/office/drawing/2014/main" id="{1546232A-BAD1-4A17-A143-D56610406120}"/>
              </a:ext>
            </a:extLst>
          </p:cNvPr>
          <p:cNvPicPr>
            <a:picLocks noChangeAspect="1"/>
          </p:cNvPicPr>
          <p:nvPr/>
        </p:nvPicPr>
        <p:blipFill>
          <a:blip r:embed="rId2"/>
          <a:stretch>
            <a:fillRect/>
          </a:stretch>
        </p:blipFill>
        <p:spPr>
          <a:xfrm>
            <a:off x="583108" y="1253997"/>
            <a:ext cx="7977783" cy="5284689"/>
          </a:xfrm>
          <a:prstGeom prst="rect">
            <a:avLst/>
          </a:prstGeom>
        </p:spPr>
      </p:pic>
    </p:spTree>
    <p:extLst>
      <p:ext uri="{BB962C8B-B14F-4D97-AF65-F5344CB8AC3E}">
        <p14:creationId xmlns:p14="http://schemas.microsoft.com/office/powerpoint/2010/main" val="384761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BD55-3FA6-4816-A274-B9FE90954369}"/>
              </a:ext>
            </a:extLst>
          </p:cNvPr>
          <p:cNvSpPr>
            <a:spLocks noGrp="1"/>
          </p:cNvSpPr>
          <p:nvPr>
            <p:ph type="title"/>
          </p:nvPr>
        </p:nvSpPr>
        <p:spPr/>
        <p:txBody>
          <a:bodyPr/>
          <a:lstStyle/>
          <a:p>
            <a:r>
              <a:rPr lang="en-IN" dirty="0"/>
              <a:t>Summarize</a:t>
            </a:r>
          </a:p>
        </p:txBody>
      </p:sp>
      <p:sp>
        <p:nvSpPr>
          <p:cNvPr id="3" name="Content Placeholder 2">
            <a:extLst>
              <a:ext uri="{FF2B5EF4-FFF2-40B4-BE49-F238E27FC236}">
                <a16:creationId xmlns:a16="http://schemas.microsoft.com/office/drawing/2014/main" id="{4C681231-153C-4803-B61F-C898EC423A52}"/>
              </a:ext>
            </a:extLst>
          </p:cNvPr>
          <p:cNvSpPr>
            <a:spLocks noGrp="1"/>
          </p:cNvSpPr>
          <p:nvPr>
            <p:ph idx="1"/>
          </p:nvPr>
        </p:nvSpPr>
        <p:spPr/>
        <p:txBody>
          <a:bodyPr/>
          <a:lstStyle/>
          <a:p>
            <a:r>
              <a:rPr lang="en-IN" dirty="0"/>
              <a:t>There are some bacteria whose higher representation at baseline is associated with improved recovery of gut microbiome diversity post antibiotic treatment.</a:t>
            </a:r>
          </a:p>
          <a:p>
            <a:endParaRPr lang="en-IN" dirty="0"/>
          </a:p>
          <a:p>
            <a:r>
              <a:rPr lang="en-IN" dirty="0"/>
              <a:t>What functional features of these bacteria link to their association with Recovery?</a:t>
            </a:r>
          </a:p>
        </p:txBody>
      </p:sp>
    </p:spTree>
    <p:extLst>
      <p:ext uri="{BB962C8B-B14F-4D97-AF65-F5344CB8AC3E}">
        <p14:creationId xmlns:p14="http://schemas.microsoft.com/office/powerpoint/2010/main" val="397635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F045-F038-4EC9-BBA3-0FC9568F2D7F}"/>
              </a:ext>
            </a:extLst>
          </p:cNvPr>
          <p:cNvSpPr>
            <a:spLocks noGrp="1"/>
          </p:cNvSpPr>
          <p:nvPr>
            <p:ph type="title"/>
          </p:nvPr>
        </p:nvSpPr>
        <p:spPr/>
        <p:txBody>
          <a:bodyPr>
            <a:normAutofit fontScale="90000"/>
          </a:bodyPr>
          <a:lstStyle/>
          <a:p>
            <a:r>
              <a:rPr lang="en-IN" dirty="0"/>
              <a:t>RABS &gt; Higher Diversity of </a:t>
            </a:r>
            <a:r>
              <a:rPr lang="en-IN" dirty="0" err="1"/>
              <a:t>CAZymes</a:t>
            </a:r>
            <a:r>
              <a:rPr lang="en-IN" dirty="0"/>
              <a:t> &gt; Community Growth Rate&gt; Recovery</a:t>
            </a:r>
          </a:p>
        </p:txBody>
      </p:sp>
      <p:pic>
        <p:nvPicPr>
          <p:cNvPr id="7" name="Picture 6">
            <a:extLst>
              <a:ext uri="{FF2B5EF4-FFF2-40B4-BE49-F238E27FC236}">
                <a16:creationId xmlns:a16="http://schemas.microsoft.com/office/drawing/2014/main" id="{D75E3907-1287-4A3E-A3A7-E4B418234B8A}"/>
              </a:ext>
            </a:extLst>
          </p:cNvPr>
          <p:cNvPicPr>
            <a:picLocks noChangeAspect="1"/>
          </p:cNvPicPr>
          <p:nvPr/>
        </p:nvPicPr>
        <p:blipFill>
          <a:blip r:embed="rId2"/>
          <a:stretch>
            <a:fillRect/>
          </a:stretch>
        </p:blipFill>
        <p:spPr>
          <a:xfrm>
            <a:off x="122098" y="1169122"/>
            <a:ext cx="7792192" cy="5645892"/>
          </a:xfrm>
          <a:prstGeom prst="rect">
            <a:avLst/>
          </a:prstGeom>
        </p:spPr>
      </p:pic>
    </p:spTree>
    <p:extLst>
      <p:ext uri="{BB962C8B-B14F-4D97-AF65-F5344CB8AC3E}">
        <p14:creationId xmlns:p14="http://schemas.microsoft.com/office/powerpoint/2010/main" val="271358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9669-41B2-4D19-B9CC-E56680B640C5}"/>
              </a:ext>
            </a:extLst>
          </p:cNvPr>
          <p:cNvSpPr>
            <a:spLocks noGrp="1"/>
          </p:cNvSpPr>
          <p:nvPr>
            <p:ph type="title"/>
          </p:nvPr>
        </p:nvSpPr>
        <p:spPr/>
        <p:txBody>
          <a:bodyPr>
            <a:normAutofit fontScale="90000"/>
          </a:bodyPr>
          <a:lstStyle/>
          <a:p>
            <a:r>
              <a:rPr lang="en-IN" dirty="0"/>
              <a:t>How do you calculate growth rate of microbes from microbiome data?</a:t>
            </a:r>
          </a:p>
        </p:txBody>
      </p:sp>
      <p:sp>
        <p:nvSpPr>
          <p:cNvPr id="4" name="Content Placeholder 2">
            <a:extLst>
              <a:ext uri="{FF2B5EF4-FFF2-40B4-BE49-F238E27FC236}">
                <a16:creationId xmlns:a16="http://schemas.microsoft.com/office/drawing/2014/main" id="{36B98BAA-190C-4C2D-8314-031E49412D56}"/>
              </a:ext>
            </a:extLst>
          </p:cNvPr>
          <p:cNvSpPr>
            <a:spLocks noGrp="1"/>
          </p:cNvSpPr>
          <p:nvPr>
            <p:ph idx="1"/>
          </p:nvPr>
        </p:nvSpPr>
        <p:spPr>
          <a:xfrm>
            <a:off x="685800" y="1197538"/>
            <a:ext cx="7772401" cy="1567489"/>
          </a:xfrm>
        </p:spPr>
        <p:txBody>
          <a:bodyPr>
            <a:normAutofit fontScale="70000" lnSpcReduction="20000"/>
          </a:bodyPr>
          <a:lstStyle/>
          <a:p>
            <a:r>
              <a:rPr lang="en-IE" dirty="0"/>
              <a:t>During cell division, the circular chromosome basically forms a replication fork starting from the origin</a:t>
            </a:r>
          </a:p>
          <a:p>
            <a:r>
              <a:rPr lang="en-IE" dirty="0"/>
              <a:t>Reads mapping to the regions of the “opened” fork (near replication origin) will have higher coverage as they are coming from two strands as compared to the “unopened” region with one strand</a:t>
            </a:r>
          </a:p>
          <a:p>
            <a:endParaRPr lang="en-IE" dirty="0"/>
          </a:p>
        </p:txBody>
      </p:sp>
      <p:pic>
        <p:nvPicPr>
          <p:cNvPr id="5" name="Picture 4">
            <a:extLst>
              <a:ext uri="{FF2B5EF4-FFF2-40B4-BE49-F238E27FC236}">
                <a16:creationId xmlns:a16="http://schemas.microsoft.com/office/drawing/2014/main" id="{8E7FCD82-7ECC-4518-8771-85E5FDB16167}"/>
              </a:ext>
            </a:extLst>
          </p:cNvPr>
          <p:cNvPicPr>
            <a:picLocks noChangeAspect="1"/>
          </p:cNvPicPr>
          <p:nvPr/>
        </p:nvPicPr>
        <p:blipFill>
          <a:blip r:embed="rId2"/>
          <a:stretch>
            <a:fillRect/>
          </a:stretch>
        </p:blipFill>
        <p:spPr>
          <a:xfrm>
            <a:off x="685800" y="2860302"/>
            <a:ext cx="4332767" cy="3834748"/>
          </a:xfrm>
          <a:prstGeom prst="rect">
            <a:avLst/>
          </a:prstGeom>
        </p:spPr>
      </p:pic>
      <p:sp>
        <p:nvSpPr>
          <p:cNvPr id="6" name="Content Placeholder 2">
            <a:extLst>
              <a:ext uri="{FF2B5EF4-FFF2-40B4-BE49-F238E27FC236}">
                <a16:creationId xmlns:a16="http://schemas.microsoft.com/office/drawing/2014/main" id="{D28F2C76-194B-4020-A956-C4DF67A8A36B}"/>
              </a:ext>
            </a:extLst>
          </p:cNvPr>
          <p:cNvSpPr txBox="1">
            <a:spLocks/>
          </p:cNvSpPr>
          <p:nvPr/>
        </p:nvSpPr>
        <p:spPr>
          <a:xfrm>
            <a:off x="5018567" y="2971403"/>
            <a:ext cx="3880757" cy="372364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IE" dirty="0"/>
              <a:t>Highly dividing cells will have more replication forks</a:t>
            </a:r>
          </a:p>
          <a:p>
            <a:r>
              <a:rPr lang="en-IE" dirty="0"/>
              <a:t>Hence the coverage of reads to the replication origin region to those mapping to the terminus will be much more higher when compared to a relatively slow growing population of cells</a:t>
            </a:r>
          </a:p>
          <a:p>
            <a:endParaRPr lang="en-IE" dirty="0"/>
          </a:p>
        </p:txBody>
      </p:sp>
    </p:spTree>
    <p:extLst>
      <p:ext uri="{BB962C8B-B14F-4D97-AF65-F5344CB8AC3E}">
        <p14:creationId xmlns:p14="http://schemas.microsoft.com/office/powerpoint/2010/main" val="244234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9308-AF16-4F58-80B8-EBCE207AB33A}"/>
              </a:ext>
            </a:extLst>
          </p:cNvPr>
          <p:cNvSpPr>
            <a:spLocks noGrp="1"/>
          </p:cNvSpPr>
          <p:nvPr>
            <p:ph type="title"/>
          </p:nvPr>
        </p:nvSpPr>
        <p:spPr>
          <a:xfrm>
            <a:off x="685800" y="3157099"/>
            <a:ext cx="6847115" cy="671286"/>
          </a:xfrm>
        </p:spPr>
        <p:txBody>
          <a:bodyPr>
            <a:normAutofit fontScale="90000"/>
          </a:bodyPr>
          <a:lstStyle/>
          <a:p>
            <a:r>
              <a:rPr lang="en-IN" dirty="0"/>
              <a:t>How does these functions relate to microbiome community growth rate?</a:t>
            </a:r>
          </a:p>
        </p:txBody>
      </p:sp>
    </p:spTree>
    <p:extLst>
      <p:ext uri="{BB962C8B-B14F-4D97-AF65-F5344CB8AC3E}">
        <p14:creationId xmlns:p14="http://schemas.microsoft.com/office/powerpoint/2010/main" val="78363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691C-5B9E-4A24-9075-3B951740B528}"/>
              </a:ext>
            </a:extLst>
          </p:cNvPr>
          <p:cNvSpPr>
            <a:spLocks noGrp="1"/>
          </p:cNvSpPr>
          <p:nvPr>
            <p:ph type="title"/>
          </p:nvPr>
        </p:nvSpPr>
        <p:spPr>
          <a:xfrm>
            <a:off x="685799" y="2999444"/>
            <a:ext cx="7575331" cy="2056032"/>
          </a:xfrm>
        </p:spPr>
        <p:txBody>
          <a:bodyPr>
            <a:normAutofit/>
          </a:bodyPr>
          <a:lstStyle/>
          <a:p>
            <a:r>
              <a:rPr lang="en-IN" dirty="0"/>
              <a:t>There is a technique called Association Rule Mining…</a:t>
            </a:r>
          </a:p>
        </p:txBody>
      </p:sp>
    </p:spTree>
    <p:extLst>
      <p:ext uri="{BB962C8B-B14F-4D97-AF65-F5344CB8AC3E}">
        <p14:creationId xmlns:p14="http://schemas.microsoft.com/office/powerpoint/2010/main" val="18953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7FCB-B6D2-4E93-8F14-53CEB633D561}"/>
              </a:ext>
            </a:extLst>
          </p:cNvPr>
          <p:cNvSpPr>
            <a:spLocks noGrp="1"/>
          </p:cNvSpPr>
          <p:nvPr>
            <p:ph type="title"/>
          </p:nvPr>
        </p:nvSpPr>
        <p:spPr/>
        <p:txBody>
          <a:bodyPr/>
          <a:lstStyle/>
          <a:p>
            <a:r>
              <a:rPr lang="en-IN" dirty="0"/>
              <a:t>Association Rule Mining</a:t>
            </a:r>
          </a:p>
        </p:txBody>
      </p:sp>
      <p:sp>
        <p:nvSpPr>
          <p:cNvPr id="3" name="Content Placeholder 2">
            <a:extLst>
              <a:ext uri="{FF2B5EF4-FFF2-40B4-BE49-F238E27FC236}">
                <a16:creationId xmlns:a16="http://schemas.microsoft.com/office/drawing/2014/main" id="{D9C0B048-FDB8-424F-B9AC-4BF2BA979AD0}"/>
              </a:ext>
            </a:extLst>
          </p:cNvPr>
          <p:cNvSpPr>
            <a:spLocks noGrp="1"/>
          </p:cNvSpPr>
          <p:nvPr>
            <p:ph idx="1"/>
          </p:nvPr>
        </p:nvSpPr>
        <p:spPr>
          <a:xfrm>
            <a:off x="685800" y="1196977"/>
            <a:ext cx="7772401" cy="873561"/>
          </a:xfrm>
        </p:spPr>
        <p:txBody>
          <a:bodyPr/>
          <a:lstStyle/>
          <a:p>
            <a:r>
              <a:rPr lang="en-IN" dirty="0"/>
              <a:t>Statistical technique to identify rules linking entities of a certain type</a:t>
            </a:r>
          </a:p>
        </p:txBody>
      </p:sp>
      <p:sp>
        <p:nvSpPr>
          <p:cNvPr id="5" name="Content Placeholder 2">
            <a:extLst>
              <a:ext uri="{FF2B5EF4-FFF2-40B4-BE49-F238E27FC236}">
                <a16:creationId xmlns:a16="http://schemas.microsoft.com/office/drawing/2014/main" id="{DCE9EE6C-6E00-474B-B99B-C408C5EE6D14}"/>
              </a:ext>
            </a:extLst>
          </p:cNvPr>
          <p:cNvSpPr txBox="1">
            <a:spLocks/>
          </p:cNvSpPr>
          <p:nvPr/>
        </p:nvSpPr>
        <p:spPr>
          <a:xfrm>
            <a:off x="691057" y="2064079"/>
            <a:ext cx="7772401" cy="1456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IN" dirty="0"/>
              <a:t>Example 1: People who like horror movies will also like thriller movies (may not be other way round)</a:t>
            </a:r>
          </a:p>
        </p:txBody>
      </p:sp>
      <p:sp>
        <p:nvSpPr>
          <p:cNvPr id="6" name="Content Placeholder 2">
            <a:extLst>
              <a:ext uri="{FF2B5EF4-FFF2-40B4-BE49-F238E27FC236}">
                <a16:creationId xmlns:a16="http://schemas.microsoft.com/office/drawing/2014/main" id="{0C5EC8AD-08C0-40DC-A69E-AF07668F829C}"/>
              </a:ext>
            </a:extLst>
          </p:cNvPr>
          <p:cNvSpPr txBox="1">
            <a:spLocks/>
          </p:cNvSpPr>
          <p:nvPr/>
        </p:nvSpPr>
        <p:spPr>
          <a:xfrm>
            <a:off x="696314" y="3214961"/>
            <a:ext cx="7772401" cy="873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IN" dirty="0"/>
              <a:t>Example 2: People who buy chicken will also buy onion and garlic (may not be other way round)</a:t>
            </a:r>
          </a:p>
        </p:txBody>
      </p:sp>
      <p:sp>
        <p:nvSpPr>
          <p:cNvPr id="7" name="Content Placeholder 2">
            <a:extLst>
              <a:ext uri="{FF2B5EF4-FFF2-40B4-BE49-F238E27FC236}">
                <a16:creationId xmlns:a16="http://schemas.microsoft.com/office/drawing/2014/main" id="{D37FED9C-F3EC-41B2-AB3A-78A5D43D3214}"/>
              </a:ext>
            </a:extLst>
          </p:cNvPr>
          <p:cNvSpPr txBox="1">
            <a:spLocks/>
          </p:cNvSpPr>
          <p:nvPr/>
        </p:nvSpPr>
        <p:spPr>
          <a:xfrm>
            <a:off x="696314" y="4365845"/>
            <a:ext cx="7772401" cy="873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IN" dirty="0"/>
              <a:t>Example 3: Bacteria A is present only with Bacteria B (not the way round)</a:t>
            </a:r>
          </a:p>
        </p:txBody>
      </p:sp>
      <p:sp>
        <p:nvSpPr>
          <p:cNvPr id="8" name="Rectangle: Rounded Corners 7">
            <a:extLst>
              <a:ext uri="{FF2B5EF4-FFF2-40B4-BE49-F238E27FC236}">
                <a16:creationId xmlns:a16="http://schemas.microsoft.com/office/drawing/2014/main" id="{890E5939-D495-403C-950A-CD3B22348F02}"/>
              </a:ext>
            </a:extLst>
          </p:cNvPr>
          <p:cNvSpPr/>
          <p:nvPr/>
        </p:nvSpPr>
        <p:spPr>
          <a:xfrm>
            <a:off x="819807" y="5661022"/>
            <a:ext cx="1828799" cy="873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latin typeface="Arial" panose="020B0604020202020204" pitchFamily="34" charset="0"/>
                <a:cs typeface="Arial" panose="020B0604020202020204" pitchFamily="34" charset="0"/>
              </a:rPr>
              <a:t>Bacteria A</a:t>
            </a:r>
          </a:p>
        </p:txBody>
      </p:sp>
      <p:sp>
        <p:nvSpPr>
          <p:cNvPr id="9" name="Rectangle: Rounded Corners 8">
            <a:extLst>
              <a:ext uri="{FF2B5EF4-FFF2-40B4-BE49-F238E27FC236}">
                <a16:creationId xmlns:a16="http://schemas.microsoft.com/office/drawing/2014/main" id="{4A44AA92-30D1-4978-8077-5B046971C73F}"/>
              </a:ext>
            </a:extLst>
          </p:cNvPr>
          <p:cNvSpPr/>
          <p:nvPr/>
        </p:nvSpPr>
        <p:spPr>
          <a:xfrm>
            <a:off x="5502166" y="5661023"/>
            <a:ext cx="1828799" cy="87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latin typeface="Arial" panose="020B0604020202020204" pitchFamily="34" charset="0"/>
                <a:cs typeface="Arial" panose="020B0604020202020204" pitchFamily="34" charset="0"/>
              </a:rPr>
              <a:t>Bacteria B</a:t>
            </a:r>
          </a:p>
        </p:txBody>
      </p:sp>
      <p:cxnSp>
        <p:nvCxnSpPr>
          <p:cNvPr id="11" name="Straight Arrow Connector 10">
            <a:extLst>
              <a:ext uri="{FF2B5EF4-FFF2-40B4-BE49-F238E27FC236}">
                <a16:creationId xmlns:a16="http://schemas.microsoft.com/office/drawing/2014/main" id="{5A52F83A-ECDF-420E-9501-E4A98B65D696}"/>
              </a:ext>
            </a:extLst>
          </p:cNvPr>
          <p:cNvCxnSpPr/>
          <p:nvPr/>
        </p:nvCxnSpPr>
        <p:spPr>
          <a:xfrm>
            <a:off x="2837793" y="6264166"/>
            <a:ext cx="2438400" cy="0"/>
          </a:xfrm>
          <a:prstGeom prst="straightConnector1">
            <a:avLst/>
          </a:prstGeom>
          <a:ln w="60325">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44AE5BF-7D25-40C6-B8F9-9208D3FD4A59}"/>
              </a:ext>
            </a:extLst>
          </p:cNvPr>
          <p:cNvCxnSpPr>
            <a:cxnSpLocks/>
          </p:cNvCxnSpPr>
          <p:nvPr/>
        </p:nvCxnSpPr>
        <p:spPr>
          <a:xfrm flipH="1">
            <a:off x="2837794" y="5933090"/>
            <a:ext cx="2270234" cy="0"/>
          </a:xfrm>
          <a:prstGeom prst="straightConnector1">
            <a:avLst/>
          </a:prstGeom>
          <a:ln w="603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947D5E2-B70A-4C3A-BD8E-3C5F06F20A22}"/>
              </a:ext>
            </a:extLst>
          </p:cNvPr>
          <p:cNvSpPr txBox="1"/>
          <p:nvPr/>
        </p:nvSpPr>
        <p:spPr>
          <a:xfrm>
            <a:off x="3687630" y="5445578"/>
            <a:ext cx="570561" cy="430887"/>
          </a:xfrm>
          <a:prstGeom prst="rect">
            <a:avLst/>
          </a:prstGeom>
          <a:noFill/>
        </p:spPr>
        <p:txBody>
          <a:bodyPr wrap="square" rtlCol="0">
            <a:spAutoFit/>
          </a:bodyPr>
          <a:lstStyle/>
          <a:p>
            <a:pPr algn="ctr"/>
            <a:r>
              <a:rPr lang="en-IN" sz="2200" b="1" dirty="0">
                <a:solidFill>
                  <a:srgbClr val="FF0000"/>
                </a:solidFill>
              </a:rPr>
              <a:t>X</a:t>
            </a:r>
          </a:p>
        </p:txBody>
      </p:sp>
    </p:spTree>
    <p:extLst>
      <p:ext uri="{BB962C8B-B14F-4D97-AF65-F5344CB8AC3E}">
        <p14:creationId xmlns:p14="http://schemas.microsoft.com/office/powerpoint/2010/main" val="140123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FC5E-F602-4FFA-96A1-31DA99717598}"/>
              </a:ext>
            </a:extLst>
          </p:cNvPr>
          <p:cNvSpPr>
            <a:spLocks noGrp="1"/>
          </p:cNvSpPr>
          <p:nvPr>
            <p:ph type="title"/>
          </p:nvPr>
        </p:nvSpPr>
        <p:spPr/>
        <p:txBody>
          <a:bodyPr>
            <a:normAutofit fontScale="90000"/>
          </a:bodyPr>
          <a:lstStyle/>
          <a:p>
            <a:r>
              <a:rPr lang="en-IN" dirty="0"/>
              <a:t>When you have multiple such relationships you can build a tree</a:t>
            </a:r>
          </a:p>
        </p:txBody>
      </p:sp>
      <p:sp>
        <p:nvSpPr>
          <p:cNvPr id="3" name="Content Placeholder 2">
            <a:extLst>
              <a:ext uri="{FF2B5EF4-FFF2-40B4-BE49-F238E27FC236}">
                <a16:creationId xmlns:a16="http://schemas.microsoft.com/office/drawing/2014/main" id="{F82A463B-F70B-4655-8497-5F9BC2A19CD3}"/>
              </a:ext>
            </a:extLst>
          </p:cNvPr>
          <p:cNvSpPr>
            <a:spLocks noGrp="1"/>
          </p:cNvSpPr>
          <p:nvPr>
            <p:ph idx="1"/>
          </p:nvPr>
        </p:nvSpPr>
        <p:spPr>
          <a:xfrm>
            <a:off x="685801" y="1196977"/>
            <a:ext cx="3707524" cy="1851023"/>
          </a:xfrm>
        </p:spPr>
        <p:txBody>
          <a:bodyPr/>
          <a:lstStyle/>
          <a:p>
            <a:r>
              <a:rPr lang="en-IN" dirty="0" err="1"/>
              <a:t>BacteriaA</a:t>
            </a:r>
            <a:r>
              <a:rPr lang="en-IN" dirty="0"/>
              <a:t> &gt; </a:t>
            </a:r>
            <a:r>
              <a:rPr lang="en-IN" dirty="0" err="1"/>
              <a:t>BacteriaB</a:t>
            </a:r>
            <a:endParaRPr lang="en-IN" dirty="0"/>
          </a:p>
          <a:p>
            <a:r>
              <a:rPr lang="en-IN" dirty="0" err="1"/>
              <a:t>BacteriaC</a:t>
            </a:r>
            <a:r>
              <a:rPr lang="en-IN" dirty="0"/>
              <a:t> &gt; </a:t>
            </a:r>
            <a:r>
              <a:rPr lang="en-IN" dirty="0" err="1"/>
              <a:t>BacteriaB</a:t>
            </a:r>
            <a:endParaRPr lang="en-IN" dirty="0"/>
          </a:p>
          <a:p>
            <a:r>
              <a:rPr lang="en-IN" dirty="0" err="1"/>
              <a:t>BacteriaD</a:t>
            </a:r>
            <a:r>
              <a:rPr lang="en-IN" dirty="0"/>
              <a:t> &gt; </a:t>
            </a:r>
            <a:r>
              <a:rPr lang="en-IN" dirty="0" err="1"/>
              <a:t>BacteriaA</a:t>
            </a:r>
            <a:endParaRPr lang="en-IN" dirty="0"/>
          </a:p>
        </p:txBody>
      </p:sp>
      <p:sp>
        <p:nvSpPr>
          <p:cNvPr id="4" name="Rectangle: Rounded Corners 3">
            <a:extLst>
              <a:ext uri="{FF2B5EF4-FFF2-40B4-BE49-F238E27FC236}">
                <a16:creationId xmlns:a16="http://schemas.microsoft.com/office/drawing/2014/main" id="{12337ADB-850A-4B1F-BBC3-298EB785C081}"/>
              </a:ext>
            </a:extLst>
          </p:cNvPr>
          <p:cNvSpPr/>
          <p:nvPr/>
        </p:nvSpPr>
        <p:spPr>
          <a:xfrm>
            <a:off x="5370786" y="3048000"/>
            <a:ext cx="672662" cy="57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85000"/>
                    <a:lumOff val="15000"/>
                  </a:schemeClr>
                </a:solidFill>
              </a:rPr>
              <a:t>A</a:t>
            </a:r>
          </a:p>
        </p:txBody>
      </p:sp>
      <p:sp>
        <p:nvSpPr>
          <p:cNvPr id="5" name="Rectangle: Rounded Corners 4">
            <a:extLst>
              <a:ext uri="{FF2B5EF4-FFF2-40B4-BE49-F238E27FC236}">
                <a16:creationId xmlns:a16="http://schemas.microsoft.com/office/drawing/2014/main" id="{209D131E-29EF-4646-8E52-01BA2F8B0681}"/>
              </a:ext>
            </a:extLst>
          </p:cNvPr>
          <p:cNvSpPr/>
          <p:nvPr/>
        </p:nvSpPr>
        <p:spPr>
          <a:xfrm>
            <a:off x="6647792" y="4009697"/>
            <a:ext cx="672662" cy="57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85000"/>
                    <a:lumOff val="15000"/>
                  </a:schemeClr>
                </a:solidFill>
              </a:rPr>
              <a:t>B</a:t>
            </a:r>
          </a:p>
        </p:txBody>
      </p:sp>
      <p:sp>
        <p:nvSpPr>
          <p:cNvPr id="6" name="Rectangle: Rounded Corners 5">
            <a:extLst>
              <a:ext uri="{FF2B5EF4-FFF2-40B4-BE49-F238E27FC236}">
                <a16:creationId xmlns:a16="http://schemas.microsoft.com/office/drawing/2014/main" id="{DF312485-939F-471A-9E45-C39B4F1F2AF0}"/>
              </a:ext>
            </a:extLst>
          </p:cNvPr>
          <p:cNvSpPr/>
          <p:nvPr/>
        </p:nvSpPr>
        <p:spPr>
          <a:xfrm>
            <a:off x="7601232" y="3047999"/>
            <a:ext cx="672662" cy="57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85000"/>
                    <a:lumOff val="15000"/>
                  </a:schemeClr>
                </a:solidFill>
              </a:rPr>
              <a:t>C</a:t>
            </a:r>
          </a:p>
        </p:txBody>
      </p:sp>
      <p:sp>
        <p:nvSpPr>
          <p:cNvPr id="7" name="Rectangle: Rounded Corners 6">
            <a:extLst>
              <a:ext uri="{FF2B5EF4-FFF2-40B4-BE49-F238E27FC236}">
                <a16:creationId xmlns:a16="http://schemas.microsoft.com/office/drawing/2014/main" id="{A8E37353-7E72-46B4-AF28-5939CDB2D444}"/>
              </a:ext>
            </a:extLst>
          </p:cNvPr>
          <p:cNvSpPr/>
          <p:nvPr/>
        </p:nvSpPr>
        <p:spPr>
          <a:xfrm>
            <a:off x="5370786" y="1544419"/>
            <a:ext cx="672662" cy="57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85000"/>
                    <a:lumOff val="15000"/>
                  </a:schemeClr>
                </a:solidFill>
              </a:rPr>
              <a:t>D</a:t>
            </a:r>
          </a:p>
        </p:txBody>
      </p:sp>
      <p:cxnSp>
        <p:nvCxnSpPr>
          <p:cNvPr id="9" name="Straight Arrow Connector 8">
            <a:extLst>
              <a:ext uri="{FF2B5EF4-FFF2-40B4-BE49-F238E27FC236}">
                <a16:creationId xmlns:a16="http://schemas.microsoft.com/office/drawing/2014/main" id="{F31138CB-E5A7-44DA-B52B-F98DB9B73886}"/>
              </a:ext>
            </a:extLst>
          </p:cNvPr>
          <p:cNvCxnSpPr>
            <a:cxnSpLocks/>
          </p:cNvCxnSpPr>
          <p:nvPr/>
        </p:nvCxnSpPr>
        <p:spPr>
          <a:xfrm>
            <a:off x="6030683" y="3602421"/>
            <a:ext cx="617109" cy="48610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DFF440B-56B3-4586-8A27-039605D01D37}"/>
              </a:ext>
            </a:extLst>
          </p:cNvPr>
          <p:cNvCxnSpPr>
            <a:cxnSpLocks/>
          </p:cNvCxnSpPr>
          <p:nvPr/>
        </p:nvCxnSpPr>
        <p:spPr>
          <a:xfrm flipH="1">
            <a:off x="7264901" y="3602420"/>
            <a:ext cx="391884" cy="48610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170957D-0E54-4F10-A7AE-0304C347553B}"/>
              </a:ext>
            </a:extLst>
          </p:cNvPr>
          <p:cNvCxnSpPr>
            <a:cxnSpLocks/>
            <a:stCxn id="7" idx="2"/>
            <a:endCxn id="4" idx="0"/>
          </p:cNvCxnSpPr>
          <p:nvPr/>
        </p:nvCxnSpPr>
        <p:spPr>
          <a:xfrm>
            <a:off x="5707117" y="2122488"/>
            <a:ext cx="0" cy="92551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CAF1880D-8DAC-4C5E-AE63-AAF8DBDD7833}"/>
              </a:ext>
            </a:extLst>
          </p:cNvPr>
          <p:cNvSpPr/>
          <p:nvPr/>
        </p:nvSpPr>
        <p:spPr>
          <a:xfrm>
            <a:off x="685800" y="5265683"/>
            <a:ext cx="7743497" cy="97220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85000"/>
                    <a:lumOff val="15000"/>
                  </a:schemeClr>
                </a:solidFill>
                <a:latin typeface="Arial" panose="020B0604020202020204" pitchFamily="34" charset="0"/>
                <a:cs typeface="Arial" panose="020B0604020202020204" pitchFamily="34" charset="0"/>
              </a:rPr>
              <a:t>This looks like a food web</a:t>
            </a:r>
          </a:p>
        </p:txBody>
      </p:sp>
    </p:spTree>
    <p:extLst>
      <p:ext uri="{BB962C8B-B14F-4D97-AF65-F5344CB8AC3E}">
        <p14:creationId xmlns:p14="http://schemas.microsoft.com/office/powerpoint/2010/main" val="20540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0792-FB86-49A1-99F5-7FEE1B7B9C9D}"/>
              </a:ext>
            </a:extLst>
          </p:cNvPr>
          <p:cNvSpPr>
            <a:spLocks noGrp="1"/>
          </p:cNvSpPr>
          <p:nvPr>
            <p:ph type="title"/>
          </p:nvPr>
        </p:nvSpPr>
        <p:spPr/>
        <p:txBody>
          <a:bodyPr>
            <a:normAutofit fontScale="90000"/>
          </a:bodyPr>
          <a:lstStyle/>
          <a:p>
            <a:r>
              <a:rPr lang="en-IN" dirty="0"/>
              <a:t>We created the first ever food-web in the gut microbiome</a:t>
            </a:r>
          </a:p>
        </p:txBody>
      </p:sp>
      <p:pic>
        <p:nvPicPr>
          <p:cNvPr id="5" name="Picture 4">
            <a:extLst>
              <a:ext uri="{FF2B5EF4-FFF2-40B4-BE49-F238E27FC236}">
                <a16:creationId xmlns:a16="http://schemas.microsoft.com/office/drawing/2014/main" id="{A64462D0-C372-4461-BD85-79487F959778}"/>
              </a:ext>
            </a:extLst>
          </p:cNvPr>
          <p:cNvPicPr>
            <a:picLocks noChangeAspect="1"/>
          </p:cNvPicPr>
          <p:nvPr/>
        </p:nvPicPr>
        <p:blipFill>
          <a:blip r:embed="rId2"/>
          <a:stretch>
            <a:fillRect/>
          </a:stretch>
        </p:blipFill>
        <p:spPr>
          <a:xfrm>
            <a:off x="262428" y="1211451"/>
            <a:ext cx="8336922" cy="4853018"/>
          </a:xfrm>
          <a:prstGeom prst="rect">
            <a:avLst/>
          </a:prstGeom>
        </p:spPr>
      </p:pic>
    </p:spTree>
    <p:extLst>
      <p:ext uri="{BB962C8B-B14F-4D97-AF65-F5344CB8AC3E}">
        <p14:creationId xmlns:p14="http://schemas.microsoft.com/office/powerpoint/2010/main" val="288259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559C-252C-450C-AA7A-89C97D4C43ED}"/>
              </a:ext>
            </a:extLst>
          </p:cNvPr>
          <p:cNvSpPr>
            <a:spLocks noGrp="1"/>
          </p:cNvSpPr>
          <p:nvPr>
            <p:ph type="title"/>
          </p:nvPr>
        </p:nvSpPr>
        <p:spPr/>
        <p:txBody>
          <a:bodyPr/>
          <a:lstStyle/>
          <a:p>
            <a:r>
              <a:rPr lang="en-IN" dirty="0"/>
              <a:t>To summarize</a:t>
            </a:r>
          </a:p>
        </p:txBody>
      </p:sp>
      <p:pic>
        <p:nvPicPr>
          <p:cNvPr id="5" name="Picture 4">
            <a:extLst>
              <a:ext uri="{FF2B5EF4-FFF2-40B4-BE49-F238E27FC236}">
                <a16:creationId xmlns:a16="http://schemas.microsoft.com/office/drawing/2014/main" id="{3C483196-E54E-41C7-BD83-96BA0A6E75AF}"/>
              </a:ext>
            </a:extLst>
          </p:cNvPr>
          <p:cNvPicPr>
            <a:picLocks noChangeAspect="1"/>
          </p:cNvPicPr>
          <p:nvPr/>
        </p:nvPicPr>
        <p:blipFill>
          <a:blip r:embed="rId2"/>
          <a:stretch>
            <a:fillRect/>
          </a:stretch>
        </p:blipFill>
        <p:spPr>
          <a:xfrm>
            <a:off x="431798" y="1298568"/>
            <a:ext cx="5107153" cy="5402233"/>
          </a:xfrm>
          <a:prstGeom prst="rect">
            <a:avLst/>
          </a:prstGeom>
        </p:spPr>
      </p:pic>
    </p:spTree>
    <p:extLst>
      <p:ext uri="{BB962C8B-B14F-4D97-AF65-F5344CB8AC3E}">
        <p14:creationId xmlns:p14="http://schemas.microsoft.com/office/powerpoint/2010/main" val="286275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DB13-7C76-4837-A13A-79B277D0571F}"/>
              </a:ext>
            </a:extLst>
          </p:cNvPr>
          <p:cNvSpPr>
            <a:spLocks noGrp="1"/>
          </p:cNvSpPr>
          <p:nvPr>
            <p:ph type="title"/>
          </p:nvPr>
        </p:nvSpPr>
        <p:spPr/>
        <p:txBody>
          <a:bodyPr>
            <a:normAutofit fontScale="90000"/>
          </a:bodyPr>
          <a:lstStyle/>
          <a:p>
            <a:r>
              <a:rPr lang="en-IN" dirty="0"/>
              <a:t>Case Study 1: Identification of recovery-associated bacteria</a:t>
            </a:r>
          </a:p>
        </p:txBody>
      </p:sp>
      <p:pic>
        <p:nvPicPr>
          <p:cNvPr id="4" name="Picture 3">
            <a:extLst>
              <a:ext uri="{FF2B5EF4-FFF2-40B4-BE49-F238E27FC236}">
                <a16:creationId xmlns:a16="http://schemas.microsoft.com/office/drawing/2014/main" id="{E0783584-2DA8-47E1-ACFE-B9079C95F1F8}"/>
              </a:ext>
            </a:extLst>
          </p:cNvPr>
          <p:cNvPicPr>
            <a:picLocks noChangeAspect="1"/>
          </p:cNvPicPr>
          <p:nvPr/>
        </p:nvPicPr>
        <p:blipFill>
          <a:blip r:embed="rId2"/>
          <a:stretch>
            <a:fillRect/>
          </a:stretch>
        </p:blipFill>
        <p:spPr>
          <a:xfrm>
            <a:off x="0" y="2458620"/>
            <a:ext cx="9144000" cy="3868527"/>
          </a:xfrm>
          <a:prstGeom prst="rect">
            <a:avLst/>
          </a:prstGeom>
        </p:spPr>
      </p:pic>
      <p:sp>
        <p:nvSpPr>
          <p:cNvPr id="5" name="TextBox 4">
            <a:extLst>
              <a:ext uri="{FF2B5EF4-FFF2-40B4-BE49-F238E27FC236}">
                <a16:creationId xmlns:a16="http://schemas.microsoft.com/office/drawing/2014/main" id="{E3F8AB54-D522-4D12-A7E1-8B0C92CDA3DC}"/>
              </a:ext>
            </a:extLst>
          </p:cNvPr>
          <p:cNvSpPr txBox="1"/>
          <p:nvPr/>
        </p:nvSpPr>
        <p:spPr>
          <a:xfrm>
            <a:off x="42039" y="1293817"/>
            <a:ext cx="9059917" cy="769441"/>
          </a:xfrm>
          <a:prstGeom prst="rect">
            <a:avLst/>
          </a:prstGeom>
          <a:solidFill>
            <a:schemeClr val="bg2"/>
          </a:solidFill>
          <a:effectLst>
            <a:outerShdw blurRad="50800" dist="38100" dir="5400000" algn="t" rotWithShape="0">
              <a:prstClr val="black">
                <a:alpha val="40000"/>
              </a:prstClr>
            </a:outerShdw>
          </a:effectLst>
        </p:spPr>
        <p:txBody>
          <a:bodyPr wrap="square" rtlCol="0">
            <a:spAutoFit/>
          </a:bodyPr>
          <a:lstStyle/>
          <a:p>
            <a:pPr algn="ctr"/>
            <a:r>
              <a:rPr lang="en-IN" sz="2200" dirty="0">
                <a:latin typeface="Arial" panose="020B0604020202020204" pitchFamily="34" charset="0"/>
                <a:cs typeface="Arial" panose="020B0604020202020204" pitchFamily="34" charset="0"/>
              </a:rPr>
              <a:t>Data-driven identification of bacteria associated with recovery post-antibiotic treatment</a:t>
            </a:r>
          </a:p>
        </p:txBody>
      </p:sp>
    </p:spTree>
    <p:extLst>
      <p:ext uri="{BB962C8B-B14F-4D97-AF65-F5344CB8AC3E}">
        <p14:creationId xmlns:p14="http://schemas.microsoft.com/office/powerpoint/2010/main" val="1165280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3C81-2F31-45C9-A5A0-8A530448BB29}"/>
              </a:ext>
            </a:extLst>
          </p:cNvPr>
          <p:cNvSpPr>
            <a:spLocks noGrp="1"/>
          </p:cNvSpPr>
          <p:nvPr>
            <p:ph type="title"/>
          </p:nvPr>
        </p:nvSpPr>
        <p:spPr/>
        <p:txBody>
          <a:bodyPr>
            <a:normAutofit fontScale="90000"/>
          </a:bodyPr>
          <a:lstStyle/>
          <a:p>
            <a:r>
              <a:rPr lang="en-IN" dirty="0"/>
              <a:t>We also validated it in animal experiments</a:t>
            </a:r>
          </a:p>
        </p:txBody>
      </p:sp>
      <p:pic>
        <p:nvPicPr>
          <p:cNvPr id="5" name="Picture 4">
            <a:extLst>
              <a:ext uri="{FF2B5EF4-FFF2-40B4-BE49-F238E27FC236}">
                <a16:creationId xmlns:a16="http://schemas.microsoft.com/office/drawing/2014/main" id="{16FE3856-7DCF-4719-8D74-43E0985C43BC}"/>
              </a:ext>
            </a:extLst>
          </p:cNvPr>
          <p:cNvPicPr>
            <a:picLocks noChangeAspect="1"/>
          </p:cNvPicPr>
          <p:nvPr/>
        </p:nvPicPr>
        <p:blipFill>
          <a:blip r:embed="rId2"/>
          <a:stretch>
            <a:fillRect/>
          </a:stretch>
        </p:blipFill>
        <p:spPr>
          <a:xfrm>
            <a:off x="0" y="1341420"/>
            <a:ext cx="8702566" cy="4432049"/>
          </a:xfrm>
          <a:prstGeom prst="rect">
            <a:avLst/>
          </a:prstGeom>
        </p:spPr>
      </p:pic>
    </p:spTree>
    <p:extLst>
      <p:ext uri="{BB962C8B-B14F-4D97-AF65-F5344CB8AC3E}">
        <p14:creationId xmlns:p14="http://schemas.microsoft.com/office/powerpoint/2010/main" val="366357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F8E6-8BB4-4A35-9A92-C8EB0FD6FD6C}"/>
              </a:ext>
            </a:extLst>
          </p:cNvPr>
          <p:cNvSpPr>
            <a:spLocks noGrp="1"/>
          </p:cNvSpPr>
          <p:nvPr>
            <p:ph type="title"/>
          </p:nvPr>
        </p:nvSpPr>
        <p:spPr/>
        <p:txBody>
          <a:bodyPr>
            <a:normAutofit fontScale="90000"/>
          </a:bodyPr>
          <a:lstStyle/>
          <a:p>
            <a:r>
              <a:rPr lang="en-IN" dirty="0"/>
              <a:t>Effect of antibiotic usage on the gut microbiome</a:t>
            </a:r>
          </a:p>
        </p:txBody>
      </p:sp>
      <p:grpSp>
        <p:nvGrpSpPr>
          <p:cNvPr id="4" name="Group 3">
            <a:extLst>
              <a:ext uri="{FF2B5EF4-FFF2-40B4-BE49-F238E27FC236}">
                <a16:creationId xmlns:a16="http://schemas.microsoft.com/office/drawing/2014/main" id="{C905F606-58FA-45C3-8095-AA86213D235E}"/>
              </a:ext>
            </a:extLst>
          </p:cNvPr>
          <p:cNvGrpSpPr/>
          <p:nvPr/>
        </p:nvGrpSpPr>
        <p:grpSpPr>
          <a:xfrm>
            <a:off x="76201" y="1545774"/>
            <a:ext cx="8534405" cy="3093853"/>
            <a:chOff x="823341" y="1492546"/>
            <a:chExt cx="10449931" cy="5675937"/>
          </a:xfrm>
        </p:grpSpPr>
        <p:sp>
          <p:nvSpPr>
            <p:cNvPr id="5" name="Shape 417">
              <a:extLst>
                <a:ext uri="{FF2B5EF4-FFF2-40B4-BE49-F238E27FC236}">
                  <a16:creationId xmlns:a16="http://schemas.microsoft.com/office/drawing/2014/main" id="{D1A7C1BB-A8FB-4877-BA3B-0AC3C1750513}"/>
                </a:ext>
              </a:extLst>
            </p:cNvPr>
            <p:cNvSpPr/>
            <p:nvPr/>
          </p:nvSpPr>
          <p:spPr>
            <a:xfrm flipH="1" flipV="1">
              <a:off x="5951983" y="5468587"/>
              <a:ext cx="3888431" cy="292403"/>
            </a:xfrm>
            <a:prstGeom prst="line">
              <a:avLst/>
            </a:prstGeom>
            <a:ln w="38100">
              <a:solidFill>
                <a:schemeClr val="bg2">
                  <a:lumMod val="90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400">
                <a:latin typeface="+mj-lt"/>
              </a:endParaRPr>
            </a:p>
          </p:txBody>
        </p:sp>
        <p:sp>
          <p:nvSpPr>
            <p:cNvPr id="6" name="Shape 417">
              <a:extLst>
                <a:ext uri="{FF2B5EF4-FFF2-40B4-BE49-F238E27FC236}">
                  <a16:creationId xmlns:a16="http://schemas.microsoft.com/office/drawing/2014/main" id="{4327AF96-972E-4BAC-9F89-7CE95008CDB8}"/>
                </a:ext>
              </a:extLst>
            </p:cNvPr>
            <p:cNvSpPr/>
            <p:nvPr/>
          </p:nvSpPr>
          <p:spPr>
            <a:xfrm flipH="1" flipV="1">
              <a:off x="8260841" y="2572897"/>
              <a:ext cx="2216819" cy="1801588"/>
            </a:xfrm>
            <a:prstGeom prst="line">
              <a:avLst/>
            </a:prstGeom>
            <a:ln w="38100">
              <a:solidFill>
                <a:schemeClr val="bg2">
                  <a:lumMod val="90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400">
                <a:latin typeface="+mj-lt"/>
              </a:endParaRPr>
            </a:p>
          </p:txBody>
        </p:sp>
        <p:sp>
          <p:nvSpPr>
            <p:cNvPr id="7" name="Shape 417">
              <a:extLst>
                <a:ext uri="{FF2B5EF4-FFF2-40B4-BE49-F238E27FC236}">
                  <a16:creationId xmlns:a16="http://schemas.microsoft.com/office/drawing/2014/main" id="{C112E243-C0F3-44D3-9159-31B4EFC92F9D}"/>
                </a:ext>
              </a:extLst>
            </p:cNvPr>
            <p:cNvSpPr/>
            <p:nvPr/>
          </p:nvSpPr>
          <p:spPr>
            <a:xfrm flipH="1">
              <a:off x="1862383" y="2494256"/>
              <a:ext cx="2099036" cy="1421131"/>
            </a:xfrm>
            <a:prstGeom prst="line">
              <a:avLst/>
            </a:prstGeom>
            <a:ln w="38100">
              <a:solidFill>
                <a:schemeClr val="bg2">
                  <a:lumMod val="90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400">
                <a:latin typeface="+mj-lt"/>
              </a:endParaRPr>
            </a:p>
          </p:txBody>
        </p:sp>
        <p:sp>
          <p:nvSpPr>
            <p:cNvPr id="8" name="Shape 417">
              <a:extLst>
                <a:ext uri="{FF2B5EF4-FFF2-40B4-BE49-F238E27FC236}">
                  <a16:creationId xmlns:a16="http://schemas.microsoft.com/office/drawing/2014/main" id="{44BF76A4-B3F6-4741-B62C-02C80023CAC5}"/>
                </a:ext>
              </a:extLst>
            </p:cNvPr>
            <p:cNvSpPr/>
            <p:nvPr/>
          </p:nvSpPr>
          <p:spPr>
            <a:xfrm flipH="1">
              <a:off x="2846626" y="3764105"/>
              <a:ext cx="2058174" cy="1281344"/>
            </a:xfrm>
            <a:prstGeom prst="line">
              <a:avLst/>
            </a:prstGeom>
            <a:ln w="38100">
              <a:solidFill>
                <a:schemeClr val="bg2">
                  <a:lumMod val="90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400">
                <a:latin typeface="+mj-lt"/>
              </a:endParaRPr>
            </a:p>
          </p:txBody>
        </p:sp>
        <p:sp>
          <p:nvSpPr>
            <p:cNvPr id="9" name="Shape 417">
              <a:extLst>
                <a:ext uri="{FF2B5EF4-FFF2-40B4-BE49-F238E27FC236}">
                  <a16:creationId xmlns:a16="http://schemas.microsoft.com/office/drawing/2014/main" id="{4209693A-60AA-4C89-8228-FBB5158D91E7}"/>
                </a:ext>
              </a:extLst>
            </p:cNvPr>
            <p:cNvSpPr/>
            <p:nvPr/>
          </p:nvSpPr>
          <p:spPr>
            <a:xfrm flipH="1">
              <a:off x="5548446" y="2655391"/>
              <a:ext cx="2099036" cy="1421131"/>
            </a:xfrm>
            <a:prstGeom prst="line">
              <a:avLst/>
            </a:prstGeom>
            <a:ln w="38100">
              <a:solidFill>
                <a:schemeClr val="bg2">
                  <a:lumMod val="90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400">
                <a:latin typeface="+mj-lt"/>
              </a:endParaRPr>
            </a:p>
          </p:txBody>
        </p:sp>
        <p:grpSp>
          <p:nvGrpSpPr>
            <p:cNvPr id="10" name="Group 42">
              <a:extLst>
                <a:ext uri="{FF2B5EF4-FFF2-40B4-BE49-F238E27FC236}">
                  <a16:creationId xmlns:a16="http://schemas.microsoft.com/office/drawing/2014/main" id="{D559B754-5AAA-4DA2-9EA6-8D647C40689B}"/>
                </a:ext>
              </a:extLst>
            </p:cNvPr>
            <p:cNvGrpSpPr/>
            <p:nvPr/>
          </p:nvGrpSpPr>
          <p:grpSpPr>
            <a:xfrm>
              <a:off x="3206911" y="2000186"/>
              <a:ext cx="2311280" cy="2315128"/>
              <a:chOff x="9548907" y="1670346"/>
              <a:chExt cx="1666685" cy="1669460"/>
            </a:xfrm>
          </p:grpSpPr>
          <p:sp>
            <p:nvSpPr>
              <p:cNvPr id="28" name="Shape 383">
                <a:extLst>
                  <a:ext uri="{FF2B5EF4-FFF2-40B4-BE49-F238E27FC236}">
                    <a16:creationId xmlns:a16="http://schemas.microsoft.com/office/drawing/2014/main" id="{40307714-C48C-46EE-B361-22BC3D6DE8AD}"/>
                  </a:ext>
                </a:extLst>
              </p:cNvPr>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sz="1400"/>
              </a:p>
            </p:txBody>
          </p:sp>
          <p:sp>
            <p:nvSpPr>
              <p:cNvPr id="29" name="Shape 384">
                <a:extLst>
                  <a:ext uri="{FF2B5EF4-FFF2-40B4-BE49-F238E27FC236}">
                    <a16:creationId xmlns:a16="http://schemas.microsoft.com/office/drawing/2014/main" id="{B982E080-C567-4FFB-AA8B-4905E8FD427F}"/>
                  </a:ext>
                </a:extLst>
              </p:cNvPr>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sz="1400"/>
              </a:p>
            </p:txBody>
          </p:sp>
        </p:grpSp>
        <p:grpSp>
          <p:nvGrpSpPr>
            <p:cNvPr id="11" name="Group 10">
              <a:extLst>
                <a:ext uri="{FF2B5EF4-FFF2-40B4-BE49-F238E27FC236}">
                  <a16:creationId xmlns:a16="http://schemas.microsoft.com/office/drawing/2014/main" id="{A6565C0E-C32F-4905-B1B1-6A7897543489}"/>
                </a:ext>
              </a:extLst>
            </p:cNvPr>
            <p:cNvGrpSpPr/>
            <p:nvPr/>
          </p:nvGrpSpPr>
          <p:grpSpPr>
            <a:xfrm>
              <a:off x="6842287" y="2254656"/>
              <a:ext cx="2311280" cy="2315128"/>
              <a:chOff x="9548907" y="1670346"/>
              <a:chExt cx="1666685" cy="1669460"/>
            </a:xfrm>
          </p:grpSpPr>
          <p:sp>
            <p:nvSpPr>
              <p:cNvPr id="26" name="Shape 383">
                <a:extLst>
                  <a:ext uri="{FF2B5EF4-FFF2-40B4-BE49-F238E27FC236}">
                    <a16:creationId xmlns:a16="http://schemas.microsoft.com/office/drawing/2014/main" id="{889DB8B1-F919-43B4-86EB-AEC3325BF3AC}"/>
                  </a:ext>
                </a:extLst>
              </p:cNvPr>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2"/>
              </a:solidFill>
              <a:ln w="12700" cap="flat">
                <a:noFill/>
                <a:miter lim="400000"/>
              </a:ln>
              <a:effectLst/>
            </p:spPr>
            <p:txBody>
              <a:bodyPr wrap="square" lIns="45719" tIns="45719" rIns="45719" bIns="45719" numCol="1" anchor="t">
                <a:noAutofit/>
              </a:bodyPr>
              <a:lstStyle/>
              <a:p>
                <a:endParaRPr sz="1400"/>
              </a:p>
            </p:txBody>
          </p:sp>
          <p:sp>
            <p:nvSpPr>
              <p:cNvPr id="27" name="Shape 384">
                <a:extLst>
                  <a:ext uri="{FF2B5EF4-FFF2-40B4-BE49-F238E27FC236}">
                    <a16:creationId xmlns:a16="http://schemas.microsoft.com/office/drawing/2014/main" id="{A09374EE-B116-4B6C-9FC0-5DB4BC25FAF8}"/>
                  </a:ext>
                </a:extLst>
              </p:cNvPr>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sz="1400"/>
              </a:p>
            </p:txBody>
          </p:sp>
        </p:grpSp>
        <p:grpSp>
          <p:nvGrpSpPr>
            <p:cNvPr id="12" name="Group 13">
              <a:extLst>
                <a:ext uri="{FF2B5EF4-FFF2-40B4-BE49-F238E27FC236}">
                  <a16:creationId xmlns:a16="http://schemas.microsoft.com/office/drawing/2014/main" id="{F74EBB17-39C8-4A30-8D98-B7D4CCDD5021}"/>
                </a:ext>
              </a:extLst>
            </p:cNvPr>
            <p:cNvGrpSpPr/>
            <p:nvPr/>
          </p:nvGrpSpPr>
          <p:grpSpPr>
            <a:xfrm>
              <a:off x="8590866" y="3764104"/>
              <a:ext cx="2311280" cy="2315128"/>
              <a:chOff x="9548907" y="1670346"/>
              <a:chExt cx="1666685" cy="1669460"/>
            </a:xfrm>
          </p:grpSpPr>
          <p:sp>
            <p:nvSpPr>
              <p:cNvPr id="24" name="Shape 383">
                <a:extLst>
                  <a:ext uri="{FF2B5EF4-FFF2-40B4-BE49-F238E27FC236}">
                    <a16:creationId xmlns:a16="http://schemas.microsoft.com/office/drawing/2014/main" id="{AC4D14D3-1129-4DAD-9853-28DEB777BA0B}"/>
                  </a:ext>
                </a:extLst>
              </p:cNvPr>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sz="1400"/>
              </a:p>
            </p:txBody>
          </p:sp>
          <p:sp>
            <p:nvSpPr>
              <p:cNvPr id="25" name="Shape 384">
                <a:extLst>
                  <a:ext uri="{FF2B5EF4-FFF2-40B4-BE49-F238E27FC236}">
                    <a16:creationId xmlns:a16="http://schemas.microsoft.com/office/drawing/2014/main" id="{68F0A19B-9739-47FA-840C-E69CD44F4FB7}"/>
                  </a:ext>
                </a:extLst>
              </p:cNvPr>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sz="1400"/>
              </a:p>
            </p:txBody>
          </p:sp>
        </p:grpSp>
        <p:grpSp>
          <p:nvGrpSpPr>
            <p:cNvPr id="13" name="Group 16">
              <a:extLst>
                <a:ext uri="{FF2B5EF4-FFF2-40B4-BE49-F238E27FC236}">
                  <a16:creationId xmlns:a16="http://schemas.microsoft.com/office/drawing/2014/main" id="{EA28CA44-554A-4544-970C-4DAFD6E5545D}"/>
                </a:ext>
              </a:extLst>
            </p:cNvPr>
            <p:cNvGrpSpPr/>
            <p:nvPr/>
          </p:nvGrpSpPr>
          <p:grpSpPr>
            <a:xfrm>
              <a:off x="1289855" y="3274112"/>
              <a:ext cx="2311280" cy="2315128"/>
              <a:chOff x="9548907" y="1670346"/>
              <a:chExt cx="1666685" cy="1669460"/>
            </a:xfrm>
          </p:grpSpPr>
          <p:sp>
            <p:nvSpPr>
              <p:cNvPr id="22" name="Shape 383">
                <a:extLst>
                  <a:ext uri="{FF2B5EF4-FFF2-40B4-BE49-F238E27FC236}">
                    <a16:creationId xmlns:a16="http://schemas.microsoft.com/office/drawing/2014/main" id="{260F86C6-A4E8-4F78-85AD-34EFC6503073}"/>
                  </a:ext>
                </a:extLst>
              </p:cNvPr>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3"/>
              </a:solidFill>
              <a:ln w="12700" cap="flat">
                <a:noFill/>
                <a:miter lim="400000"/>
              </a:ln>
              <a:effectLst/>
            </p:spPr>
            <p:txBody>
              <a:bodyPr wrap="square" lIns="45719" tIns="45719" rIns="45719" bIns="45719" numCol="1" anchor="t">
                <a:noAutofit/>
              </a:bodyPr>
              <a:lstStyle/>
              <a:p>
                <a:endParaRPr sz="1400"/>
              </a:p>
            </p:txBody>
          </p:sp>
          <p:sp>
            <p:nvSpPr>
              <p:cNvPr id="23" name="Shape 384">
                <a:extLst>
                  <a:ext uri="{FF2B5EF4-FFF2-40B4-BE49-F238E27FC236}">
                    <a16:creationId xmlns:a16="http://schemas.microsoft.com/office/drawing/2014/main" id="{AD8A18E9-E6B7-440C-B498-F1750D645A25}"/>
                  </a:ext>
                </a:extLst>
              </p:cNvPr>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sz="1400"/>
              </a:p>
            </p:txBody>
          </p:sp>
        </p:grpSp>
        <p:grpSp>
          <p:nvGrpSpPr>
            <p:cNvPr id="14" name="Group 4">
              <a:extLst>
                <a:ext uri="{FF2B5EF4-FFF2-40B4-BE49-F238E27FC236}">
                  <a16:creationId xmlns:a16="http://schemas.microsoft.com/office/drawing/2014/main" id="{9C55C5D4-1BF5-4B53-AFF5-1EDD2502088B}"/>
                </a:ext>
              </a:extLst>
            </p:cNvPr>
            <p:cNvGrpSpPr/>
            <p:nvPr/>
          </p:nvGrpSpPr>
          <p:grpSpPr>
            <a:xfrm>
              <a:off x="4955491" y="3490136"/>
              <a:ext cx="2311280" cy="2315128"/>
              <a:chOff x="9548907" y="1670346"/>
              <a:chExt cx="1666685" cy="1669460"/>
            </a:xfrm>
          </p:grpSpPr>
          <p:sp>
            <p:nvSpPr>
              <p:cNvPr id="20" name="Shape 383">
                <a:extLst>
                  <a:ext uri="{FF2B5EF4-FFF2-40B4-BE49-F238E27FC236}">
                    <a16:creationId xmlns:a16="http://schemas.microsoft.com/office/drawing/2014/main" id="{36542976-8B72-4690-8A48-0922D08E8979}"/>
                  </a:ext>
                </a:extLst>
              </p:cNvPr>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tx2"/>
              </a:solidFill>
              <a:ln w="12700" cap="flat">
                <a:noFill/>
                <a:miter lim="400000"/>
              </a:ln>
              <a:effectLst/>
            </p:spPr>
            <p:txBody>
              <a:bodyPr wrap="square" lIns="45719" tIns="45719" rIns="45719" bIns="45719" numCol="1" anchor="t">
                <a:noAutofit/>
              </a:bodyPr>
              <a:lstStyle/>
              <a:p>
                <a:endParaRPr sz="1400"/>
              </a:p>
            </p:txBody>
          </p:sp>
          <p:sp>
            <p:nvSpPr>
              <p:cNvPr id="21" name="Shape 384">
                <a:extLst>
                  <a:ext uri="{FF2B5EF4-FFF2-40B4-BE49-F238E27FC236}">
                    <a16:creationId xmlns:a16="http://schemas.microsoft.com/office/drawing/2014/main" id="{F26D5D3A-C8FD-4AE9-A36F-0628F62A7B82}"/>
                  </a:ext>
                </a:extLst>
              </p:cNvPr>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sz="1400"/>
              </a:p>
            </p:txBody>
          </p:sp>
        </p:grpSp>
        <p:sp>
          <p:nvSpPr>
            <p:cNvPr id="15" name="TextBox 14">
              <a:extLst>
                <a:ext uri="{FF2B5EF4-FFF2-40B4-BE49-F238E27FC236}">
                  <a16:creationId xmlns:a16="http://schemas.microsoft.com/office/drawing/2014/main" id="{669E4BB4-EF5C-40CE-8F71-326675616B64}"/>
                </a:ext>
              </a:extLst>
            </p:cNvPr>
            <p:cNvSpPr txBox="1"/>
            <p:nvPr/>
          </p:nvSpPr>
          <p:spPr>
            <a:xfrm>
              <a:off x="1747507" y="3969693"/>
              <a:ext cx="1340746" cy="959892"/>
            </a:xfrm>
            <a:prstGeom prst="rect">
              <a:avLst/>
            </a:prstGeom>
            <a:noFill/>
          </p:spPr>
          <p:txBody>
            <a:bodyPr wrap="none" rtlCol="0">
              <a:spAutoFit/>
            </a:bodyPr>
            <a:lstStyle/>
            <a:p>
              <a:pPr algn="ctr"/>
              <a:r>
                <a:rPr lang="en-US" sz="1400" b="1" cap="all" dirty="0"/>
                <a:t>Antibiotic</a:t>
              </a:r>
            </a:p>
            <a:p>
              <a:pPr algn="ctr"/>
              <a:r>
                <a:rPr lang="en-US" sz="1400" b="1" cap="all" dirty="0"/>
                <a:t>Treatment</a:t>
              </a:r>
            </a:p>
          </p:txBody>
        </p:sp>
        <p:sp>
          <p:nvSpPr>
            <p:cNvPr id="16" name="TextBox 15">
              <a:extLst>
                <a:ext uri="{FF2B5EF4-FFF2-40B4-BE49-F238E27FC236}">
                  <a16:creationId xmlns:a16="http://schemas.microsoft.com/office/drawing/2014/main" id="{D25DE5B8-560B-40B7-BC50-FC9F3F7F97C4}"/>
                </a:ext>
              </a:extLst>
            </p:cNvPr>
            <p:cNvSpPr txBox="1"/>
            <p:nvPr/>
          </p:nvSpPr>
          <p:spPr>
            <a:xfrm>
              <a:off x="823341" y="1492546"/>
              <a:ext cx="4665145" cy="677571"/>
            </a:xfrm>
            <a:prstGeom prst="rect">
              <a:avLst/>
            </a:prstGeom>
            <a:noFill/>
          </p:spPr>
          <p:txBody>
            <a:bodyPr wrap="square" rtlCol="0">
              <a:spAutoFit/>
            </a:bodyPr>
            <a:lstStyle/>
            <a:p>
              <a:pPr algn="ctr"/>
              <a:endParaRPr lang="en-US" b="1" cap="all" dirty="0">
                <a:solidFill>
                  <a:schemeClr val="accent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08E4DC1-CC4A-4533-A42F-C6C7D9BCA3A2}"/>
                </a:ext>
              </a:extLst>
            </p:cNvPr>
            <p:cNvSpPr txBox="1"/>
            <p:nvPr/>
          </p:nvSpPr>
          <p:spPr>
            <a:xfrm>
              <a:off x="4895883" y="5813342"/>
              <a:ext cx="2785596" cy="1355141"/>
            </a:xfrm>
            <a:prstGeom prst="rect">
              <a:avLst/>
            </a:prstGeom>
            <a:noFill/>
          </p:spPr>
          <p:txBody>
            <a:bodyPr wrap="none" rtlCol="0">
              <a:spAutoFit/>
            </a:bodyPr>
            <a:lstStyle/>
            <a:p>
              <a:r>
                <a:rPr lang="en-US" sz="1400" b="1" cap="all" dirty="0">
                  <a:solidFill>
                    <a:schemeClr val="tx2"/>
                  </a:solidFill>
                </a:rPr>
                <a:t>FUNCTIONS AFFECTED</a:t>
              </a:r>
            </a:p>
            <a:p>
              <a:pPr>
                <a:buFontTx/>
                <a:buChar char="-"/>
              </a:pPr>
              <a:r>
                <a:rPr lang="en-US" sz="1400" b="1" cap="all" dirty="0">
                  <a:solidFill>
                    <a:schemeClr val="tx2"/>
                  </a:solidFill>
                </a:rPr>
                <a:t>IMMUNE MODULATION</a:t>
              </a:r>
            </a:p>
            <a:p>
              <a:pPr>
                <a:buFontTx/>
                <a:buChar char="-"/>
              </a:pPr>
              <a:r>
                <a:rPr lang="en-US" sz="1400" b="1" cap="all" dirty="0">
                  <a:solidFill>
                    <a:schemeClr val="tx2"/>
                  </a:solidFill>
                </a:rPr>
                <a:t>NUTRIENT HARVEST</a:t>
              </a:r>
            </a:p>
          </p:txBody>
        </p:sp>
        <p:sp>
          <p:nvSpPr>
            <p:cNvPr id="18" name="TextBox 17">
              <a:extLst>
                <a:ext uri="{FF2B5EF4-FFF2-40B4-BE49-F238E27FC236}">
                  <a16:creationId xmlns:a16="http://schemas.microsoft.com/office/drawing/2014/main" id="{5DB761B5-DDC2-4E44-8610-818AB5E883B7}"/>
                </a:ext>
              </a:extLst>
            </p:cNvPr>
            <p:cNvSpPr txBox="1"/>
            <p:nvPr/>
          </p:nvSpPr>
          <p:spPr>
            <a:xfrm>
              <a:off x="6432753" y="3108863"/>
              <a:ext cx="3130345" cy="564643"/>
            </a:xfrm>
            <a:prstGeom prst="rect">
              <a:avLst/>
            </a:prstGeom>
            <a:noFill/>
          </p:spPr>
          <p:txBody>
            <a:bodyPr wrap="square" rtlCol="0">
              <a:spAutoFit/>
            </a:bodyPr>
            <a:lstStyle/>
            <a:p>
              <a:pPr algn="ctr"/>
              <a:r>
                <a:rPr lang="en-US" sz="1400" b="1" cap="all" dirty="0"/>
                <a:t>INFLAMMATION</a:t>
              </a:r>
            </a:p>
          </p:txBody>
        </p:sp>
        <p:sp>
          <p:nvSpPr>
            <p:cNvPr id="19" name="TextBox 18">
              <a:extLst>
                <a:ext uri="{FF2B5EF4-FFF2-40B4-BE49-F238E27FC236}">
                  <a16:creationId xmlns:a16="http://schemas.microsoft.com/office/drawing/2014/main" id="{39B018EF-EE68-47D7-93B5-3C5872108CCD}"/>
                </a:ext>
              </a:extLst>
            </p:cNvPr>
            <p:cNvSpPr txBox="1"/>
            <p:nvPr/>
          </p:nvSpPr>
          <p:spPr>
            <a:xfrm>
              <a:off x="9743864" y="6107952"/>
              <a:ext cx="1529408" cy="959891"/>
            </a:xfrm>
            <a:prstGeom prst="rect">
              <a:avLst/>
            </a:prstGeom>
            <a:noFill/>
          </p:spPr>
          <p:txBody>
            <a:bodyPr wrap="none" rtlCol="0">
              <a:spAutoFit/>
            </a:bodyPr>
            <a:lstStyle/>
            <a:p>
              <a:pPr algn="r"/>
              <a:r>
                <a:rPr lang="en-US" sz="1400" b="1" cap="all" dirty="0">
                  <a:solidFill>
                    <a:schemeClr val="accent5"/>
                  </a:solidFill>
                </a:rPr>
                <a:t>RESISTANT</a:t>
              </a:r>
            </a:p>
            <a:p>
              <a:pPr algn="r"/>
              <a:r>
                <a:rPr lang="en-US" sz="1400" b="1" cap="all" dirty="0">
                  <a:solidFill>
                    <a:schemeClr val="accent5"/>
                  </a:solidFill>
                </a:rPr>
                <a:t>PATHOGENS</a:t>
              </a:r>
            </a:p>
          </p:txBody>
        </p:sp>
      </p:grpSp>
      <p:sp>
        <p:nvSpPr>
          <p:cNvPr id="31" name="TextBox 30">
            <a:extLst>
              <a:ext uri="{FF2B5EF4-FFF2-40B4-BE49-F238E27FC236}">
                <a16:creationId xmlns:a16="http://schemas.microsoft.com/office/drawing/2014/main" id="{C3DD6DB2-F46E-446B-9B47-0121C8ED7D2E}"/>
              </a:ext>
            </a:extLst>
          </p:cNvPr>
          <p:cNvSpPr txBox="1"/>
          <p:nvPr/>
        </p:nvSpPr>
        <p:spPr>
          <a:xfrm>
            <a:off x="2504810" y="2295475"/>
            <a:ext cx="957891" cy="307777"/>
          </a:xfrm>
          <a:prstGeom prst="rect">
            <a:avLst/>
          </a:prstGeom>
          <a:noFill/>
        </p:spPr>
        <p:txBody>
          <a:bodyPr wrap="none" rtlCol="0">
            <a:spAutoFit/>
          </a:bodyPr>
          <a:lstStyle/>
          <a:p>
            <a:r>
              <a:rPr lang="en-US" sz="1400" b="1" cap="all" dirty="0"/>
              <a:t>Dysbiosis</a:t>
            </a:r>
          </a:p>
        </p:txBody>
      </p:sp>
      <p:sp>
        <p:nvSpPr>
          <p:cNvPr id="32" name="TextBox 31">
            <a:extLst>
              <a:ext uri="{FF2B5EF4-FFF2-40B4-BE49-F238E27FC236}">
                <a16:creationId xmlns:a16="http://schemas.microsoft.com/office/drawing/2014/main" id="{810DC54F-3CA6-4C95-9FD3-105B81EC578B}"/>
              </a:ext>
            </a:extLst>
          </p:cNvPr>
          <p:cNvSpPr txBox="1"/>
          <p:nvPr/>
        </p:nvSpPr>
        <p:spPr>
          <a:xfrm>
            <a:off x="3951860" y="2892610"/>
            <a:ext cx="858312" cy="738664"/>
          </a:xfrm>
          <a:prstGeom prst="rect">
            <a:avLst/>
          </a:prstGeom>
          <a:noFill/>
        </p:spPr>
        <p:txBody>
          <a:bodyPr wrap="none" rtlCol="0">
            <a:spAutoFit/>
          </a:bodyPr>
          <a:lstStyle/>
          <a:p>
            <a:pPr algn="ctr"/>
            <a:r>
              <a:rPr lang="en-US" sz="1400" b="1" cap="all" dirty="0"/>
              <a:t>Loss</a:t>
            </a:r>
          </a:p>
          <a:p>
            <a:pPr algn="ctr"/>
            <a:r>
              <a:rPr lang="en-US" sz="1400" b="1" cap="all" dirty="0"/>
              <a:t>of</a:t>
            </a:r>
          </a:p>
          <a:p>
            <a:pPr algn="ctr"/>
            <a:r>
              <a:rPr lang="en-US" sz="1400" b="1" cap="all" dirty="0"/>
              <a:t>Activity</a:t>
            </a:r>
          </a:p>
        </p:txBody>
      </p:sp>
      <p:sp>
        <p:nvSpPr>
          <p:cNvPr id="33" name="TextBox 32">
            <a:extLst>
              <a:ext uri="{FF2B5EF4-FFF2-40B4-BE49-F238E27FC236}">
                <a16:creationId xmlns:a16="http://schemas.microsoft.com/office/drawing/2014/main" id="{965AAB97-648F-41F7-B9DD-5B2C81762CC4}"/>
              </a:ext>
            </a:extLst>
          </p:cNvPr>
          <p:cNvSpPr txBox="1"/>
          <p:nvPr/>
        </p:nvSpPr>
        <p:spPr>
          <a:xfrm>
            <a:off x="6595862" y="3145631"/>
            <a:ext cx="1564485" cy="523220"/>
          </a:xfrm>
          <a:prstGeom prst="rect">
            <a:avLst/>
          </a:prstGeom>
          <a:noFill/>
        </p:spPr>
        <p:txBody>
          <a:bodyPr wrap="square" rtlCol="0">
            <a:spAutoFit/>
          </a:bodyPr>
          <a:lstStyle/>
          <a:p>
            <a:pPr algn="ctr"/>
            <a:r>
              <a:rPr lang="en-US" sz="1400" b="1" cap="all" dirty="0"/>
              <a:t>TRANSFER OF RESISTANCE</a:t>
            </a:r>
          </a:p>
        </p:txBody>
      </p:sp>
    </p:spTree>
    <p:extLst>
      <p:ext uri="{BB962C8B-B14F-4D97-AF65-F5344CB8AC3E}">
        <p14:creationId xmlns:p14="http://schemas.microsoft.com/office/powerpoint/2010/main" val="104521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DCF-917A-4E3B-84B4-50DE9DC74511}"/>
              </a:ext>
            </a:extLst>
          </p:cNvPr>
          <p:cNvSpPr>
            <a:spLocks noGrp="1"/>
          </p:cNvSpPr>
          <p:nvPr>
            <p:ph type="title"/>
          </p:nvPr>
        </p:nvSpPr>
        <p:spPr/>
        <p:txBody>
          <a:bodyPr/>
          <a:lstStyle/>
          <a:p>
            <a:r>
              <a:rPr lang="en-IN" dirty="0"/>
              <a:t>Study Overview</a:t>
            </a:r>
          </a:p>
        </p:txBody>
      </p:sp>
      <p:pic>
        <p:nvPicPr>
          <p:cNvPr id="5" name="Graphic 4" descr="Man with solid fill">
            <a:extLst>
              <a:ext uri="{FF2B5EF4-FFF2-40B4-BE49-F238E27FC236}">
                <a16:creationId xmlns:a16="http://schemas.microsoft.com/office/drawing/2014/main" id="{58B59743-D743-47FD-B2B0-124B5B86C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232" y="1794644"/>
            <a:ext cx="914400" cy="914400"/>
          </a:xfrm>
          <a:prstGeom prst="rect">
            <a:avLst/>
          </a:prstGeom>
        </p:spPr>
      </p:pic>
      <p:pic>
        <p:nvPicPr>
          <p:cNvPr id="6" name="Graphic 5" descr="Man with solid fill">
            <a:extLst>
              <a:ext uri="{FF2B5EF4-FFF2-40B4-BE49-F238E27FC236}">
                <a16:creationId xmlns:a16="http://schemas.microsoft.com/office/drawing/2014/main" id="{E7D0E18D-C725-487A-83BC-56F8B82A73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466" y="3323898"/>
            <a:ext cx="914400" cy="914400"/>
          </a:xfrm>
          <a:prstGeom prst="rect">
            <a:avLst/>
          </a:prstGeom>
        </p:spPr>
      </p:pic>
      <p:pic>
        <p:nvPicPr>
          <p:cNvPr id="7" name="Graphic 6" descr="Man with solid fill">
            <a:extLst>
              <a:ext uri="{FF2B5EF4-FFF2-40B4-BE49-F238E27FC236}">
                <a16:creationId xmlns:a16="http://schemas.microsoft.com/office/drawing/2014/main" id="{E86C11B5-B5E7-4476-9F96-AF6411C905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190" y="4947743"/>
            <a:ext cx="914400" cy="914400"/>
          </a:xfrm>
          <a:prstGeom prst="rect">
            <a:avLst/>
          </a:prstGeom>
        </p:spPr>
      </p:pic>
      <p:sp>
        <p:nvSpPr>
          <p:cNvPr id="8" name="Arrow: Right 7">
            <a:extLst>
              <a:ext uri="{FF2B5EF4-FFF2-40B4-BE49-F238E27FC236}">
                <a16:creationId xmlns:a16="http://schemas.microsoft.com/office/drawing/2014/main" id="{A5EC18DB-243A-4079-813A-17DCF8E28AE5}"/>
              </a:ext>
            </a:extLst>
          </p:cNvPr>
          <p:cNvSpPr/>
          <p:nvPr/>
        </p:nvSpPr>
        <p:spPr>
          <a:xfrm>
            <a:off x="1362592" y="1986455"/>
            <a:ext cx="58092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5AD3FA2-B822-4ADC-A09B-E6BB4D5A354F}"/>
              </a:ext>
            </a:extLst>
          </p:cNvPr>
          <p:cNvSpPr/>
          <p:nvPr/>
        </p:nvSpPr>
        <p:spPr>
          <a:xfrm>
            <a:off x="1357338" y="3578770"/>
            <a:ext cx="58092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D99BEDB8-9744-4612-BBBF-2242D0307EA7}"/>
              </a:ext>
            </a:extLst>
          </p:cNvPr>
          <p:cNvSpPr/>
          <p:nvPr/>
        </p:nvSpPr>
        <p:spPr>
          <a:xfrm>
            <a:off x="1362595" y="5181595"/>
            <a:ext cx="58092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1FB5F439-80FE-4586-AD1C-52BE08E8C232}"/>
              </a:ext>
            </a:extLst>
          </p:cNvPr>
          <p:cNvCxnSpPr/>
          <p:nvPr/>
        </p:nvCxnSpPr>
        <p:spPr>
          <a:xfrm>
            <a:off x="1634367" y="1681655"/>
            <a:ext cx="0" cy="4361793"/>
          </a:xfrm>
          <a:prstGeom prst="line">
            <a:avLst/>
          </a:prstGeom>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986B598C-1A40-40C4-8BB8-7D6F8A38F5B4}"/>
              </a:ext>
            </a:extLst>
          </p:cNvPr>
          <p:cNvPicPr>
            <a:picLocks noChangeAspect="1"/>
          </p:cNvPicPr>
          <p:nvPr/>
        </p:nvPicPr>
        <p:blipFill>
          <a:blip r:embed="rId4"/>
          <a:stretch>
            <a:fillRect/>
          </a:stretch>
        </p:blipFill>
        <p:spPr>
          <a:xfrm>
            <a:off x="1172041" y="1484012"/>
            <a:ext cx="462326" cy="484632"/>
          </a:xfrm>
          <a:prstGeom prst="rect">
            <a:avLst/>
          </a:prstGeom>
        </p:spPr>
      </p:pic>
      <p:pic>
        <p:nvPicPr>
          <p:cNvPr id="14" name="Picture 13">
            <a:extLst>
              <a:ext uri="{FF2B5EF4-FFF2-40B4-BE49-F238E27FC236}">
                <a16:creationId xmlns:a16="http://schemas.microsoft.com/office/drawing/2014/main" id="{2E80847C-876C-46CD-AB28-31819A64B645}"/>
              </a:ext>
            </a:extLst>
          </p:cNvPr>
          <p:cNvPicPr>
            <a:picLocks noChangeAspect="1"/>
          </p:cNvPicPr>
          <p:nvPr/>
        </p:nvPicPr>
        <p:blipFill>
          <a:blip r:embed="rId4"/>
          <a:stretch>
            <a:fillRect/>
          </a:stretch>
        </p:blipFill>
        <p:spPr>
          <a:xfrm>
            <a:off x="1686982" y="3036914"/>
            <a:ext cx="462326" cy="484632"/>
          </a:xfrm>
          <a:prstGeom prst="rect">
            <a:avLst/>
          </a:prstGeom>
        </p:spPr>
      </p:pic>
      <p:pic>
        <p:nvPicPr>
          <p:cNvPr id="15" name="Picture 14">
            <a:extLst>
              <a:ext uri="{FF2B5EF4-FFF2-40B4-BE49-F238E27FC236}">
                <a16:creationId xmlns:a16="http://schemas.microsoft.com/office/drawing/2014/main" id="{115BAAAF-566B-4E9C-A5CB-209D8E3A04B2}"/>
              </a:ext>
            </a:extLst>
          </p:cNvPr>
          <p:cNvPicPr>
            <a:picLocks noChangeAspect="1"/>
          </p:cNvPicPr>
          <p:nvPr/>
        </p:nvPicPr>
        <p:blipFill>
          <a:blip r:embed="rId4"/>
          <a:stretch>
            <a:fillRect/>
          </a:stretch>
        </p:blipFill>
        <p:spPr>
          <a:xfrm>
            <a:off x="1145703" y="4711833"/>
            <a:ext cx="462326" cy="484632"/>
          </a:xfrm>
          <a:prstGeom prst="rect">
            <a:avLst/>
          </a:prstGeom>
        </p:spPr>
      </p:pic>
      <p:sp>
        <p:nvSpPr>
          <p:cNvPr id="16" name="TextBox 15">
            <a:extLst>
              <a:ext uri="{FF2B5EF4-FFF2-40B4-BE49-F238E27FC236}">
                <a16:creationId xmlns:a16="http://schemas.microsoft.com/office/drawing/2014/main" id="{8331F6D4-6F84-4FD8-88E7-C7DAABAD53EC}"/>
              </a:ext>
            </a:extLst>
          </p:cNvPr>
          <p:cNvSpPr txBox="1"/>
          <p:nvPr/>
        </p:nvSpPr>
        <p:spPr>
          <a:xfrm>
            <a:off x="1050979" y="6006657"/>
            <a:ext cx="1198179" cy="369332"/>
          </a:xfrm>
          <a:prstGeom prst="rect">
            <a:avLst/>
          </a:prstGeom>
          <a:noFill/>
        </p:spPr>
        <p:txBody>
          <a:bodyPr wrap="square" rtlCol="0">
            <a:spAutoFit/>
          </a:bodyPr>
          <a:lstStyle/>
          <a:p>
            <a:pPr algn="ctr"/>
            <a:r>
              <a:rPr lang="en-IN" dirty="0"/>
              <a:t>Treatment</a:t>
            </a:r>
          </a:p>
        </p:txBody>
      </p:sp>
      <p:cxnSp>
        <p:nvCxnSpPr>
          <p:cNvPr id="18" name="Straight Arrow Connector 17">
            <a:extLst>
              <a:ext uri="{FF2B5EF4-FFF2-40B4-BE49-F238E27FC236}">
                <a16:creationId xmlns:a16="http://schemas.microsoft.com/office/drawing/2014/main" id="{4773B616-EF8B-4821-BFE5-38A9408EC0AB}"/>
              </a:ext>
            </a:extLst>
          </p:cNvPr>
          <p:cNvCxnSpPr>
            <a:cxnSpLocks/>
          </p:cNvCxnSpPr>
          <p:nvPr/>
        </p:nvCxnSpPr>
        <p:spPr>
          <a:xfrm flipV="1">
            <a:off x="1886615" y="3521546"/>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703875-5A2F-4EC3-AB17-AA6D3948499D}"/>
              </a:ext>
            </a:extLst>
          </p:cNvPr>
          <p:cNvCxnSpPr>
            <a:cxnSpLocks/>
          </p:cNvCxnSpPr>
          <p:nvPr/>
        </p:nvCxnSpPr>
        <p:spPr>
          <a:xfrm flipV="1">
            <a:off x="1408397" y="1939742"/>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E9BAEE-850B-4564-8AA1-D2C4E924BAFF}"/>
              </a:ext>
            </a:extLst>
          </p:cNvPr>
          <p:cNvCxnSpPr>
            <a:cxnSpLocks/>
          </p:cNvCxnSpPr>
          <p:nvPr/>
        </p:nvCxnSpPr>
        <p:spPr>
          <a:xfrm flipV="1">
            <a:off x="1413653" y="5161152"/>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8129FD4-FD86-419F-B5D7-72A54768E80F}"/>
              </a:ext>
            </a:extLst>
          </p:cNvPr>
          <p:cNvPicPr>
            <a:picLocks noChangeAspect="1"/>
          </p:cNvPicPr>
          <p:nvPr/>
        </p:nvPicPr>
        <p:blipFill>
          <a:blip r:embed="rId4"/>
          <a:stretch>
            <a:fillRect/>
          </a:stretch>
        </p:blipFill>
        <p:spPr>
          <a:xfrm>
            <a:off x="3542054" y="3052680"/>
            <a:ext cx="462326" cy="484632"/>
          </a:xfrm>
          <a:prstGeom prst="rect">
            <a:avLst/>
          </a:prstGeom>
        </p:spPr>
      </p:pic>
      <p:cxnSp>
        <p:nvCxnSpPr>
          <p:cNvPr id="22" name="Straight Arrow Connector 21">
            <a:extLst>
              <a:ext uri="{FF2B5EF4-FFF2-40B4-BE49-F238E27FC236}">
                <a16:creationId xmlns:a16="http://schemas.microsoft.com/office/drawing/2014/main" id="{67C12760-78FC-4A63-B3CA-6299A858218B}"/>
              </a:ext>
            </a:extLst>
          </p:cNvPr>
          <p:cNvCxnSpPr>
            <a:cxnSpLocks/>
          </p:cNvCxnSpPr>
          <p:nvPr/>
        </p:nvCxnSpPr>
        <p:spPr>
          <a:xfrm flipV="1">
            <a:off x="3762706" y="3516293"/>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0633D86-AEE3-4670-BA73-816C44CF2617}"/>
              </a:ext>
            </a:extLst>
          </p:cNvPr>
          <p:cNvCxnSpPr>
            <a:cxnSpLocks/>
          </p:cNvCxnSpPr>
          <p:nvPr/>
        </p:nvCxnSpPr>
        <p:spPr>
          <a:xfrm flipV="1">
            <a:off x="5870026" y="3532057"/>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D37A0F8-EF9C-4C92-AC7D-17F219121C92}"/>
              </a:ext>
            </a:extLst>
          </p:cNvPr>
          <p:cNvPicPr>
            <a:picLocks noChangeAspect="1"/>
          </p:cNvPicPr>
          <p:nvPr/>
        </p:nvPicPr>
        <p:blipFill>
          <a:blip r:embed="rId4"/>
          <a:stretch>
            <a:fillRect/>
          </a:stretch>
        </p:blipFill>
        <p:spPr>
          <a:xfrm>
            <a:off x="5659884" y="3068445"/>
            <a:ext cx="462326" cy="484632"/>
          </a:xfrm>
          <a:prstGeom prst="rect">
            <a:avLst/>
          </a:prstGeom>
        </p:spPr>
      </p:pic>
      <p:pic>
        <p:nvPicPr>
          <p:cNvPr id="25" name="Picture 24">
            <a:extLst>
              <a:ext uri="{FF2B5EF4-FFF2-40B4-BE49-F238E27FC236}">
                <a16:creationId xmlns:a16="http://schemas.microsoft.com/office/drawing/2014/main" id="{9090FBDD-D3BF-4E58-86F3-A0566D76E3EB}"/>
              </a:ext>
            </a:extLst>
          </p:cNvPr>
          <p:cNvPicPr>
            <a:picLocks noChangeAspect="1"/>
          </p:cNvPicPr>
          <p:nvPr/>
        </p:nvPicPr>
        <p:blipFill>
          <a:blip r:embed="rId4"/>
          <a:stretch>
            <a:fillRect/>
          </a:stretch>
        </p:blipFill>
        <p:spPr>
          <a:xfrm>
            <a:off x="4540480" y="1538022"/>
            <a:ext cx="462326" cy="484632"/>
          </a:xfrm>
          <a:prstGeom prst="rect">
            <a:avLst/>
          </a:prstGeom>
        </p:spPr>
      </p:pic>
      <p:cxnSp>
        <p:nvCxnSpPr>
          <p:cNvPr id="26" name="Straight Arrow Connector 25">
            <a:extLst>
              <a:ext uri="{FF2B5EF4-FFF2-40B4-BE49-F238E27FC236}">
                <a16:creationId xmlns:a16="http://schemas.microsoft.com/office/drawing/2014/main" id="{BCF03D6B-9676-4A46-B2C2-97F99C90B87C}"/>
              </a:ext>
            </a:extLst>
          </p:cNvPr>
          <p:cNvCxnSpPr>
            <a:cxnSpLocks/>
          </p:cNvCxnSpPr>
          <p:nvPr/>
        </p:nvCxnSpPr>
        <p:spPr>
          <a:xfrm flipV="1">
            <a:off x="4766442" y="1955508"/>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FBA3767-2E69-47F7-9118-C73EDF897D42}"/>
              </a:ext>
            </a:extLst>
          </p:cNvPr>
          <p:cNvPicPr>
            <a:picLocks noChangeAspect="1"/>
          </p:cNvPicPr>
          <p:nvPr/>
        </p:nvPicPr>
        <p:blipFill>
          <a:blip r:embed="rId4"/>
          <a:stretch>
            <a:fillRect/>
          </a:stretch>
        </p:blipFill>
        <p:spPr>
          <a:xfrm>
            <a:off x="6385045" y="1509258"/>
            <a:ext cx="462326" cy="484632"/>
          </a:xfrm>
          <a:prstGeom prst="rect">
            <a:avLst/>
          </a:prstGeom>
        </p:spPr>
      </p:pic>
      <p:cxnSp>
        <p:nvCxnSpPr>
          <p:cNvPr id="28" name="Straight Arrow Connector 27">
            <a:extLst>
              <a:ext uri="{FF2B5EF4-FFF2-40B4-BE49-F238E27FC236}">
                <a16:creationId xmlns:a16="http://schemas.microsoft.com/office/drawing/2014/main" id="{0AB16FF6-472B-494E-8791-75B51D94E950}"/>
              </a:ext>
            </a:extLst>
          </p:cNvPr>
          <p:cNvCxnSpPr>
            <a:cxnSpLocks/>
          </p:cNvCxnSpPr>
          <p:nvPr/>
        </p:nvCxnSpPr>
        <p:spPr>
          <a:xfrm flipV="1">
            <a:off x="6611007" y="1926744"/>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64EC6E0-D2F7-4018-8A2E-FA5A03B76DBA}"/>
              </a:ext>
            </a:extLst>
          </p:cNvPr>
          <p:cNvPicPr>
            <a:picLocks noChangeAspect="1"/>
          </p:cNvPicPr>
          <p:nvPr/>
        </p:nvPicPr>
        <p:blipFill>
          <a:blip r:embed="rId4"/>
          <a:stretch>
            <a:fillRect/>
          </a:stretch>
        </p:blipFill>
        <p:spPr>
          <a:xfrm>
            <a:off x="6132846" y="4708055"/>
            <a:ext cx="462326" cy="484632"/>
          </a:xfrm>
          <a:prstGeom prst="rect">
            <a:avLst/>
          </a:prstGeom>
        </p:spPr>
      </p:pic>
      <p:cxnSp>
        <p:nvCxnSpPr>
          <p:cNvPr id="30" name="Straight Arrow Connector 29">
            <a:extLst>
              <a:ext uri="{FF2B5EF4-FFF2-40B4-BE49-F238E27FC236}">
                <a16:creationId xmlns:a16="http://schemas.microsoft.com/office/drawing/2014/main" id="{974072C5-75AF-4C2D-B207-72528EC59C28}"/>
              </a:ext>
            </a:extLst>
          </p:cNvPr>
          <p:cNvCxnSpPr>
            <a:cxnSpLocks/>
          </p:cNvCxnSpPr>
          <p:nvPr/>
        </p:nvCxnSpPr>
        <p:spPr>
          <a:xfrm flipV="1">
            <a:off x="6353498" y="5171668"/>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9302E8-3E66-4FF2-B222-A04CF3349B18}"/>
              </a:ext>
            </a:extLst>
          </p:cNvPr>
          <p:cNvCxnSpPr>
            <a:cxnSpLocks/>
          </p:cNvCxnSpPr>
          <p:nvPr/>
        </p:nvCxnSpPr>
        <p:spPr>
          <a:xfrm>
            <a:off x="2522483" y="1208690"/>
            <a:ext cx="0" cy="4835489"/>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94F93C-B613-43D4-BF3F-643E339377F4}"/>
              </a:ext>
            </a:extLst>
          </p:cNvPr>
          <p:cNvCxnSpPr>
            <a:cxnSpLocks/>
          </p:cNvCxnSpPr>
          <p:nvPr/>
        </p:nvCxnSpPr>
        <p:spPr>
          <a:xfrm>
            <a:off x="1129864" y="1213947"/>
            <a:ext cx="0" cy="4835489"/>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2B6ECE4-6D00-40CF-A5FF-31EB67811992}"/>
              </a:ext>
            </a:extLst>
          </p:cNvPr>
          <p:cNvCxnSpPr>
            <a:cxnSpLocks/>
          </p:cNvCxnSpPr>
          <p:nvPr/>
        </p:nvCxnSpPr>
        <p:spPr>
          <a:xfrm>
            <a:off x="5318223" y="1198182"/>
            <a:ext cx="0" cy="4835489"/>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A41F3418-3AFD-40AF-B0BB-C7637EFE99D2}"/>
              </a:ext>
            </a:extLst>
          </p:cNvPr>
          <p:cNvCxnSpPr>
            <a:cxnSpLocks/>
          </p:cNvCxnSpPr>
          <p:nvPr/>
        </p:nvCxnSpPr>
        <p:spPr>
          <a:xfrm>
            <a:off x="6910541" y="1213949"/>
            <a:ext cx="0" cy="4835489"/>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EF7583F-848D-4969-ABCD-A01F7B8251DB}"/>
              </a:ext>
            </a:extLst>
          </p:cNvPr>
          <p:cNvCxnSpPr>
            <a:cxnSpLocks/>
          </p:cNvCxnSpPr>
          <p:nvPr/>
        </p:nvCxnSpPr>
        <p:spPr>
          <a:xfrm>
            <a:off x="1153506" y="1282263"/>
            <a:ext cx="1347955" cy="0"/>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2AEEC5-E95D-4EBA-820D-4C7618E6CDA5}"/>
              </a:ext>
            </a:extLst>
          </p:cNvPr>
          <p:cNvCxnSpPr>
            <a:cxnSpLocks/>
          </p:cNvCxnSpPr>
          <p:nvPr/>
        </p:nvCxnSpPr>
        <p:spPr>
          <a:xfrm>
            <a:off x="2609188" y="1277008"/>
            <a:ext cx="2593433" cy="5255"/>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6609C00-7108-4D93-A1C9-AAC9BF36D0B8}"/>
              </a:ext>
            </a:extLst>
          </p:cNvPr>
          <p:cNvCxnSpPr>
            <a:cxnSpLocks/>
          </p:cNvCxnSpPr>
          <p:nvPr/>
        </p:nvCxnSpPr>
        <p:spPr>
          <a:xfrm flipV="1">
            <a:off x="5356324" y="1277009"/>
            <a:ext cx="1491163" cy="4671"/>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FA1017D-B327-434D-81EF-00832B7D9710}"/>
              </a:ext>
            </a:extLst>
          </p:cNvPr>
          <p:cNvSpPr txBox="1"/>
          <p:nvPr/>
        </p:nvSpPr>
        <p:spPr>
          <a:xfrm>
            <a:off x="1483456" y="967963"/>
            <a:ext cx="613361" cy="369332"/>
          </a:xfrm>
          <a:prstGeom prst="rect">
            <a:avLst/>
          </a:prstGeom>
          <a:noFill/>
        </p:spPr>
        <p:txBody>
          <a:bodyPr wrap="square" rtlCol="0">
            <a:spAutoFit/>
          </a:bodyPr>
          <a:lstStyle/>
          <a:p>
            <a:pPr algn="ctr"/>
            <a:r>
              <a:rPr lang="en-IN" dirty="0"/>
              <a:t>Pre</a:t>
            </a:r>
          </a:p>
        </p:txBody>
      </p:sp>
      <p:sp>
        <p:nvSpPr>
          <p:cNvPr id="51" name="TextBox 50">
            <a:extLst>
              <a:ext uri="{FF2B5EF4-FFF2-40B4-BE49-F238E27FC236}">
                <a16:creationId xmlns:a16="http://schemas.microsoft.com/office/drawing/2014/main" id="{D0122D66-5A0C-4337-80AD-327B623B3812}"/>
              </a:ext>
            </a:extLst>
          </p:cNvPr>
          <p:cNvSpPr txBox="1"/>
          <p:nvPr/>
        </p:nvSpPr>
        <p:spPr>
          <a:xfrm>
            <a:off x="3363318" y="962709"/>
            <a:ext cx="945921" cy="369332"/>
          </a:xfrm>
          <a:prstGeom prst="rect">
            <a:avLst/>
          </a:prstGeom>
          <a:noFill/>
        </p:spPr>
        <p:txBody>
          <a:bodyPr wrap="square" rtlCol="0">
            <a:spAutoFit/>
          </a:bodyPr>
          <a:lstStyle/>
          <a:p>
            <a:pPr algn="ctr"/>
            <a:r>
              <a:rPr lang="en-IN" dirty="0"/>
              <a:t>During</a:t>
            </a:r>
          </a:p>
        </p:txBody>
      </p:sp>
      <p:sp>
        <p:nvSpPr>
          <p:cNvPr id="52" name="TextBox 51">
            <a:extLst>
              <a:ext uri="{FF2B5EF4-FFF2-40B4-BE49-F238E27FC236}">
                <a16:creationId xmlns:a16="http://schemas.microsoft.com/office/drawing/2014/main" id="{61E82A65-A0DD-4E35-9BC6-5ADD86C38022}"/>
              </a:ext>
            </a:extLst>
          </p:cNvPr>
          <p:cNvSpPr txBox="1"/>
          <p:nvPr/>
        </p:nvSpPr>
        <p:spPr>
          <a:xfrm>
            <a:off x="5617782" y="978475"/>
            <a:ext cx="945921" cy="369332"/>
          </a:xfrm>
          <a:prstGeom prst="rect">
            <a:avLst/>
          </a:prstGeom>
          <a:noFill/>
        </p:spPr>
        <p:txBody>
          <a:bodyPr wrap="square" rtlCol="0">
            <a:spAutoFit/>
          </a:bodyPr>
          <a:lstStyle/>
          <a:p>
            <a:pPr algn="ctr"/>
            <a:r>
              <a:rPr lang="en-IN" dirty="0"/>
              <a:t>Post</a:t>
            </a:r>
          </a:p>
        </p:txBody>
      </p:sp>
      <p:sp>
        <p:nvSpPr>
          <p:cNvPr id="53" name="TextBox 52">
            <a:extLst>
              <a:ext uri="{FF2B5EF4-FFF2-40B4-BE49-F238E27FC236}">
                <a16:creationId xmlns:a16="http://schemas.microsoft.com/office/drawing/2014/main" id="{D233DDE2-FC2C-4B7B-8547-11F7DF6F19F7}"/>
              </a:ext>
            </a:extLst>
          </p:cNvPr>
          <p:cNvSpPr txBox="1"/>
          <p:nvPr/>
        </p:nvSpPr>
        <p:spPr>
          <a:xfrm>
            <a:off x="2795752" y="6243145"/>
            <a:ext cx="6169571" cy="646331"/>
          </a:xfrm>
          <a:prstGeom prst="rect">
            <a:avLst/>
          </a:prstGeom>
          <a:noFill/>
        </p:spPr>
        <p:txBody>
          <a:bodyPr wrap="square" rtlCol="0">
            <a:spAutoFit/>
          </a:bodyPr>
          <a:lstStyle/>
          <a:p>
            <a:r>
              <a:rPr lang="en-IN" dirty="0"/>
              <a:t>Profiling of patients at outpatient departments of </a:t>
            </a:r>
            <a:r>
              <a:rPr lang="en-IN" dirty="0" err="1"/>
              <a:t>TangTok</a:t>
            </a:r>
            <a:r>
              <a:rPr lang="en-IN" dirty="0"/>
              <a:t> Seng Hospital, Singapore</a:t>
            </a:r>
          </a:p>
        </p:txBody>
      </p:sp>
    </p:spTree>
    <p:extLst>
      <p:ext uri="{BB962C8B-B14F-4D97-AF65-F5344CB8AC3E}">
        <p14:creationId xmlns:p14="http://schemas.microsoft.com/office/powerpoint/2010/main" val="291804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2442-7D5E-49F5-9103-DE2BF790FA45}"/>
              </a:ext>
            </a:extLst>
          </p:cNvPr>
          <p:cNvSpPr>
            <a:spLocks noGrp="1"/>
          </p:cNvSpPr>
          <p:nvPr>
            <p:ph type="title"/>
          </p:nvPr>
        </p:nvSpPr>
        <p:spPr/>
        <p:txBody>
          <a:bodyPr>
            <a:normAutofit fontScale="90000"/>
          </a:bodyPr>
          <a:lstStyle/>
          <a:p>
            <a:r>
              <a:rPr lang="en-IN" dirty="0"/>
              <a:t>What do we expect when we give antibiotic treatment?</a:t>
            </a:r>
          </a:p>
        </p:txBody>
      </p:sp>
      <p:pic>
        <p:nvPicPr>
          <p:cNvPr id="4" name="Graphic 3" descr="Man with solid fill">
            <a:extLst>
              <a:ext uri="{FF2B5EF4-FFF2-40B4-BE49-F238E27FC236}">
                <a16:creationId xmlns:a16="http://schemas.microsoft.com/office/drawing/2014/main" id="{B3064EEF-EC44-4879-8277-C09F28775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232" y="2036381"/>
            <a:ext cx="914400" cy="914400"/>
          </a:xfrm>
          <a:prstGeom prst="rect">
            <a:avLst/>
          </a:prstGeom>
        </p:spPr>
      </p:pic>
      <p:sp>
        <p:nvSpPr>
          <p:cNvPr id="5" name="Arrow: Right 4">
            <a:extLst>
              <a:ext uri="{FF2B5EF4-FFF2-40B4-BE49-F238E27FC236}">
                <a16:creationId xmlns:a16="http://schemas.microsoft.com/office/drawing/2014/main" id="{056FD08F-4B0C-4783-979B-895C7F2E69C1}"/>
              </a:ext>
            </a:extLst>
          </p:cNvPr>
          <p:cNvSpPr/>
          <p:nvPr/>
        </p:nvSpPr>
        <p:spPr>
          <a:xfrm>
            <a:off x="1362592" y="2228192"/>
            <a:ext cx="58092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9E14D92-0BC5-4E03-BD87-FC65567E3139}"/>
              </a:ext>
            </a:extLst>
          </p:cNvPr>
          <p:cNvPicPr>
            <a:picLocks noChangeAspect="1"/>
          </p:cNvPicPr>
          <p:nvPr/>
        </p:nvPicPr>
        <p:blipFill>
          <a:blip r:embed="rId4"/>
          <a:stretch>
            <a:fillRect/>
          </a:stretch>
        </p:blipFill>
        <p:spPr>
          <a:xfrm>
            <a:off x="1172041" y="1725749"/>
            <a:ext cx="462326" cy="484632"/>
          </a:xfrm>
          <a:prstGeom prst="rect">
            <a:avLst/>
          </a:prstGeom>
        </p:spPr>
      </p:pic>
      <p:cxnSp>
        <p:nvCxnSpPr>
          <p:cNvPr id="7" name="Straight Arrow Connector 6">
            <a:extLst>
              <a:ext uri="{FF2B5EF4-FFF2-40B4-BE49-F238E27FC236}">
                <a16:creationId xmlns:a16="http://schemas.microsoft.com/office/drawing/2014/main" id="{23B861CD-95D5-4A49-BAAE-3E3FCC0C745E}"/>
              </a:ext>
            </a:extLst>
          </p:cNvPr>
          <p:cNvCxnSpPr>
            <a:cxnSpLocks/>
          </p:cNvCxnSpPr>
          <p:nvPr/>
        </p:nvCxnSpPr>
        <p:spPr>
          <a:xfrm flipV="1">
            <a:off x="1408397" y="2181479"/>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25D6B97-ED90-4023-BC3F-D2C9AE99AA4E}"/>
              </a:ext>
            </a:extLst>
          </p:cNvPr>
          <p:cNvPicPr>
            <a:picLocks noChangeAspect="1"/>
          </p:cNvPicPr>
          <p:nvPr/>
        </p:nvPicPr>
        <p:blipFill>
          <a:blip r:embed="rId4"/>
          <a:stretch>
            <a:fillRect/>
          </a:stretch>
        </p:blipFill>
        <p:spPr>
          <a:xfrm>
            <a:off x="4540480" y="1779759"/>
            <a:ext cx="462326" cy="484632"/>
          </a:xfrm>
          <a:prstGeom prst="rect">
            <a:avLst/>
          </a:prstGeom>
        </p:spPr>
      </p:pic>
      <p:cxnSp>
        <p:nvCxnSpPr>
          <p:cNvPr id="9" name="Straight Arrow Connector 8">
            <a:extLst>
              <a:ext uri="{FF2B5EF4-FFF2-40B4-BE49-F238E27FC236}">
                <a16:creationId xmlns:a16="http://schemas.microsoft.com/office/drawing/2014/main" id="{D3EE286E-B5CC-4B85-932D-56BE2EF164D6}"/>
              </a:ext>
            </a:extLst>
          </p:cNvPr>
          <p:cNvCxnSpPr>
            <a:cxnSpLocks/>
          </p:cNvCxnSpPr>
          <p:nvPr/>
        </p:nvCxnSpPr>
        <p:spPr>
          <a:xfrm flipV="1">
            <a:off x="4766442" y="2197245"/>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BB3431-AAEE-41B1-8BF2-02B907D54E53}"/>
              </a:ext>
            </a:extLst>
          </p:cNvPr>
          <p:cNvPicPr>
            <a:picLocks noChangeAspect="1"/>
          </p:cNvPicPr>
          <p:nvPr/>
        </p:nvPicPr>
        <p:blipFill>
          <a:blip r:embed="rId4"/>
          <a:stretch>
            <a:fillRect/>
          </a:stretch>
        </p:blipFill>
        <p:spPr>
          <a:xfrm>
            <a:off x="6385045" y="1750995"/>
            <a:ext cx="462326" cy="484632"/>
          </a:xfrm>
          <a:prstGeom prst="rect">
            <a:avLst/>
          </a:prstGeom>
        </p:spPr>
      </p:pic>
      <p:cxnSp>
        <p:nvCxnSpPr>
          <p:cNvPr id="11" name="Straight Arrow Connector 10">
            <a:extLst>
              <a:ext uri="{FF2B5EF4-FFF2-40B4-BE49-F238E27FC236}">
                <a16:creationId xmlns:a16="http://schemas.microsoft.com/office/drawing/2014/main" id="{1AE22063-3A34-4466-A112-9466098A8804}"/>
              </a:ext>
            </a:extLst>
          </p:cNvPr>
          <p:cNvCxnSpPr>
            <a:cxnSpLocks/>
          </p:cNvCxnSpPr>
          <p:nvPr/>
        </p:nvCxnSpPr>
        <p:spPr>
          <a:xfrm flipV="1">
            <a:off x="6611007" y="2168481"/>
            <a:ext cx="0" cy="16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776B27-3490-4CFC-98ED-2D968E134557}"/>
              </a:ext>
            </a:extLst>
          </p:cNvPr>
          <p:cNvCxnSpPr>
            <a:cxnSpLocks/>
          </p:cNvCxnSpPr>
          <p:nvPr/>
        </p:nvCxnSpPr>
        <p:spPr>
          <a:xfrm>
            <a:off x="3037488" y="1313794"/>
            <a:ext cx="0" cy="4030716"/>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82929EC-3DBC-4A50-9D1A-C3452FB9E589}"/>
              </a:ext>
            </a:extLst>
          </p:cNvPr>
          <p:cNvCxnSpPr>
            <a:cxnSpLocks/>
          </p:cNvCxnSpPr>
          <p:nvPr/>
        </p:nvCxnSpPr>
        <p:spPr>
          <a:xfrm flipH="1">
            <a:off x="1634367" y="1319051"/>
            <a:ext cx="10502" cy="4025459"/>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42E7027-860A-4CC4-9BE1-D7B8245D80FE}"/>
              </a:ext>
            </a:extLst>
          </p:cNvPr>
          <p:cNvCxnSpPr>
            <a:cxnSpLocks/>
          </p:cNvCxnSpPr>
          <p:nvPr/>
        </p:nvCxnSpPr>
        <p:spPr>
          <a:xfrm>
            <a:off x="5833228" y="1303286"/>
            <a:ext cx="0" cy="4041224"/>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089F7E-8526-40D1-B943-423118B82DED}"/>
              </a:ext>
            </a:extLst>
          </p:cNvPr>
          <p:cNvCxnSpPr>
            <a:cxnSpLocks/>
          </p:cNvCxnSpPr>
          <p:nvPr/>
        </p:nvCxnSpPr>
        <p:spPr>
          <a:xfrm>
            <a:off x="7425546" y="1319053"/>
            <a:ext cx="0" cy="4025457"/>
          </a:xfrm>
          <a:prstGeom prst="line">
            <a:avLst/>
          </a:prstGeom>
          <a:ln w="25400">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3111C83-7C06-45D0-AD63-7B6BECFA0306}"/>
              </a:ext>
            </a:extLst>
          </p:cNvPr>
          <p:cNvCxnSpPr>
            <a:cxnSpLocks/>
          </p:cNvCxnSpPr>
          <p:nvPr/>
        </p:nvCxnSpPr>
        <p:spPr>
          <a:xfrm>
            <a:off x="1668511" y="1387367"/>
            <a:ext cx="1347955" cy="0"/>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65DF01F-2B4D-4D2A-8CAF-56E195018923}"/>
              </a:ext>
            </a:extLst>
          </p:cNvPr>
          <p:cNvCxnSpPr>
            <a:cxnSpLocks/>
          </p:cNvCxnSpPr>
          <p:nvPr/>
        </p:nvCxnSpPr>
        <p:spPr>
          <a:xfrm>
            <a:off x="3124193" y="1382112"/>
            <a:ext cx="2593433" cy="5255"/>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A1FF581-F0D4-49A8-9200-DD0AA01B9985}"/>
              </a:ext>
            </a:extLst>
          </p:cNvPr>
          <p:cNvSpPr txBox="1"/>
          <p:nvPr/>
        </p:nvSpPr>
        <p:spPr>
          <a:xfrm>
            <a:off x="1998461" y="1073067"/>
            <a:ext cx="613361" cy="369332"/>
          </a:xfrm>
          <a:prstGeom prst="rect">
            <a:avLst/>
          </a:prstGeom>
          <a:noFill/>
        </p:spPr>
        <p:txBody>
          <a:bodyPr wrap="square" rtlCol="0">
            <a:spAutoFit/>
          </a:bodyPr>
          <a:lstStyle/>
          <a:p>
            <a:pPr algn="ctr"/>
            <a:r>
              <a:rPr lang="en-IN" dirty="0"/>
              <a:t>Pre</a:t>
            </a:r>
          </a:p>
        </p:txBody>
      </p:sp>
      <p:sp>
        <p:nvSpPr>
          <p:cNvPr id="19" name="TextBox 18">
            <a:extLst>
              <a:ext uri="{FF2B5EF4-FFF2-40B4-BE49-F238E27FC236}">
                <a16:creationId xmlns:a16="http://schemas.microsoft.com/office/drawing/2014/main" id="{784C6E1F-D927-4D67-AC92-F2756743B3AC}"/>
              </a:ext>
            </a:extLst>
          </p:cNvPr>
          <p:cNvSpPr txBox="1"/>
          <p:nvPr/>
        </p:nvSpPr>
        <p:spPr>
          <a:xfrm>
            <a:off x="3878323" y="1067813"/>
            <a:ext cx="945921" cy="369332"/>
          </a:xfrm>
          <a:prstGeom prst="rect">
            <a:avLst/>
          </a:prstGeom>
          <a:noFill/>
        </p:spPr>
        <p:txBody>
          <a:bodyPr wrap="square" rtlCol="0">
            <a:spAutoFit/>
          </a:bodyPr>
          <a:lstStyle/>
          <a:p>
            <a:pPr algn="ctr"/>
            <a:r>
              <a:rPr lang="en-IN" dirty="0"/>
              <a:t>During</a:t>
            </a:r>
          </a:p>
        </p:txBody>
      </p:sp>
      <p:sp>
        <p:nvSpPr>
          <p:cNvPr id="20" name="TextBox 19">
            <a:extLst>
              <a:ext uri="{FF2B5EF4-FFF2-40B4-BE49-F238E27FC236}">
                <a16:creationId xmlns:a16="http://schemas.microsoft.com/office/drawing/2014/main" id="{79B7172D-37D3-43B1-8964-DFD5F78A06A8}"/>
              </a:ext>
            </a:extLst>
          </p:cNvPr>
          <p:cNvSpPr txBox="1"/>
          <p:nvPr/>
        </p:nvSpPr>
        <p:spPr>
          <a:xfrm>
            <a:off x="6132787" y="1083579"/>
            <a:ext cx="945921" cy="369332"/>
          </a:xfrm>
          <a:prstGeom prst="rect">
            <a:avLst/>
          </a:prstGeom>
          <a:noFill/>
        </p:spPr>
        <p:txBody>
          <a:bodyPr wrap="square" rtlCol="0">
            <a:spAutoFit/>
          </a:bodyPr>
          <a:lstStyle/>
          <a:p>
            <a:pPr algn="ctr"/>
            <a:r>
              <a:rPr lang="en-IN" dirty="0"/>
              <a:t>Post</a:t>
            </a:r>
          </a:p>
        </p:txBody>
      </p:sp>
      <p:cxnSp>
        <p:nvCxnSpPr>
          <p:cNvPr id="21" name="Straight Arrow Connector 20">
            <a:extLst>
              <a:ext uri="{FF2B5EF4-FFF2-40B4-BE49-F238E27FC236}">
                <a16:creationId xmlns:a16="http://schemas.microsoft.com/office/drawing/2014/main" id="{3D4DA77D-642F-4EF4-ABC4-7EB1CB935316}"/>
              </a:ext>
            </a:extLst>
          </p:cNvPr>
          <p:cNvCxnSpPr>
            <a:cxnSpLocks/>
          </p:cNvCxnSpPr>
          <p:nvPr/>
        </p:nvCxnSpPr>
        <p:spPr>
          <a:xfrm flipV="1">
            <a:off x="5892353" y="1403131"/>
            <a:ext cx="1491163" cy="4671"/>
          </a:xfrm>
          <a:prstGeom prst="straightConnector1">
            <a:avLst/>
          </a:prstGeom>
          <a:ln w="22225">
            <a:solidFill>
              <a:srgbClr val="B40CB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C9DC4F1-D892-447E-8E19-E14E76FD3B39}"/>
              </a:ext>
            </a:extLst>
          </p:cNvPr>
          <p:cNvCxnSpPr/>
          <p:nvPr/>
        </p:nvCxnSpPr>
        <p:spPr>
          <a:xfrm>
            <a:off x="1072055" y="3429000"/>
            <a:ext cx="0" cy="2036379"/>
          </a:xfrm>
          <a:prstGeom prst="line">
            <a:avLst/>
          </a:prstGeom>
          <a:ln w="254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D33967B-B54A-4318-80B3-83DC82095255}"/>
              </a:ext>
            </a:extLst>
          </p:cNvPr>
          <p:cNvCxnSpPr>
            <a:cxnSpLocks/>
          </p:cNvCxnSpPr>
          <p:nvPr/>
        </p:nvCxnSpPr>
        <p:spPr>
          <a:xfrm flipH="1">
            <a:off x="919655" y="5344510"/>
            <a:ext cx="6942083" cy="0"/>
          </a:xfrm>
          <a:prstGeom prst="line">
            <a:avLst/>
          </a:prstGeom>
          <a:ln w="254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F66EB33-E8F6-4117-B1E5-FC9089C2F3DC}"/>
              </a:ext>
            </a:extLst>
          </p:cNvPr>
          <p:cNvSpPr txBox="1"/>
          <p:nvPr/>
        </p:nvSpPr>
        <p:spPr>
          <a:xfrm rot="16200000">
            <a:off x="261731" y="4167069"/>
            <a:ext cx="997581" cy="369332"/>
          </a:xfrm>
          <a:prstGeom prst="rect">
            <a:avLst/>
          </a:prstGeom>
          <a:noFill/>
        </p:spPr>
        <p:txBody>
          <a:bodyPr wrap="none" rtlCol="0">
            <a:spAutoFit/>
          </a:bodyPr>
          <a:lstStyle/>
          <a:p>
            <a:r>
              <a:rPr lang="en-IN" dirty="0"/>
              <a:t>Diversity</a:t>
            </a:r>
          </a:p>
        </p:txBody>
      </p:sp>
      <p:sp>
        <p:nvSpPr>
          <p:cNvPr id="27" name="Oval 26">
            <a:extLst>
              <a:ext uri="{FF2B5EF4-FFF2-40B4-BE49-F238E27FC236}">
                <a16:creationId xmlns:a16="http://schemas.microsoft.com/office/drawing/2014/main" id="{0CC359C0-42E5-4D68-954A-D6032C93D3E1}"/>
              </a:ext>
            </a:extLst>
          </p:cNvPr>
          <p:cNvSpPr/>
          <p:nvPr/>
        </p:nvSpPr>
        <p:spPr>
          <a:xfrm>
            <a:off x="1176926" y="3573479"/>
            <a:ext cx="319843" cy="3366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22783FFF-0CE3-470F-9180-92CA025994EC}"/>
              </a:ext>
            </a:extLst>
          </p:cNvPr>
          <p:cNvSpPr/>
          <p:nvPr/>
        </p:nvSpPr>
        <p:spPr>
          <a:xfrm>
            <a:off x="4629806" y="4658120"/>
            <a:ext cx="319843" cy="3366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Shape 28">
            <a:extLst>
              <a:ext uri="{FF2B5EF4-FFF2-40B4-BE49-F238E27FC236}">
                <a16:creationId xmlns:a16="http://schemas.microsoft.com/office/drawing/2014/main" id="{F08EA46A-268A-4C1E-B51A-B2781ABA150E}"/>
              </a:ext>
            </a:extLst>
          </p:cNvPr>
          <p:cNvSpPr/>
          <p:nvPr/>
        </p:nvSpPr>
        <p:spPr>
          <a:xfrm>
            <a:off x="1292772" y="3794234"/>
            <a:ext cx="3468414" cy="1040525"/>
          </a:xfrm>
          <a:custGeom>
            <a:avLst/>
            <a:gdLst>
              <a:gd name="connsiteX0" fmla="*/ 0 w 3468414"/>
              <a:gd name="connsiteY0" fmla="*/ 0 h 1040525"/>
              <a:gd name="connsiteX1" fmla="*/ 378373 w 3468414"/>
              <a:gd name="connsiteY1" fmla="*/ 147145 h 1040525"/>
              <a:gd name="connsiteX2" fmla="*/ 683173 w 3468414"/>
              <a:gd name="connsiteY2" fmla="*/ 283780 h 1040525"/>
              <a:gd name="connsiteX3" fmla="*/ 1093076 w 3468414"/>
              <a:gd name="connsiteY3" fmla="*/ 515007 h 1040525"/>
              <a:gd name="connsiteX4" fmla="*/ 2007476 w 3468414"/>
              <a:gd name="connsiteY4" fmla="*/ 819807 h 1040525"/>
              <a:gd name="connsiteX5" fmla="*/ 2753711 w 3468414"/>
              <a:gd name="connsiteY5" fmla="*/ 998483 h 1040525"/>
              <a:gd name="connsiteX6" fmla="*/ 3468414 w 3468414"/>
              <a:gd name="connsiteY6" fmla="*/ 1040525 h 10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8414" h="1040525">
                <a:moveTo>
                  <a:pt x="0" y="0"/>
                </a:moveTo>
                <a:cubicBezTo>
                  <a:pt x="132255" y="49924"/>
                  <a:pt x="264511" y="99848"/>
                  <a:pt x="378373" y="147145"/>
                </a:cubicBezTo>
                <a:cubicBezTo>
                  <a:pt x="492235" y="194442"/>
                  <a:pt x="564056" y="222470"/>
                  <a:pt x="683173" y="283780"/>
                </a:cubicBezTo>
                <a:cubicBezTo>
                  <a:pt x="802290" y="345090"/>
                  <a:pt x="872359" y="425669"/>
                  <a:pt x="1093076" y="515007"/>
                </a:cubicBezTo>
                <a:cubicBezTo>
                  <a:pt x="1313793" y="604345"/>
                  <a:pt x="1730704" y="739228"/>
                  <a:pt x="2007476" y="819807"/>
                </a:cubicBezTo>
                <a:cubicBezTo>
                  <a:pt x="2284248" y="900386"/>
                  <a:pt x="2510221" y="961697"/>
                  <a:pt x="2753711" y="998483"/>
                </a:cubicBezTo>
                <a:cubicBezTo>
                  <a:pt x="2997201" y="1035269"/>
                  <a:pt x="3232807" y="1037897"/>
                  <a:pt x="3468414" y="1040525"/>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A5816FEA-B11C-4348-8F24-05DD0377ACF3}"/>
              </a:ext>
            </a:extLst>
          </p:cNvPr>
          <p:cNvSpPr/>
          <p:nvPr/>
        </p:nvSpPr>
        <p:spPr>
          <a:xfrm>
            <a:off x="6795293" y="3984350"/>
            <a:ext cx="319843" cy="3366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Shape 30">
            <a:extLst>
              <a:ext uri="{FF2B5EF4-FFF2-40B4-BE49-F238E27FC236}">
                <a16:creationId xmlns:a16="http://schemas.microsoft.com/office/drawing/2014/main" id="{1EEA08A8-2070-4BED-BFCD-D64A64FB5BEE}"/>
              </a:ext>
            </a:extLst>
          </p:cNvPr>
          <p:cNvSpPr/>
          <p:nvPr/>
        </p:nvSpPr>
        <p:spPr>
          <a:xfrm>
            <a:off x="4771697" y="4204138"/>
            <a:ext cx="2175641" cy="588579"/>
          </a:xfrm>
          <a:custGeom>
            <a:avLst/>
            <a:gdLst>
              <a:gd name="connsiteX0" fmla="*/ 0 w 2175641"/>
              <a:gd name="connsiteY0" fmla="*/ 588579 h 588579"/>
              <a:gd name="connsiteX1" fmla="*/ 777765 w 2175641"/>
              <a:gd name="connsiteY1" fmla="*/ 536028 h 588579"/>
              <a:gd name="connsiteX2" fmla="*/ 1250731 w 2175641"/>
              <a:gd name="connsiteY2" fmla="*/ 409903 h 588579"/>
              <a:gd name="connsiteX3" fmla="*/ 1860331 w 2175641"/>
              <a:gd name="connsiteY3" fmla="*/ 189186 h 588579"/>
              <a:gd name="connsiteX4" fmla="*/ 2175641 w 2175641"/>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641" h="588579">
                <a:moveTo>
                  <a:pt x="0" y="588579"/>
                </a:moveTo>
                <a:cubicBezTo>
                  <a:pt x="284655" y="577193"/>
                  <a:pt x="569310" y="565807"/>
                  <a:pt x="777765" y="536028"/>
                </a:cubicBezTo>
                <a:cubicBezTo>
                  <a:pt x="986220" y="506249"/>
                  <a:pt x="1070303" y="467710"/>
                  <a:pt x="1250731" y="409903"/>
                </a:cubicBezTo>
                <a:cubicBezTo>
                  <a:pt x="1431159" y="352096"/>
                  <a:pt x="1706179" y="257503"/>
                  <a:pt x="1860331" y="189186"/>
                </a:cubicBezTo>
                <a:cubicBezTo>
                  <a:pt x="2014483" y="120869"/>
                  <a:pt x="2095062" y="60434"/>
                  <a:pt x="2175641" y="0"/>
                </a:cubicBezTo>
              </a:path>
            </a:pathLst>
          </a:cu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pic>
        <p:nvPicPr>
          <p:cNvPr id="90" name="Picture 89">
            <a:extLst>
              <a:ext uri="{FF2B5EF4-FFF2-40B4-BE49-F238E27FC236}">
                <a16:creationId xmlns:a16="http://schemas.microsoft.com/office/drawing/2014/main" id="{8E5F160F-751B-4C63-A540-184341008E35}"/>
              </a:ext>
            </a:extLst>
          </p:cNvPr>
          <p:cNvPicPr>
            <a:picLocks noChangeAspect="1"/>
          </p:cNvPicPr>
          <p:nvPr/>
        </p:nvPicPr>
        <p:blipFill>
          <a:blip r:embed="rId5"/>
          <a:stretch>
            <a:fillRect/>
          </a:stretch>
        </p:blipFill>
        <p:spPr>
          <a:xfrm>
            <a:off x="864469" y="5597450"/>
            <a:ext cx="1213545" cy="971766"/>
          </a:xfrm>
          <a:prstGeom prst="rect">
            <a:avLst/>
          </a:prstGeom>
        </p:spPr>
      </p:pic>
      <p:pic>
        <p:nvPicPr>
          <p:cNvPr id="91" name="Picture 90">
            <a:extLst>
              <a:ext uri="{FF2B5EF4-FFF2-40B4-BE49-F238E27FC236}">
                <a16:creationId xmlns:a16="http://schemas.microsoft.com/office/drawing/2014/main" id="{E2D2A610-66E6-457A-B59F-98F9DC325BBB}"/>
              </a:ext>
            </a:extLst>
          </p:cNvPr>
          <p:cNvPicPr>
            <a:picLocks noChangeAspect="1"/>
          </p:cNvPicPr>
          <p:nvPr/>
        </p:nvPicPr>
        <p:blipFill>
          <a:blip r:embed="rId6"/>
          <a:stretch>
            <a:fillRect/>
          </a:stretch>
        </p:blipFill>
        <p:spPr>
          <a:xfrm>
            <a:off x="4370135" y="5760455"/>
            <a:ext cx="803016" cy="515649"/>
          </a:xfrm>
          <a:prstGeom prst="rect">
            <a:avLst/>
          </a:prstGeom>
        </p:spPr>
      </p:pic>
      <p:pic>
        <p:nvPicPr>
          <p:cNvPr id="101" name="Picture 100">
            <a:extLst>
              <a:ext uri="{FF2B5EF4-FFF2-40B4-BE49-F238E27FC236}">
                <a16:creationId xmlns:a16="http://schemas.microsoft.com/office/drawing/2014/main" id="{26BA60CC-3B38-444A-8390-325D05C8DF99}"/>
              </a:ext>
            </a:extLst>
          </p:cNvPr>
          <p:cNvPicPr>
            <a:picLocks noChangeAspect="1"/>
          </p:cNvPicPr>
          <p:nvPr/>
        </p:nvPicPr>
        <p:blipFill>
          <a:blip r:embed="rId7"/>
          <a:stretch>
            <a:fillRect/>
          </a:stretch>
        </p:blipFill>
        <p:spPr>
          <a:xfrm>
            <a:off x="6637934" y="5536403"/>
            <a:ext cx="1534987" cy="1032775"/>
          </a:xfrm>
          <a:prstGeom prst="rect">
            <a:avLst/>
          </a:prstGeom>
        </p:spPr>
      </p:pic>
    </p:spTree>
    <p:extLst>
      <p:ext uri="{BB962C8B-B14F-4D97-AF65-F5344CB8AC3E}">
        <p14:creationId xmlns:p14="http://schemas.microsoft.com/office/powerpoint/2010/main" val="363938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9B7-8EE1-4221-A1D7-416327B002A6}"/>
              </a:ext>
            </a:extLst>
          </p:cNvPr>
          <p:cNvSpPr>
            <a:spLocks noGrp="1"/>
          </p:cNvSpPr>
          <p:nvPr>
            <p:ph type="title"/>
          </p:nvPr>
        </p:nvSpPr>
        <p:spPr/>
        <p:txBody>
          <a:bodyPr>
            <a:normAutofit fontScale="90000"/>
          </a:bodyPr>
          <a:lstStyle/>
          <a:p>
            <a:r>
              <a:rPr lang="en-IN" dirty="0"/>
              <a:t>But what we observed was something different?</a:t>
            </a:r>
          </a:p>
        </p:txBody>
      </p:sp>
      <p:pic>
        <p:nvPicPr>
          <p:cNvPr id="5" name="Picture 4">
            <a:extLst>
              <a:ext uri="{FF2B5EF4-FFF2-40B4-BE49-F238E27FC236}">
                <a16:creationId xmlns:a16="http://schemas.microsoft.com/office/drawing/2014/main" id="{83777936-4974-4B1B-8317-D0E02B0D63A4}"/>
              </a:ext>
            </a:extLst>
          </p:cNvPr>
          <p:cNvPicPr>
            <a:picLocks noChangeAspect="1"/>
          </p:cNvPicPr>
          <p:nvPr/>
        </p:nvPicPr>
        <p:blipFill rotWithShape="1">
          <a:blip r:embed="rId2"/>
          <a:srcRect r="1986"/>
          <a:stretch/>
        </p:blipFill>
        <p:spPr>
          <a:xfrm>
            <a:off x="685800" y="1067573"/>
            <a:ext cx="7261716" cy="4203344"/>
          </a:xfrm>
          <a:prstGeom prst="rect">
            <a:avLst/>
          </a:prstGeom>
        </p:spPr>
      </p:pic>
      <p:sp>
        <p:nvSpPr>
          <p:cNvPr id="6" name="TextBox 5">
            <a:extLst>
              <a:ext uri="{FF2B5EF4-FFF2-40B4-BE49-F238E27FC236}">
                <a16:creationId xmlns:a16="http://schemas.microsoft.com/office/drawing/2014/main" id="{4DF644B8-099F-48A8-9777-96456D2446F7}"/>
              </a:ext>
            </a:extLst>
          </p:cNvPr>
          <p:cNvSpPr txBox="1"/>
          <p:nvPr/>
        </p:nvSpPr>
        <p:spPr>
          <a:xfrm>
            <a:off x="493986" y="5633545"/>
            <a:ext cx="8292662" cy="95410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Some individuals recovered as expected. Some did not…. </a:t>
            </a:r>
          </a:p>
        </p:txBody>
      </p:sp>
    </p:spTree>
    <p:extLst>
      <p:ext uri="{BB962C8B-B14F-4D97-AF65-F5344CB8AC3E}">
        <p14:creationId xmlns:p14="http://schemas.microsoft.com/office/powerpoint/2010/main" val="5769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27D8-52BF-4B99-9522-B6988815A1BD}"/>
              </a:ext>
            </a:extLst>
          </p:cNvPr>
          <p:cNvSpPr>
            <a:spLocks noGrp="1"/>
          </p:cNvSpPr>
          <p:nvPr>
            <p:ph type="title"/>
          </p:nvPr>
        </p:nvSpPr>
        <p:spPr/>
        <p:txBody>
          <a:bodyPr>
            <a:normAutofit fontScale="90000"/>
          </a:bodyPr>
          <a:lstStyle/>
          <a:p>
            <a:r>
              <a:rPr lang="en-IN" dirty="0"/>
              <a:t>Non-</a:t>
            </a:r>
            <a:r>
              <a:rPr lang="en-IN" dirty="0" err="1"/>
              <a:t>recoverers</a:t>
            </a:r>
            <a:r>
              <a:rPr lang="en-IN" dirty="0"/>
              <a:t> have high beta-diversity with respect to controls… indicating dysbiosis</a:t>
            </a:r>
          </a:p>
        </p:txBody>
      </p:sp>
      <p:pic>
        <p:nvPicPr>
          <p:cNvPr id="5" name="Picture 4">
            <a:extLst>
              <a:ext uri="{FF2B5EF4-FFF2-40B4-BE49-F238E27FC236}">
                <a16:creationId xmlns:a16="http://schemas.microsoft.com/office/drawing/2014/main" id="{15D2ED46-7FF6-4B00-88F1-1816FF8830E3}"/>
              </a:ext>
            </a:extLst>
          </p:cNvPr>
          <p:cNvPicPr>
            <a:picLocks noChangeAspect="1"/>
          </p:cNvPicPr>
          <p:nvPr/>
        </p:nvPicPr>
        <p:blipFill>
          <a:blip r:embed="rId2"/>
          <a:stretch>
            <a:fillRect/>
          </a:stretch>
        </p:blipFill>
        <p:spPr>
          <a:xfrm>
            <a:off x="466410" y="1456388"/>
            <a:ext cx="7595023" cy="4532710"/>
          </a:xfrm>
          <a:prstGeom prst="rect">
            <a:avLst/>
          </a:prstGeom>
        </p:spPr>
      </p:pic>
    </p:spTree>
    <p:extLst>
      <p:ext uri="{BB962C8B-B14F-4D97-AF65-F5344CB8AC3E}">
        <p14:creationId xmlns:p14="http://schemas.microsoft.com/office/powerpoint/2010/main" val="311112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11C7-9F85-4865-8504-5F11B479AA90}"/>
              </a:ext>
            </a:extLst>
          </p:cNvPr>
          <p:cNvSpPr>
            <a:spLocks noGrp="1"/>
          </p:cNvSpPr>
          <p:nvPr>
            <p:ph type="title"/>
          </p:nvPr>
        </p:nvSpPr>
        <p:spPr/>
        <p:txBody>
          <a:bodyPr>
            <a:normAutofit fontScale="90000"/>
          </a:bodyPr>
          <a:lstStyle/>
          <a:p>
            <a:r>
              <a:rPr lang="en-IN" dirty="0"/>
              <a:t>Can we distinguish them at an early stage using baseline microbiome composition?</a:t>
            </a:r>
          </a:p>
        </p:txBody>
      </p:sp>
      <p:sp>
        <p:nvSpPr>
          <p:cNvPr id="3" name="Content Placeholder 2">
            <a:extLst>
              <a:ext uri="{FF2B5EF4-FFF2-40B4-BE49-F238E27FC236}">
                <a16:creationId xmlns:a16="http://schemas.microsoft.com/office/drawing/2014/main" id="{ED0A60E3-AF27-47A6-B158-57B02516A636}"/>
              </a:ext>
            </a:extLst>
          </p:cNvPr>
          <p:cNvSpPr>
            <a:spLocks noGrp="1"/>
          </p:cNvSpPr>
          <p:nvPr>
            <p:ph idx="1"/>
          </p:nvPr>
        </p:nvSpPr>
        <p:spPr>
          <a:xfrm>
            <a:off x="685800" y="1627899"/>
            <a:ext cx="7772401" cy="1556735"/>
          </a:xfrm>
        </p:spPr>
        <p:txBody>
          <a:bodyPr/>
          <a:lstStyle/>
          <a:p>
            <a:r>
              <a:rPr lang="en-IN" dirty="0"/>
              <a:t>Can we identify any markers that differentiate these two groups?</a:t>
            </a:r>
          </a:p>
          <a:p>
            <a:r>
              <a:rPr lang="en-IN" dirty="0"/>
              <a:t>How reproducible are these signatures?</a:t>
            </a:r>
          </a:p>
        </p:txBody>
      </p:sp>
      <p:pic>
        <p:nvPicPr>
          <p:cNvPr id="5" name="Picture 4">
            <a:extLst>
              <a:ext uri="{FF2B5EF4-FFF2-40B4-BE49-F238E27FC236}">
                <a16:creationId xmlns:a16="http://schemas.microsoft.com/office/drawing/2014/main" id="{1911366C-3A15-4DAD-99B2-522BEDEEF62D}"/>
              </a:ext>
            </a:extLst>
          </p:cNvPr>
          <p:cNvPicPr>
            <a:picLocks noChangeAspect="1"/>
          </p:cNvPicPr>
          <p:nvPr/>
        </p:nvPicPr>
        <p:blipFill>
          <a:blip r:embed="rId2"/>
          <a:stretch>
            <a:fillRect/>
          </a:stretch>
        </p:blipFill>
        <p:spPr>
          <a:xfrm>
            <a:off x="220714" y="3289737"/>
            <a:ext cx="8803416" cy="1828801"/>
          </a:xfrm>
          <a:prstGeom prst="rect">
            <a:avLst/>
          </a:prstGeom>
        </p:spPr>
      </p:pic>
    </p:spTree>
    <p:extLst>
      <p:ext uri="{BB962C8B-B14F-4D97-AF65-F5344CB8AC3E}">
        <p14:creationId xmlns:p14="http://schemas.microsoft.com/office/powerpoint/2010/main" val="14076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C6DF-D391-4891-9713-ED6A4FF61C20}"/>
              </a:ext>
            </a:extLst>
          </p:cNvPr>
          <p:cNvSpPr>
            <a:spLocks noGrp="1"/>
          </p:cNvSpPr>
          <p:nvPr>
            <p:ph type="title"/>
          </p:nvPr>
        </p:nvSpPr>
        <p:spPr/>
        <p:txBody>
          <a:bodyPr>
            <a:normAutofit fontScale="90000"/>
          </a:bodyPr>
          <a:lstStyle/>
          <a:p>
            <a:r>
              <a:rPr lang="en-IN" dirty="0"/>
              <a:t>We identified some common microbes associated with </a:t>
            </a:r>
            <a:r>
              <a:rPr lang="en-IN" dirty="0" err="1"/>
              <a:t>recoverers</a:t>
            </a:r>
            <a:r>
              <a:rPr lang="en-IN" dirty="0"/>
              <a:t>?</a:t>
            </a:r>
          </a:p>
        </p:txBody>
      </p:sp>
      <p:pic>
        <p:nvPicPr>
          <p:cNvPr id="5" name="Picture 4">
            <a:extLst>
              <a:ext uri="{FF2B5EF4-FFF2-40B4-BE49-F238E27FC236}">
                <a16:creationId xmlns:a16="http://schemas.microsoft.com/office/drawing/2014/main" id="{AC4D05D5-6761-4F80-8C91-AD8FEAB366A1}"/>
              </a:ext>
            </a:extLst>
          </p:cNvPr>
          <p:cNvPicPr>
            <a:picLocks noChangeAspect="1"/>
          </p:cNvPicPr>
          <p:nvPr/>
        </p:nvPicPr>
        <p:blipFill>
          <a:blip r:embed="rId2"/>
          <a:stretch>
            <a:fillRect/>
          </a:stretch>
        </p:blipFill>
        <p:spPr>
          <a:xfrm>
            <a:off x="72500" y="1364410"/>
            <a:ext cx="9014317" cy="3365244"/>
          </a:xfrm>
          <a:prstGeom prst="rect">
            <a:avLst/>
          </a:prstGeom>
        </p:spPr>
      </p:pic>
    </p:spTree>
    <p:extLst>
      <p:ext uri="{BB962C8B-B14F-4D97-AF65-F5344CB8AC3E}">
        <p14:creationId xmlns:p14="http://schemas.microsoft.com/office/powerpoint/2010/main" val="3659254938"/>
      </p:ext>
    </p:extLst>
  </p:cSld>
  <p:clrMapOvr>
    <a:masterClrMapping/>
  </p:clrMapOvr>
</p:sld>
</file>

<file path=ppt/theme/theme1.xml><?xml version="1.0" encoding="utf-8"?>
<a:theme xmlns:a="http://schemas.openxmlformats.org/drawingml/2006/main" name="DC-PPT-Sty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IIITD-Template-Simple</Template>
  <TotalTime>64551</TotalTime>
  <Words>473</Words>
  <Application>Microsoft Office PowerPoint</Application>
  <PresentationFormat>On-screen Show (4:3)</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Segoe UI</vt:lpstr>
      <vt:lpstr>Wingdings 2</vt:lpstr>
      <vt:lpstr>DC-PPT-Style1</vt:lpstr>
      <vt:lpstr>Understanding Health and Wellness through Microbiome research</vt:lpstr>
      <vt:lpstr>Case Study 1: Identification of recovery-associated bacteria</vt:lpstr>
      <vt:lpstr>Effect of antibiotic usage on the gut microbiome</vt:lpstr>
      <vt:lpstr>Study Overview</vt:lpstr>
      <vt:lpstr>What do we expect when we give antibiotic treatment?</vt:lpstr>
      <vt:lpstr>But what we observed was something different?</vt:lpstr>
      <vt:lpstr>Non-recoverers have high beta-diversity with respect to controls… indicating dysbiosis</vt:lpstr>
      <vt:lpstr>Can we distinguish them at an early stage using baseline microbiome composition?</vt:lpstr>
      <vt:lpstr>We identified some common microbes associated with recoverers?</vt:lpstr>
      <vt:lpstr>Complete list of Recovery-associated Bacteria</vt:lpstr>
      <vt:lpstr>Summarize</vt:lpstr>
      <vt:lpstr>RABS &gt; Higher Diversity of CAZymes &gt; Community Growth Rate&gt; Recovery</vt:lpstr>
      <vt:lpstr>How do you calculate growth rate of microbes from microbiome data?</vt:lpstr>
      <vt:lpstr>How does these functions relate to microbiome community growth rate?</vt:lpstr>
      <vt:lpstr>There is a technique called Association Rule Mining…</vt:lpstr>
      <vt:lpstr>Association Rule Mining</vt:lpstr>
      <vt:lpstr>When you have multiple such relationships you can build a tree</vt:lpstr>
      <vt:lpstr>We created the first ever food-web in the gut microbiome</vt:lpstr>
      <vt:lpstr>To summarize</vt:lpstr>
      <vt:lpstr>We also validated it in animal experiments</vt:lpstr>
    </vt:vector>
  </TitlesOfParts>
  <Company>IIIT-Delhi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Tarini Ghosh</dc:creator>
  <cp:lastModifiedBy>Tarini Ghosh</cp:lastModifiedBy>
  <cp:revision>389</cp:revision>
  <dcterms:created xsi:type="dcterms:W3CDTF">2023-01-15T05:01:29Z</dcterms:created>
  <dcterms:modified xsi:type="dcterms:W3CDTF">2025-08-01T03:54:57Z</dcterms:modified>
</cp:coreProperties>
</file>