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77" r:id="rId2"/>
    <p:sldId id="279" r:id="rId3"/>
    <p:sldId id="281" r:id="rId4"/>
    <p:sldId id="286" r:id="rId5"/>
    <p:sldId id="302" r:id="rId6"/>
    <p:sldId id="303" r:id="rId7"/>
    <p:sldId id="304" r:id="rId8"/>
    <p:sldId id="305" r:id="rId9"/>
    <p:sldId id="258" r:id="rId10"/>
    <p:sldId id="259" r:id="rId11"/>
    <p:sldId id="306" r:id="rId12"/>
    <p:sldId id="280" r:id="rId13"/>
    <p:sldId id="307" r:id="rId14"/>
    <p:sldId id="282" r:id="rId15"/>
    <p:sldId id="283" r:id="rId16"/>
    <p:sldId id="284" r:id="rId17"/>
    <p:sldId id="285" r:id="rId18"/>
    <p:sldId id="308" r:id="rId19"/>
    <p:sldId id="287" r:id="rId20"/>
    <p:sldId id="256" r:id="rId21"/>
    <p:sldId id="345" r:id="rId22"/>
    <p:sldId id="346" r:id="rId23"/>
    <p:sldId id="350" r:id="rId24"/>
    <p:sldId id="347" r:id="rId25"/>
    <p:sldId id="351" r:id="rId26"/>
    <p:sldId id="348" r:id="rId27"/>
    <p:sldId id="34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53" autoAdjust="0"/>
  </p:normalViewPr>
  <p:slideViewPr>
    <p:cSldViewPr>
      <p:cViewPr varScale="1">
        <p:scale>
          <a:sx n="81" d="100"/>
          <a:sy n="81" d="100"/>
        </p:scale>
        <p:origin x="1086" y="78"/>
      </p:cViewPr>
      <p:guideLst>
        <p:guide orient="horz" pos="162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72BF84-4AC3-4AEA-8802-6F1618AA27C1}"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49AEBC03-227F-4AAF-9D54-2697498D6891}">
      <dgm:prSet/>
      <dgm:spPr/>
      <dgm:t>
        <a:bodyPr/>
        <a:lstStyle/>
        <a:p>
          <a:pPr rtl="0"/>
          <a:r>
            <a:rPr lang="en-US" dirty="0"/>
            <a:t>Java</a:t>
          </a:r>
        </a:p>
      </dgm:t>
    </dgm:pt>
    <dgm:pt modelId="{65F226D8-4950-41E5-86AE-AD5648FC3F35}" type="parTrans" cxnId="{D1FA1195-BB22-44A2-A90A-70006B10A3F0}">
      <dgm:prSet/>
      <dgm:spPr/>
      <dgm:t>
        <a:bodyPr/>
        <a:lstStyle/>
        <a:p>
          <a:endParaRPr lang="en-US"/>
        </a:p>
      </dgm:t>
    </dgm:pt>
    <dgm:pt modelId="{094A554D-48AD-4DAB-A337-3C63A13F95FE}" type="sibTrans" cxnId="{D1FA1195-BB22-44A2-A90A-70006B10A3F0}">
      <dgm:prSet/>
      <dgm:spPr/>
      <dgm:t>
        <a:bodyPr/>
        <a:lstStyle/>
        <a:p>
          <a:endParaRPr lang="en-US"/>
        </a:p>
      </dgm:t>
    </dgm:pt>
    <dgm:pt modelId="{1158EC11-A2F9-4753-99E4-238D6442380E}">
      <dgm:prSet/>
      <dgm:spPr/>
      <dgm:t>
        <a:bodyPr/>
        <a:lstStyle/>
        <a:p>
          <a:pPr rtl="0"/>
          <a:r>
            <a:rPr lang="en-US" dirty="0"/>
            <a:t>public class Main { public static void 	main(String[] </a:t>
          </a:r>
          <a:r>
            <a:rPr lang="en-US" dirty="0" err="1"/>
            <a:t>args</a:t>
          </a:r>
          <a:r>
            <a:rPr lang="en-US" dirty="0"/>
            <a:t>) { 	</a:t>
          </a:r>
          <a:r>
            <a:rPr lang="en-US" dirty="0" err="1"/>
            <a:t>System.out.println</a:t>
          </a:r>
          <a:r>
            <a:rPr lang="en-US" dirty="0"/>
            <a:t>("hello world"); } } </a:t>
          </a:r>
        </a:p>
      </dgm:t>
    </dgm:pt>
    <dgm:pt modelId="{41543262-BC95-42C7-88A0-A085AA1F0BFC}" type="parTrans" cxnId="{3414B991-A091-45B8-A341-ECE52B996A9F}">
      <dgm:prSet/>
      <dgm:spPr/>
      <dgm:t>
        <a:bodyPr/>
        <a:lstStyle/>
        <a:p>
          <a:endParaRPr lang="en-US"/>
        </a:p>
      </dgm:t>
    </dgm:pt>
    <dgm:pt modelId="{E1733A33-CFAB-4B25-9611-3376991E2F37}" type="sibTrans" cxnId="{3414B991-A091-45B8-A341-ECE52B996A9F}">
      <dgm:prSet/>
      <dgm:spPr/>
      <dgm:t>
        <a:bodyPr/>
        <a:lstStyle/>
        <a:p>
          <a:endParaRPr lang="en-US"/>
        </a:p>
      </dgm:t>
    </dgm:pt>
    <dgm:pt modelId="{AE255899-4F26-4817-B115-41484518C45A}">
      <dgm:prSet/>
      <dgm:spPr/>
      <dgm:t>
        <a:bodyPr/>
        <a:lstStyle/>
        <a:p>
          <a:pPr rtl="0"/>
          <a:r>
            <a:rPr lang="en-US" dirty="0"/>
            <a:t>Python   </a:t>
          </a:r>
        </a:p>
      </dgm:t>
    </dgm:pt>
    <dgm:pt modelId="{734AFC17-1C58-45F7-B33C-7F1112394ABF}" type="parTrans" cxnId="{CC26337E-5F8B-4EEE-AF87-9C6980B61EDC}">
      <dgm:prSet/>
      <dgm:spPr/>
      <dgm:t>
        <a:bodyPr/>
        <a:lstStyle/>
        <a:p>
          <a:endParaRPr lang="en-US"/>
        </a:p>
      </dgm:t>
    </dgm:pt>
    <dgm:pt modelId="{5AB5C259-BD27-4B7F-B8E4-4E66CD6D99A3}" type="sibTrans" cxnId="{CC26337E-5F8B-4EEE-AF87-9C6980B61EDC}">
      <dgm:prSet/>
      <dgm:spPr/>
      <dgm:t>
        <a:bodyPr/>
        <a:lstStyle/>
        <a:p>
          <a:endParaRPr lang="en-US"/>
        </a:p>
      </dgm:t>
    </dgm:pt>
    <dgm:pt modelId="{A42BB2F1-9BF4-400F-BA6A-775FFF7A9287}">
      <dgm:prSet/>
      <dgm:spPr/>
      <dgm:t>
        <a:bodyPr/>
        <a:lstStyle/>
        <a:p>
          <a:pPr rtl="0"/>
          <a:r>
            <a:rPr lang="en-US" dirty="0"/>
            <a:t>print(‘hello world’) </a:t>
          </a:r>
        </a:p>
      </dgm:t>
    </dgm:pt>
    <dgm:pt modelId="{510929FC-2EFC-46C1-B385-11FF8E8612CF}" type="parTrans" cxnId="{1208133C-9636-47E2-B25F-3D5B9F8E06F1}">
      <dgm:prSet/>
      <dgm:spPr/>
      <dgm:t>
        <a:bodyPr/>
        <a:lstStyle/>
        <a:p>
          <a:endParaRPr lang="en-US"/>
        </a:p>
      </dgm:t>
    </dgm:pt>
    <dgm:pt modelId="{7D2866D9-11C5-4DC2-B7A6-06DAB555255E}" type="sibTrans" cxnId="{1208133C-9636-47E2-B25F-3D5B9F8E06F1}">
      <dgm:prSet/>
      <dgm:spPr/>
      <dgm:t>
        <a:bodyPr/>
        <a:lstStyle/>
        <a:p>
          <a:endParaRPr lang="en-US"/>
        </a:p>
      </dgm:t>
    </dgm:pt>
    <dgm:pt modelId="{F95B37BB-52B8-46A6-8242-2DD79CD507DC}" type="pres">
      <dgm:prSet presAssocID="{C972BF84-4AC3-4AEA-8802-6F1618AA27C1}" presName="Name0" presStyleCnt="0">
        <dgm:presLayoutVars>
          <dgm:dir/>
          <dgm:animLvl val="lvl"/>
          <dgm:resizeHandles val="exact"/>
        </dgm:presLayoutVars>
      </dgm:prSet>
      <dgm:spPr/>
    </dgm:pt>
    <dgm:pt modelId="{223BE138-0E85-4710-843A-A2C40A0865FB}" type="pres">
      <dgm:prSet presAssocID="{49AEBC03-227F-4AAF-9D54-2697498D6891}" presName="linNode" presStyleCnt="0"/>
      <dgm:spPr/>
    </dgm:pt>
    <dgm:pt modelId="{7DF0BB2D-EA42-458E-B500-D5735CD72B01}" type="pres">
      <dgm:prSet presAssocID="{49AEBC03-227F-4AAF-9D54-2697498D6891}" presName="parentText" presStyleLbl="node1" presStyleIdx="0" presStyleCnt="2">
        <dgm:presLayoutVars>
          <dgm:chMax val="1"/>
          <dgm:bulletEnabled val="1"/>
        </dgm:presLayoutVars>
      </dgm:prSet>
      <dgm:spPr/>
    </dgm:pt>
    <dgm:pt modelId="{18F10EBE-8946-4729-827F-9C7E6DC2FCC6}" type="pres">
      <dgm:prSet presAssocID="{49AEBC03-227F-4AAF-9D54-2697498D6891}" presName="descendantText" presStyleLbl="alignAccFollowNode1" presStyleIdx="0" presStyleCnt="2">
        <dgm:presLayoutVars>
          <dgm:bulletEnabled val="1"/>
        </dgm:presLayoutVars>
      </dgm:prSet>
      <dgm:spPr/>
    </dgm:pt>
    <dgm:pt modelId="{AA75580E-EAC6-41AD-9455-9475C3ADE72C}" type="pres">
      <dgm:prSet presAssocID="{094A554D-48AD-4DAB-A337-3C63A13F95FE}" presName="sp" presStyleCnt="0"/>
      <dgm:spPr/>
    </dgm:pt>
    <dgm:pt modelId="{79D1B46D-E3FF-4E4B-92E2-2A38479790EB}" type="pres">
      <dgm:prSet presAssocID="{AE255899-4F26-4817-B115-41484518C45A}" presName="linNode" presStyleCnt="0"/>
      <dgm:spPr/>
    </dgm:pt>
    <dgm:pt modelId="{71028EE1-A3A5-4987-8E6B-87C36EFFBEB5}" type="pres">
      <dgm:prSet presAssocID="{AE255899-4F26-4817-B115-41484518C45A}" presName="parentText" presStyleLbl="node1" presStyleIdx="1" presStyleCnt="2">
        <dgm:presLayoutVars>
          <dgm:chMax val="1"/>
          <dgm:bulletEnabled val="1"/>
        </dgm:presLayoutVars>
      </dgm:prSet>
      <dgm:spPr/>
    </dgm:pt>
    <dgm:pt modelId="{A30F1D79-C78B-4114-B454-91484EF00C0C}" type="pres">
      <dgm:prSet presAssocID="{AE255899-4F26-4817-B115-41484518C45A}" presName="descendantText" presStyleLbl="alignAccFollowNode1" presStyleIdx="1" presStyleCnt="2">
        <dgm:presLayoutVars>
          <dgm:bulletEnabled val="1"/>
        </dgm:presLayoutVars>
      </dgm:prSet>
      <dgm:spPr/>
    </dgm:pt>
  </dgm:ptLst>
  <dgm:cxnLst>
    <dgm:cxn modelId="{80414912-4673-4FB6-B217-1E7AEEF25694}" type="presOf" srcId="{1158EC11-A2F9-4753-99E4-238D6442380E}" destId="{18F10EBE-8946-4729-827F-9C7E6DC2FCC6}" srcOrd="0" destOrd="0" presId="urn:microsoft.com/office/officeart/2005/8/layout/vList5"/>
    <dgm:cxn modelId="{116D2029-AFB9-4340-9B30-700E769DC47D}" type="presOf" srcId="{A42BB2F1-9BF4-400F-BA6A-775FFF7A9287}" destId="{A30F1D79-C78B-4114-B454-91484EF00C0C}" srcOrd="0" destOrd="0" presId="urn:microsoft.com/office/officeart/2005/8/layout/vList5"/>
    <dgm:cxn modelId="{1208133C-9636-47E2-B25F-3D5B9F8E06F1}" srcId="{AE255899-4F26-4817-B115-41484518C45A}" destId="{A42BB2F1-9BF4-400F-BA6A-775FFF7A9287}" srcOrd="0" destOrd="0" parTransId="{510929FC-2EFC-46C1-B385-11FF8E8612CF}" sibTransId="{7D2866D9-11C5-4DC2-B7A6-06DAB555255E}"/>
    <dgm:cxn modelId="{F190AD74-5F07-4AD5-8442-7AA7C372CE66}" type="presOf" srcId="{49AEBC03-227F-4AAF-9D54-2697498D6891}" destId="{7DF0BB2D-EA42-458E-B500-D5735CD72B01}" srcOrd="0" destOrd="0" presId="urn:microsoft.com/office/officeart/2005/8/layout/vList5"/>
    <dgm:cxn modelId="{DD842D79-5C48-4DE6-957C-4D65661E0DF3}" type="presOf" srcId="{AE255899-4F26-4817-B115-41484518C45A}" destId="{71028EE1-A3A5-4987-8E6B-87C36EFFBEB5}" srcOrd="0" destOrd="0" presId="urn:microsoft.com/office/officeart/2005/8/layout/vList5"/>
    <dgm:cxn modelId="{CC26337E-5F8B-4EEE-AF87-9C6980B61EDC}" srcId="{C972BF84-4AC3-4AEA-8802-6F1618AA27C1}" destId="{AE255899-4F26-4817-B115-41484518C45A}" srcOrd="1" destOrd="0" parTransId="{734AFC17-1C58-45F7-B33C-7F1112394ABF}" sibTransId="{5AB5C259-BD27-4B7F-B8E4-4E66CD6D99A3}"/>
    <dgm:cxn modelId="{3414B991-A091-45B8-A341-ECE52B996A9F}" srcId="{49AEBC03-227F-4AAF-9D54-2697498D6891}" destId="{1158EC11-A2F9-4753-99E4-238D6442380E}" srcOrd="0" destOrd="0" parTransId="{41543262-BC95-42C7-88A0-A085AA1F0BFC}" sibTransId="{E1733A33-CFAB-4B25-9611-3376991E2F37}"/>
    <dgm:cxn modelId="{D1FA1195-BB22-44A2-A90A-70006B10A3F0}" srcId="{C972BF84-4AC3-4AEA-8802-6F1618AA27C1}" destId="{49AEBC03-227F-4AAF-9D54-2697498D6891}" srcOrd="0" destOrd="0" parTransId="{65F226D8-4950-41E5-86AE-AD5648FC3F35}" sibTransId="{094A554D-48AD-4DAB-A337-3C63A13F95FE}"/>
    <dgm:cxn modelId="{57B027B3-9F93-4A82-9038-6805A78818B3}" type="presOf" srcId="{C972BF84-4AC3-4AEA-8802-6F1618AA27C1}" destId="{F95B37BB-52B8-46A6-8242-2DD79CD507DC}" srcOrd="0" destOrd="0" presId="urn:microsoft.com/office/officeart/2005/8/layout/vList5"/>
    <dgm:cxn modelId="{82C2827A-7537-4CD6-9B24-6EBBC9D5A23B}" type="presParOf" srcId="{F95B37BB-52B8-46A6-8242-2DD79CD507DC}" destId="{223BE138-0E85-4710-843A-A2C40A0865FB}" srcOrd="0" destOrd="0" presId="urn:microsoft.com/office/officeart/2005/8/layout/vList5"/>
    <dgm:cxn modelId="{47B78B67-CA78-4F08-8415-FA9E26ED0E31}" type="presParOf" srcId="{223BE138-0E85-4710-843A-A2C40A0865FB}" destId="{7DF0BB2D-EA42-458E-B500-D5735CD72B01}" srcOrd="0" destOrd="0" presId="urn:microsoft.com/office/officeart/2005/8/layout/vList5"/>
    <dgm:cxn modelId="{BE7239BB-C97C-4AAB-9F25-A13D009E11D8}" type="presParOf" srcId="{223BE138-0E85-4710-843A-A2C40A0865FB}" destId="{18F10EBE-8946-4729-827F-9C7E6DC2FCC6}" srcOrd="1" destOrd="0" presId="urn:microsoft.com/office/officeart/2005/8/layout/vList5"/>
    <dgm:cxn modelId="{CC701351-389B-4B49-AE87-3E6EE8634CCB}" type="presParOf" srcId="{F95B37BB-52B8-46A6-8242-2DD79CD507DC}" destId="{AA75580E-EAC6-41AD-9455-9475C3ADE72C}" srcOrd="1" destOrd="0" presId="urn:microsoft.com/office/officeart/2005/8/layout/vList5"/>
    <dgm:cxn modelId="{9B73D03A-7676-4F82-8D6C-8858EDDAFFEF}" type="presParOf" srcId="{F95B37BB-52B8-46A6-8242-2DD79CD507DC}" destId="{79D1B46D-E3FF-4E4B-92E2-2A38479790EB}" srcOrd="2" destOrd="0" presId="urn:microsoft.com/office/officeart/2005/8/layout/vList5"/>
    <dgm:cxn modelId="{DD44F328-3BA7-433C-BE4B-7891711BB9B5}" type="presParOf" srcId="{79D1B46D-E3FF-4E4B-92E2-2A38479790EB}" destId="{71028EE1-A3A5-4987-8E6B-87C36EFFBEB5}" srcOrd="0" destOrd="0" presId="urn:microsoft.com/office/officeart/2005/8/layout/vList5"/>
    <dgm:cxn modelId="{4F8CC948-A6BE-4522-BC53-15D19AEDFAAA}" type="presParOf" srcId="{79D1B46D-E3FF-4E4B-92E2-2A38479790EB}" destId="{A30F1D79-C78B-4114-B454-91484EF00C0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10EBE-8946-4729-827F-9C7E6DC2FCC6}">
      <dsp:nvSpPr>
        <dsp:cNvPr id="0" name=""/>
        <dsp:cNvSpPr/>
      </dsp:nvSpPr>
      <dsp:spPr>
        <a:xfrm rot="5400000">
          <a:off x="5030703" y="-1845877"/>
          <a:ext cx="1338113"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public class Main { public static void 	main(String[] </a:t>
          </a:r>
          <a:r>
            <a:rPr lang="en-US" sz="2200" kern="1200" dirty="0" err="1"/>
            <a:t>args</a:t>
          </a:r>
          <a:r>
            <a:rPr lang="en-US" sz="2200" kern="1200" dirty="0"/>
            <a:t>) { 	</a:t>
          </a:r>
          <a:r>
            <a:rPr lang="en-US" sz="2200" kern="1200" dirty="0" err="1"/>
            <a:t>System.out.println</a:t>
          </a:r>
          <a:r>
            <a:rPr lang="en-US" sz="2200" kern="1200" dirty="0"/>
            <a:t>("hello world"); } } </a:t>
          </a:r>
        </a:p>
      </dsp:txBody>
      <dsp:txXfrm rot="-5400000">
        <a:off x="3017520" y="232627"/>
        <a:ext cx="5299159" cy="1207471"/>
      </dsp:txXfrm>
    </dsp:sp>
    <dsp:sp modelId="{7DF0BB2D-EA42-458E-B500-D5735CD72B01}">
      <dsp:nvSpPr>
        <dsp:cNvPr id="0" name=""/>
        <dsp:cNvSpPr/>
      </dsp:nvSpPr>
      <dsp:spPr>
        <a:xfrm>
          <a:off x="0" y="41"/>
          <a:ext cx="3017520" cy="167264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rtl="0">
            <a:lnSpc>
              <a:spcPct val="90000"/>
            </a:lnSpc>
            <a:spcBef>
              <a:spcPct val="0"/>
            </a:spcBef>
            <a:spcAft>
              <a:spcPct val="35000"/>
            </a:spcAft>
            <a:buNone/>
          </a:pPr>
          <a:r>
            <a:rPr lang="en-US" sz="6100" kern="1200" dirty="0"/>
            <a:t>Java</a:t>
          </a:r>
        </a:p>
      </dsp:txBody>
      <dsp:txXfrm>
        <a:off x="81652" y="81693"/>
        <a:ext cx="2854216" cy="1509338"/>
      </dsp:txXfrm>
    </dsp:sp>
    <dsp:sp modelId="{A30F1D79-C78B-4114-B454-91484EF00C0C}">
      <dsp:nvSpPr>
        <dsp:cNvPr id="0" name=""/>
        <dsp:cNvSpPr/>
      </dsp:nvSpPr>
      <dsp:spPr>
        <a:xfrm rot="5400000">
          <a:off x="5030703" y="-89602"/>
          <a:ext cx="1338113"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print(‘hello world’) </a:t>
          </a:r>
        </a:p>
      </dsp:txBody>
      <dsp:txXfrm rot="-5400000">
        <a:off x="3017520" y="1988902"/>
        <a:ext cx="5299159" cy="1207471"/>
      </dsp:txXfrm>
    </dsp:sp>
    <dsp:sp modelId="{71028EE1-A3A5-4987-8E6B-87C36EFFBEB5}">
      <dsp:nvSpPr>
        <dsp:cNvPr id="0" name=""/>
        <dsp:cNvSpPr/>
      </dsp:nvSpPr>
      <dsp:spPr>
        <a:xfrm>
          <a:off x="0" y="1756316"/>
          <a:ext cx="3017520" cy="167264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rtl="0">
            <a:lnSpc>
              <a:spcPct val="90000"/>
            </a:lnSpc>
            <a:spcBef>
              <a:spcPct val="0"/>
            </a:spcBef>
            <a:spcAft>
              <a:spcPct val="35000"/>
            </a:spcAft>
            <a:buNone/>
          </a:pPr>
          <a:r>
            <a:rPr lang="en-US" sz="6100" kern="1200" dirty="0"/>
            <a:t>Python   </a:t>
          </a:r>
        </a:p>
      </dsp:txBody>
      <dsp:txXfrm>
        <a:off x="81652" y="1837968"/>
        <a:ext cx="2854216" cy="15093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FDF5C-9394-4509-837A-9F644B3FE680}" type="datetimeFigureOut">
              <a:rPr lang="en-US" smtClean="0"/>
              <a:pPr/>
              <a:t>6/16/2021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02C12-CDDC-4218-A1E1-6405D2FC712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F02C12-CDDC-4218-A1E1-6405D2FC7129}" type="slidenum">
              <a:rPr lang="en-US" smtClean="0"/>
              <a:pPr/>
              <a:t>8</a:t>
            </a:fld>
            <a:endParaRPr lang="en-US"/>
          </a:p>
        </p:txBody>
      </p:sp>
    </p:spTree>
    <p:extLst>
      <p:ext uri="{BB962C8B-B14F-4D97-AF65-F5344CB8AC3E}">
        <p14:creationId xmlns:p14="http://schemas.microsoft.com/office/powerpoint/2010/main" val="57337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A1C6C9-2485-43FA-ACE5-5FE1B5A84FBC}" type="slidenum">
              <a:rPr lang="en-IN" smtClean="0"/>
              <a:pPr/>
              <a:t>20</a:t>
            </a:fld>
            <a:endParaRPr lang="en-IN"/>
          </a:p>
        </p:txBody>
      </p:sp>
    </p:spTree>
    <p:extLst>
      <p:ext uri="{BB962C8B-B14F-4D97-AF65-F5344CB8AC3E}">
        <p14:creationId xmlns:p14="http://schemas.microsoft.com/office/powerpoint/2010/main" val="275095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553998"/>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2" y="2880361"/>
            <a:ext cx="6400799"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sz="half" idx="2"/>
          </p:nvPr>
        </p:nvSpPr>
        <p:spPr>
          <a:xfrm>
            <a:off x="457200"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59"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solidFill>
            <a:srgbClr val="F79546"/>
          </a:solidFill>
        </p:spPr>
        <p:txBody>
          <a:bodyPr wrap="square" lIns="0" tIns="0" rIns="0" bIns="0" rtlCol="0"/>
          <a:lstStyle/>
          <a:p>
            <a:endParaRPr/>
          </a:p>
        </p:txBody>
      </p:sp>
      <p:sp>
        <p:nvSpPr>
          <p:cNvPr id="17" name="bk object 17"/>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ln w="25560">
            <a:solidFill>
              <a:srgbClr val="F79546"/>
            </a:solidFill>
          </a:ln>
        </p:spPr>
        <p:txBody>
          <a:bodyPr wrap="square" lIns="0" tIns="0" rIns="0" bIns="0" rtlCol="0"/>
          <a:lstStyle/>
          <a:p>
            <a:endParaRPr/>
          </a:p>
        </p:txBody>
      </p:sp>
      <p:sp>
        <p:nvSpPr>
          <p:cNvPr id="2" name="Holder 2"/>
          <p:cNvSpPr>
            <a:spLocks noGrp="1"/>
          </p:cNvSpPr>
          <p:nvPr>
            <p:ph type="title"/>
          </p:nvPr>
        </p:nvSpPr>
        <p:spPr>
          <a:xfrm>
            <a:off x="3435484" y="2141415"/>
            <a:ext cx="2273035" cy="553998"/>
          </a:xfrm>
          <a:prstGeom prst="rect">
            <a:avLst/>
          </a:prstGeom>
        </p:spPr>
        <p:txBody>
          <a:bodyPr wrap="square" lIns="0" tIns="0" rIns="0" bIns="0">
            <a:spAutoFit/>
          </a:bodyPr>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523750" y="1157182"/>
            <a:ext cx="80965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20162" y="4876137"/>
            <a:ext cx="3556000" cy="276999"/>
          </a:xfrm>
          <a:prstGeom prst="rect">
            <a:avLst/>
          </a:prstGeom>
        </p:spPr>
        <p:txBody>
          <a:bodyPr wrap="square" lIns="0" tIns="0" rIns="0" bIns="0">
            <a:spAutoFit/>
          </a:bodyPr>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6/16/2021</a:t>
            </a:fld>
            <a:endParaRPr lang="en-US"/>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171450"/>
            <a:ext cx="5295900" cy="584775"/>
          </a:xfrm>
          <a:prstGeom prst="rect">
            <a:avLst/>
          </a:prstGeom>
          <a:noFill/>
        </p:spPr>
        <p:txBody>
          <a:bodyPr wrap="square" rtlCol="0">
            <a:spAutoFit/>
          </a:bodyPr>
          <a:lstStyle/>
          <a:p>
            <a:r>
              <a:rPr lang="en-US" sz="3200" dirty="0"/>
              <a:t>What is Python?</a:t>
            </a:r>
            <a:endParaRPr lang="en-US" sz="3200" dirty="0">
              <a:latin typeface="Times New Roman" pitchFamily="18" charset="0"/>
              <a:cs typeface="Times New Roman" pitchFamily="18" charset="0"/>
            </a:endParaRPr>
          </a:p>
        </p:txBody>
      </p:sp>
      <p:sp>
        <p:nvSpPr>
          <p:cNvPr id="8" name="AutoShape 2" descr="Full Stack Developer Jobs, Salary &amp; Resume | Edureka">
            <a:extLst>
              <a:ext uri="{FF2B5EF4-FFF2-40B4-BE49-F238E27FC236}">
                <a16:creationId xmlns:a16="http://schemas.microsoft.com/office/drawing/2014/main" id="{7307B33B-3766-4409-BE37-B7725CF0F232}"/>
              </a:ext>
            </a:extLst>
          </p:cNvPr>
          <p:cNvSpPr>
            <a:spLocks noChangeAspect="1" noChangeArrowheads="1"/>
          </p:cNvSpPr>
          <p:nvPr/>
        </p:nvSpPr>
        <p:spPr bwMode="auto">
          <a:xfrm>
            <a:off x="5306565" y="2089726"/>
            <a:ext cx="252848" cy="2528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Rounded Corners 11">
            <a:extLst>
              <a:ext uri="{FF2B5EF4-FFF2-40B4-BE49-F238E27FC236}">
                <a16:creationId xmlns:a16="http://schemas.microsoft.com/office/drawing/2014/main" id="{CE4BBFC4-8373-4B79-9418-49EDE9F73C0B}"/>
              </a:ext>
            </a:extLst>
          </p:cNvPr>
          <p:cNvSpPr/>
          <p:nvPr/>
        </p:nvSpPr>
        <p:spPr>
          <a:xfrm>
            <a:off x="266700" y="820329"/>
            <a:ext cx="8539646" cy="6602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b="0" kern="1200" dirty="0">
                <a:latin typeface="+mj-lt"/>
              </a:rPr>
              <a:t>An all-purpose, general language that works on multiple platforms</a:t>
            </a:r>
          </a:p>
        </p:txBody>
      </p:sp>
      <p:sp>
        <p:nvSpPr>
          <p:cNvPr id="13" name="Rectangle: Rounded Corners 12">
            <a:extLst>
              <a:ext uri="{FF2B5EF4-FFF2-40B4-BE49-F238E27FC236}">
                <a16:creationId xmlns:a16="http://schemas.microsoft.com/office/drawing/2014/main" id="{B9C7D48C-BD70-45D2-9548-C4E7CDC97008}"/>
              </a:ext>
            </a:extLst>
          </p:cNvPr>
          <p:cNvSpPr/>
          <p:nvPr/>
        </p:nvSpPr>
        <p:spPr>
          <a:xfrm>
            <a:off x="266700" y="1681039"/>
            <a:ext cx="8539646" cy="6602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0" kern="1200" dirty="0">
                <a:latin typeface="+mj-lt"/>
              </a:rPr>
              <a:t>High level and easy to learn.</a:t>
            </a:r>
          </a:p>
        </p:txBody>
      </p:sp>
      <p:sp>
        <p:nvSpPr>
          <p:cNvPr id="14" name="Rectangle: Rounded Corners 13">
            <a:extLst>
              <a:ext uri="{FF2B5EF4-FFF2-40B4-BE49-F238E27FC236}">
                <a16:creationId xmlns:a16="http://schemas.microsoft.com/office/drawing/2014/main" id="{087E1194-A2D4-4455-B490-56FD4B07E0CB}"/>
              </a:ext>
            </a:extLst>
          </p:cNvPr>
          <p:cNvSpPr/>
          <p:nvPr/>
        </p:nvSpPr>
        <p:spPr>
          <a:xfrm>
            <a:off x="266699" y="2619284"/>
            <a:ext cx="8539645" cy="7737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b="0" kern="1200" dirty="0">
                <a:latin typeface="+mj-lt"/>
              </a:rPr>
              <a:t>More commonly used for machine learning &amp; predictive modeling.</a:t>
            </a:r>
          </a:p>
        </p:txBody>
      </p:sp>
      <p:sp>
        <p:nvSpPr>
          <p:cNvPr id="15" name="Rectangle: Rounded Corners 14">
            <a:extLst>
              <a:ext uri="{FF2B5EF4-FFF2-40B4-BE49-F238E27FC236}">
                <a16:creationId xmlns:a16="http://schemas.microsoft.com/office/drawing/2014/main" id="{6A6ED25E-E6F6-4B20-A1EE-DC6886B4615F}"/>
              </a:ext>
            </a:extLst>
          </p:cNvPr>
          <p:cNvSpPr/>
          <p:nvPr/>
        </p:nvSpPr>
        <p:spPr>
          <a:xfrm>
            <a:off x="266700" y="3637948"/>
            <a:ext cx="8539644" cy="8937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0" kern="1200" dirty="0">
                <a:latin typeface="+mj-lt"/>
              </a:rPr>
              <a:t>Open source and free to learn and use more commonly by developers.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00" y="257176"/>
            <a:ext cx="6515100" cy="584775"/>
          </a:xfrm>
          <a:prstGeom prst="rect">
            <a:avLst/>
          </a:prstGeom>
          <a:noFill/>
        </p:spPr>
        <p:txBody>
          <a:bodyPr wrap="square" rtlCol="0">
            <a:spAutoFit/>
          </a:bodyPr>
          <a:lstStyle/>
          <a:p>
            <a:r>
              <a:rPr lang="en-US" sz="3200" dirty="0">
                <a:latin typeface="+mj-lt"/>
                <a:cs typeface="Times New Roman" pitchFamily="18" charset="0"/>
              </a:rPr>
              <a:t>Anaconda Installation</a:t>
            </a:r>
          </a:p>
        </p:txBody>
      </p:sp>
      <p:sp>
        <p:nvSpPr>
          <p:cNvPr id="5" name="TextBox 4"/>
          <p:cNvSpPr txBox="1"/>
          <p:nvPr/>
        </p:nvSpPr>
        <p:spPr>
          <a:xfrm>
            <a:off x="738730" y="1105930"/>
            <a:ext cx="7981009" cy="923330"/>
          </a:xfrm>
          <a:prstGeom prst="rect">
            <a:avLst/>
          </a:prstGeom>
          <a:noFill/>
        </p:spPr>
        <p:txBody>
          <a:bodyPr wrap="square" rtlCol="0">
            <a:spAutoFit/>
          </a:bodyPr>
          <a:lstStyle/>
          <a:p>
            <a:endParaRPr lang="en-US" dirty="0">
              <a:latin typeface="+mj-lt"/>
              <a:cs typeface="Times New Roman" pitchFamily="18" charset="0"/>
            </a:endParaRPr>
          </a:p>
          <a:p>
            <a:pPr marL="285750" indent="-285750">
              <a:buFont typeface="Arial" panose="020B0604020202020204" pitchFamily="34" charset="0"/>
              <a:buChar char="•"/>
            </a:pPr>
            <a:r>
              <a:rPr lang="en-US" dirty="0">
                <a:latin typeface="+mj-lt"/>
                <a:cs typeface="Times New Roman" pitchFamily="18" charset="0"/>
              </a:rPr>
              <a:t> Download and install Anaconda (windows version) from</a:t>
            </a:r>
          </a:p>
          <a:p>
            <a:pPr lvl="1"/>
            <a:r>
              <a:rPr lang="en-US" dirty="0">
                <a:latin typeface="+mj-lt"/>
                <a:cs typeface="Times New Roman" pitchFamily="18" charset="0"/>
                <a:hlinkClick r:id="rId2"/>
              </a:rPr>
              <a:t>https://www.anaconda.com/download/</a:t>
            </a:r>
            <a:endParaRPr lang="en-US" dirty="0">
              <a:latin typeface="+mj-lt"/>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a:latin typeface="Times New Roman" pitchFamily="18" charset="0"/>
                <a:cs typeface="Times New Roman" pitchFamily="18" charset="0"/>
              </a:rPr>
              <a:t>Anaconda Navigator</a:t>
            </a:r>
          </a:p>
        </p:txBody>
      </p:sp>
      <p:pic>
        <p:nvPicPr>
          <p:cNvPr id="1026" name="Picture 2"/>
          <p:cNvPicPr>
            <a:picLocks noChangeAspect="1" noChangeArrowheads="1"/>
          </p:cNvPicPr>
          <p:nvPr/>
        </p:nvPicPr>
        <p:blipFill>
          <a:blip r:embed="rId2"/>
          <a:srcRect/>
          <a:stretch>
            <a:fillRect/>
          </a:stretch>
        </p:blipFill>
        <p:spPr bwMode="auto">
          <a:xfrm>
            <a:off x="495300" y="857250"/>
            <a:ext cx="8343900" cy="375677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a:latin typeface="Times New Roman" pitchFamily="18" charset="0"/>
                <a:cs typeface="Times New Roman" pitchFamily="18" charset="0"/>
              </a:rPr>
              <a:t>Working with </a:t>
            </a:r>
            <a:r>
              <a:rPr lang="en-US" sz="2800">
                <a:latin typeface="Times New Roman" pitchFamily="18" charset="0"/>
                <a:cs typeface="Times New Roman" pitchFamily="18" charset="0"/>
              </a:rPr>
              <a:t>Jupyter</a:t>
            </a:r>
            <a:r>
              <a:rPr lang="en-US" sz="2800" dirty="0">
                <a:latin typeface="Times New Roman" pitchFamily="18" charset="0"/>
                <a:cs typeface="Times New Roman" pitchFamily="18" charset="0"/>
              </a:rPr>
              <a:t> Notebook</a:t>
            </a:r>
          </a:p>
        </p:txBody>
      </p:sp>
      <p:pic>
        <p:nvPicPr>
          <p:cNvPr id="2050" name="Picture 2"/>
          <p:cNvPicPr>
            <a:picLocks noChangeAspect="1" noChangeArrowheads="1"/>
          </p:cNvPicPr>
          <p:nvPr/>
        </p:nvPicPr>
        <p:blipFill>
          <a:blip r:embed="rId2"/>
          <a:srcRect/>
          <a:stretch>
            <a:fillRect/>
          </a:stretch>
        </p:blipFill>
        <p:spPr bwMode="auto">
          <a:xfrm>
            <a:off x="714208" y="942974"/>
            <a:ext cx="7362991" cy="370860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a:latin typeface="Times New Roman" pitchFamily="18" charset="0"/>
                <a:cs typeface="Times New Roman" pitchFamily="18" charset="0"/>
              </a:rPr>
              <a:t>Working with </a:t>
            </a:r>
            <a:r>
              <a:rPr lang="en-US" sz="2800" dirty="0" err="1">
                <a:latin typeface="Times New Roman" pitchFamily="18" charset="0"/>
                <a:cs typeface="Times New Roman" pitchFamily="18" charset="0"/>
              </a:rPr>
              <a:t>Jypyter</a:t>
            </a:r>
            <a:r>
              <a:rPr lang="en-US" sz="2800" dirty="0">
                <a:latin typeface="Times New Roman" pitchFamily="18" charset="0"/>
                <a:cs typeface="Times New Roman" pitchFamily="18" charset="0"/>
              </a:rPr>
              <a:t> Notebook</a:t>
            </a:r>
          </a:p>
        </p:txBody>
      </p:sp>
      <p:pic>
        <p:nvPicPr>
          <p:cNvPr id="3074" name="Picture 2"/>
          <p:cNvPicPr>
            <a:picLocks noChangeAspect="1" noChangeArrowheads="1"/>
          </p:cNvPicPr>
          <p:nvPr/>
        </p:nvPicPr>
        <p:blipFill>
          <a:blip r:embed="rId2"/>
          <a:srcRect/>
          <a:stretch>
            <a:fillRect/>
          </a:stretch>
        </p:blipFill>
        <p:spPr bwMode="auto">
          <a:xfrm>
            <a:off x="228600" y="781050"/>
            <a:ext cx="8717740" cy="4038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a:latin typeface="Times New Roman" pitchFamily="18" charset="0"/>
                <a:cs typeface="Times New Roman" pitchFamily="18" charset="0"/>
              </a:rPr>
              <a:t>Working with </a:t>
            </a:r>
            <a:r>
              <a:rPr lang="en-US" sz="2800" dirty="0" err="1">
                <a:latin typeface="Times New Roman" pitchFamily="18" charset="0"/>
                <a:cs typeface="Times New Roman" pitchFamily="18" charset="0"/>
              </a:rPr>
              <a:t>Jypyter</a:t>
            </a:r>
            <a:r>
              <a:rPr lang="en-US" sz="2800" dirty="0">
                <a:latin typeface="Times New Roman" pitchFamily="18" charset="0"/>
                <a:cs typeface="Times New Roman" pitchFamily="18" charset="0"/>
              </a:rPr>
              <a:t> Notebook</a:t>
            </a:r>
          </a:p>
        </p:txBody>
      </p:sp>
      <p:pic>
        <p:nvPicPr>
          <p:cNvPr id="4098" name="Picture 2"/>
          <p:cNvPicPr>
            <a:picLocks noChangeAspect="1" noChangeArrowheads="1"/>
          </p:cNvPicPr>
          <p:nvPr/>
        </p:nvPicPr>
        <p:blipFill>
          <a:blip r:embed="rId2"/>
          <a:srcRect/>
          <a:stretch>
            <a:fillRect/>
          </a:stretch>
        </p:blipFill>
        <p:spPr bwMode="auto">
          <a:xfrm>
            <a:off x="1676400" y="1009650"/>
            <a:ext cx="4010025" cy="34004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a:latin typeface="Times New Roman" pitchFamily="18" charset="0"/>
                <a:cs typeface="Times New Roman" pitchFamily="18" charset="0"/>
              </a:rPr>
              <a:t>Working with </a:t>
            </a:r>
            <a:r>
              <a:rPr lang="en-US" sz="2800" dirty="0" err="1">
                <a:latin typeface="Times New Roman" pitchFamily="18" charset="0"/>
                <a:cs typeface="Times New Roman" pitchFamily="18" charset="0"/>
              </a:rPr>
              <a:t>Jypyter</a:t>
            </a:r>
            <a:r>
              <a:rPr lang="en-US" sz="2800" dirty="0">
                <a:latin typeface="Times New Roman" pitchFamily="18" charset="0"/>
                <a:cs typeface="Times New Roman" pitchFamily="18" charset="0"/>
              </a:rPr>
              <a:t> Notebook</a:t>
            </a:r>
          </a:p>
        </p:txBody>
      </p:sp>
      <p:pic>
        <p:nvPicPr>
          <p:cNvPr id="5122" name="Picture 2"/>
          <p:cNvPicPr>
            <a:picLocks noChangeAspect="1" noChangeArrowheads="1"/>
          </p:cNvPicPr>
          <p:nvPr/>
        </p:nvPicPr>
        <p:blipFill>
          <a:blip r:embed="rId2"/>
          <a:srcRect/>
          <a:stretch>
            <a:fillRect/>
          </a:stretch>
        </p:blipFill>
        <p:spPr bwMode="auto">
          <a:xfrm>
            <a:off x="419100" y="1200150"/>
            <a:ext cx="8001000" cy="2133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err="1">
                <a:latin typeface="Times New Roman" pitchFamily="18" charset="0"/>
                <a:cs typeface="Times New Roman" pitchFamily="18" charset="0"/>
              </a:rPr>
              <a:t>Spyder</a:t>
            </a:r>
            <a:r>
              <a:rPr lang="en-US" sz="2800" dirty="0">
                <a:latin typeface="Times New Roman" pitchFamily="18" charset="0"/>
                <a:cs typeface="Times New Roman" pitchFamily="18" charset="0"/>
              </a:rPr>
              <a:t> IDE</a:t>
            </a:r>
          </a:p>
        </p:txBody>
      </p:sp>
      <p:pic>
        <p:nvPicPr>
          <p:cNvPr id="9" name="Picture 8"/>
          <p:cNvPicPr>
            <a:picLocks noChangeAspect="1"/>
          </p:cNvPicPr>
          <p:nvPr/>
        </p:nvPicPr>
        <p:blipFill>
          <a:blip r:embed="rId2"/>
          <a:stretch>
            <a:fillRect/>
          </a:stretch>
        </p:blipFill>
        <p:spPr>
          <a:xfrm>
            <a:off x="2857500" y="1428750"/>
            <a:ext cx="6071017" cy="3086100"/>
          </a:xfrm>
          <a:prstGeom prst="rect">
            <a:avLst/>
          </a:prstGeom>
        </p:spPr>
      </p:pic>
      <p:sp>
        <p:nvSpPr>
          <p:cNvPr id="10" name="Rectangle 9"/>
          <p:cNvSpPr/>
          <p:nvPr/>
        </p:nvSpPr>
        <p:spPr bwMode="auto">
          <a:xfrm>
            <a:off x="304800" y="781050"/>
            <a:ext cx="8648700" cy="340410"/>
          </a:xfrm>
          <a:prstGeom prst="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solidFill>
                  <a:schemeClr val="bg1">
                    <a:lumMod val="95000"/>
                  </a:schemeClr>
                </a:solidFill>
                <a:latin typeface="Cambria" pitchFamily="18" charset="0"/>
              </a:rPr>
              <a:t>The usual </a:t>
            </a:r>
            <a:r>
              <a:rPr lang="en-US" sz="2000" b="1" dirty="0" err="1">
                <a:solidFill>
                  <a:schemeClr val="bg1">
                    <a:lumMod val="95000"/>
                  </a:schemeClr>
                </a:solidFill>
                <a:latin typeface="Cambria" pitchFamily="18" charset="0"/>
              </a:rPr>
              <a:t>Spyder</a:t>
            </a:r>
            <a:r>
              <a:rPr lang="en-US" sz="2000" b="1" dirty="0">
                <a:solidFill>
                  <a:schemeClr val="bg1">
                    <a:lumMod val="95000"/>
                  </a:schemeClr>
                </a:solidFill>
                <a:latin typeface="Cambria" pitchFamily="18" charset="0"/>
              </a:rPr>
              <a:t> screen has 3 windows </a:t>
            </a:r>
          </a:p>
        </p:txBody>
      </p:sp>
      <p:sp>
        <p:nvSpPr>
          <p:cNvPr id="11" name="Rounded Rectangle 10"/>
          <p:cNvSpPr/>
          <p:nvPr/>
        </p:nvSpPr>
        <p:spPr>
          <a:xfrm>
            <a:off x="342900" y="1162050"/>
            <a:ext cx="2376742" cy="609600"/>
          </a:xfrm>
          <a:prstGeom prst="roundRect">
            <a:avLst/>
          </a:prstGeom>
          <a:solidFill>
            <a:srgbClr val="035642">
              <a:alpha val="50196"/>
            </a:srgb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000" dirty="0">
                <a:solidFill>
                  <a:schemeClr val="bg1"/>
                </a:solidFill>
                <a:latin typeface="Cambria" pitchFamily="18" charset="0"/>
              </a:rPr>
              <a:t>The Python Script(s) View</a:t>
            </a:r>
          </a:p>
        </p:txBody>
      </p:sp>
      <p:sp>
        <p:nvSpPr>
          <p:cNvPr id="12" name="Rounded Rectangle 11"/>
          <p:cNvSpPr/>
          <p:nvPr/>
        </p:nvSpPr>
        <p:spPr>
          <a:xfrm>
            <a:off x="304801" y="2190750"/>
            <a:ext cx="2400300" cy="609600"/>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000" dirty="0">
                <a:latin typeface="Cambria" pitchFamily="18" charset="0"/>
              </a:rPr>
              <a:t>Object/Variable/File explorer</a:t>
            </a:r>
          </a:p>
        </p:txBody>
      </p:sp>
      <p:sp>
        <p:nvSpPr>
          <p:cNvPr id="13" name="Rounded Rectangle 12"/>
          <p:cNvSpPr/>
          <p:nvPr/>
        </p:nvSpPr>
        <p:spPr>
          <a:xfrm>
            <a:off x="304800" y="3257550"/>
            <a:ext cx="2286000" cy="533400"/>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000" dirty="0">
                <a:solidFill>
                  <a:schemeClr val="bg1"/>
                </a:solidFill>
                <a:latin typeface="Cambria" pitchFamily="18" charset="0"/>
              </a:rPr>
              <a:t>Console</a:t>
            </a:r>
            <a:endParaRPr lang="en-GB" sz="2000" dirty="0">
              <a:solidFill>
                <a:schemeClr val="bg1"/>
              </a:solidFill>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err="1">
                <a:latin typeface="Times New Roman" pitchFamily="18" charset="0"/>
                <a:cs typeface="Times New Roman" pitchFamily="18" charset="0"/>
              </a:rPr>
              <a:t>Spyder</a:t>
            </a:r>
            <a:r>
              <a:rPr lang="en-US" sz="2800" dirty="0">
                <a:latin typeface="Times New Roman" pitchFamily="18" charset="0"/>
                <a:cs typeface="Times New Roman" pitchFamily="18" charset="0"/>
              </a:rPr>
              <a:t> Screen: Python Script</a:t>
            </a:r>
          </a:p>
        </p:txBody>
      </p:sp>
      <p:pic>
        <p:nvPicPr>
          <p:cNvPr id="14" name="Picture 13"/>
          <p:cNvPicPr>
            <a:picLocks noChangeAspect="1"/>
          </p:cNvPicPr>
          <p:nvPr/>
        </p:nvPicPr>
        <p:blipFill>
          <a:blip r:embed="rId2"/>
          <a:stretch>
            <a:fillRect/>
          </a:stretch>
        </p:blipFill>
        <p:spPr>
          <a:xfrm>
            <a:off x="1905000" y="781050"/>
            <a:ext cx="6997071" cy="3933932"/>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bwMode="auto">
          <a:xfrm>
            <a:off x="1" y="792104"/>
            <a:ext cx="1904999" cy="3913246"/>
          </a:xfrm>
          <a:prstGeom prst="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solidFill>
                  <a:schemeClr val="bg1">
                    <a:lumMod val="95000"/>
                  </a:schemeClr>
                </a:solidFill>
                <a:latin typeface="Cambria" pitchFamily="18" charset="0"/>
              </a:rPr>
              <a:t>To create a new Python script you can either go to File -&gt; New File, or simply press Ctrl + N. Make sure to save the script.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err="1">
                <a:latin typeface="Times New Roman" pitchFamily="18" charset="0"/>
                <a:cs typeface="Times New Roman" pitchFamily="18" charset="0"/>
              </a:rPr>
              <a:t>Spyder</a:t>
            </a:r>
            <a:r>
              <a:rPr lang="en-US" sz="2800" dirty="0">
                <a:latin typeface="Times New Roman" pitchFamily="18" charset="0"/>
                <a:cs typeface="Times New Roman" pitchFamily="18" charset="0"/>
              </a:rPr>
              <a:t> Screen: Environment</a:t>
            </a:r>
          </a:p>
        </p:txBody>
      </p:sp>
      <p:pic>
        <p:nvPicPr>
          <p:cNvPr id="7" name="Picture 6"/>
          <p:cNvPicPr>
            <a:picLocks noChangeAspect="1"/>
          </p:cNvPicPr>
          <p:nvPr/>
        </p:nvPicPr>
        <p:blipFill>
          <a:blip r:embed="rId2"/>
          <a:stretch>
            <a:fillRect/>
          </a:stretch>
        </p:blipFill>
        <p:spPr>
          <a:xfrm>
            <a:off x="228600" y="933450"/>
            <a:ext cx="8496300" cy="37909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209550"/>
            <a:ext cx="7886700" cy="523220"/>
          </a:xfrm>
          <a:prstGeom prst="rect">
            <a:avLst/>
          </a:prstGeom>
          <a:noFill/>
        </p:spPr>
        <p:txBody>
          <a:bodyPr wrap="square" rtlCol="0">
            <a:spAutoFit/>
          </a:bodyPr>
          <a:lstStyle/>
          <a:p>
            <a:r>
              <a:rPr lang="en-US" sz="2800" dirty="0" err="1">
                <a:latin typeface="Times New Roman" pitchFamily="18" charset="0"/>
                <a:cs typeface="Times New Roman" pitchFamily="18" charset="0"/>
              </a:rPr>
              <a:t>Spyder</a:t>
            </a:r>
            <a:r>
              <a:rPr lang="en-US" sz="2800" dirty="0">
                <a:latin typeface="Times New Roman" pitchFamily="18" charset="0"/>
                <a:cs typeface="Times New Roman" pitchFamily="18" charset="0"/>
              </a:rPr>
              <a:t> Screen: Console</a:t>
            </a:r>
          </a:p>
        </p:txBody>
      </p:sp>
      <p:pic>
        <p:nvPicPr>
          <p:cNvPr id="1026" name="Picture 2"/>
          <p:cNvPicPr>
            <a:picLocks noChangeAspect="1" noChangeArrowheads="1"/>
          </p:cNvPicPr>
          <p:nvPr/>
        </p:nvPicPr>
        <p:blipFill>
          <a:blip r:embed="rId2"/>
          <a:srcRect/>
          <a:stretch>
            <a:fillRect/>
          </a:stretch>
        </p:blipFill>
        <p:spPr bwMode="auto">
          <a:xfrm>
            <a:off x="3467100" y="1314450"/>
            <a:ext cx="5243513" cy="3352505"/>
          </a:xfrm>
          <a:prstGeom prst="rect">
            <a:avLst/>
          </a:prstGeom>
          <a:noFill/>
          <a:ln w="9525">
            <a:noFill/>
            <a:miter lim="800000"/>
            <a:headEnd/>
            <a:tailEnd/>
          </a:ln>
          <a:effectLst/>
        </p:spPr>
      </p:pic>
      <p:sp>
        <p:nvSpPr>
          <p:cNvPr id="10" name="Rectangle 9"/>
          <p:cNvSpPr/>
          <p:nvPr/>
        </p:nvSpPr>
        <p:spPr>
          <a:xfrm>
            <a:off x="342900" y="1428750"/>
            <a:ext cx="2933700" cy="3416320"/>
          </a:xfrm>
          <a:prstGeom prst="rect">
            <a:avLst/>
          </a:prstGeom>
        </p:spPr>
        <p:txBody>
          <a:bodyPr wrap="square">
            <a:spAutoFit/>
          </a:bodyPr>
          <a:lstStyle/>
          <a:p>
            <a:pPr marL="285750" indent="-285750">
              <a:buFont typeface="Arial" panose="020B0604020202020204" pitchFamily="34" charset="0"/>
              <a:buChar char="•"/>
            </a:pPr>
            <a:r>
              <a:rPr lang="en-IN" dirty="0">
                <a:latin typeface="Cambria" pitchFamily="18" charset="0"/>
              </a:rPr>
              <a:t>The </a:t>
            </a:r>
            <a:r>
              <a:rPr lang="en-IN" b="1" dirty="0">
                <a:latin typeface="Cambria" pitchFamily="18" charset="0"/>
              </a:rPr>
              <a:t>Console</a:t>
            </a:r>
            <a:r>
              <a:rPr lang="en-IN" dirty="0">
                <a:latin typeface="Cambria" pitchFamily="18" charset="0"/>
              </a:rPr>
              <a:t> is where you may enter, interact with and visualize data, inside a command interpreter. </a:t>
            </a:r>
          </a:p>
          <a:p>
            <a:pPr marL="285750" indent="-285750">
              <a:buFont typeface="Arial" panose="020B0604020202020204" pitchFamily="34" charset="0"/>
              <a:buChar char="•"/>
            </a:pPr>
            <a:r>
              <a:rPr lang="en-IN" dirty="0">
                <a:latin typeface="Cambria" pitchFamily="18" charset="0"/>
              </a:rPr>
              <a:t>All the commands entered in the console are executed in a separate process, thus allowing the user to interrupt any process at any time.</a:t>
            </a:r>
            <a:endParaRPr lang="en-US" dirty="0">
              <a:latin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171450"/>
            <a:ext cx="5295900" cy="584775"/>
          </a:xfrm>
          <a:prstGeom prst="rect">
            <a:avLst/>
          </a:prstGeom>
          <a:noFill/>
        </p:spPr>
        <p:txBody>
          <a:bodyPr wrap="square" rtlCol="0">
            <a:spAutoFit/>
          </a:bodyPr>
          <a:lstStyle/>
          <a:p>
            <a:r>
              <a:rPr lang="en-US" sz="3200" b="1" dirty="0"/>
              <a:t>Why Is Python So Popular?</a:t>
            </a:r>
            <a:endParaRPr lang="en-US" sz="3200" dirty="0">
              <a:latin typeface="Times New Roman" pitchFamily="18" charset="0"/>
              <a:cs typeface="Times New Roman" pitchFamily="18" charset="0"/>
            </a:endParaRPr>
          </a:p>
        </p:txBody>
      </p:sp>
      <p:graphicFrame>
        <p:nvGraphicFramePr>
          <p:cNvPr id="8" name="Diagram 7"/>
          <p:cNvGraphicFramePr/>
          <p:nvPr>
            <p:extLst>
              <p:ext uri="{D42A27DB-BD31-4B8C-83A1-F6EECF244321}">
                <p14:modId xmlns:p14="http://schemas.microsoft.com/office/powerpoint/2010/main" val="721227048"/>
              </p:ext>
            </p:extLst>
          </p:nvPr>
        </p:nvGraphicFramePr>
        <p:xfrm>
          <a:off x="337740" y="1227575"/>
          <a:ext cx="8382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1619250"/>
            <a:ext cx="8267700" cy="646331"/>
          </a:xfrm>
          <a:prstGeom prst="rect">
            <a:avLst/>
          </a:prstGeom>
          <a:noFill/>
        </p:spPr>
        <p:txBody>
          <a:bodyPr wrap="square" rtlCol="0">
            <a:spAutoFit/>
          </a:bodyPr>
          <a:lstStyle/>
          <a:p>
            <a:pPr algn="ctr"/>
            <a:r>
              <a:rPr lang="en-US" sz="3600" dirty="0"/>
              <a:t>Basics of Python</a:t>
            </a:r>
            <a:endParaRPr lang="en-US" sz="3600" dirty="0">
              <a:latin typeface="Times New Roman" pitchFamily="18" charset="0"/>
              <a:cs typeface="Times New Roman" pitchFamily="18" charset="0"/>
            </a:endParaRPr>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User Input and Output</a:t>
            </a:r>
            <a:endParaRPr lang="en-US" sz="3200" dirty="0">
              <a:latin typeface="Times New Roman" pitchFamily="18" charset="0"/>
              <a:cs typeface="Times New Roman" pitchFamily="18" charset="0"/>
            </a:endParaRPr>
          </a:p>
        </p:txBody>
      </p:sp>
      <p:pic>
        <p:nvPicPr>
          <p:cNvPr id="8198" name="Picture 6"/>
          <p:cNvPicPr>
            <a:picLocks noChangeAspect="1" noChangeArrowheads="1"/>
          </p:cNvPicPr>
          <p:nvPr/>
        </p:nvPicPr>
        <p:blipFill>
          <a:blip r:embed="rId2"/>
          <a:srcRect/>
          <a:stretch>
            <a:fillRect/>
          </a:stretch>
        </p:blipFill>
        <p:spPr bwMode="auto">
          <a:xfrm>
            <a:off x="466725" y="1038241"/>
            <a:ext cx="8210550" cy="3810000"/>
          </a:xfrm>
          <a:prstGeom prst="rect">
            <a:avLst/>
          </a:prstGeom>
          <a:noFill/>
          <a:ln w="9525">
            <a:noFill/>
            <a:miter lim="800000"/>
            <a:headEnd/>
            <a:tailEnd/>
          </a:ln>
          <a:effectLst/>
        </p:spPr>
      </p:pic>
      <p:sp>
        <p:nvSpPr>
          <p:cNvPr id="18" name="Bent Arrow 17"/>
          <p:cNvSpPr/>
          <p:nvPr/>
        </p:nvSpPr>
        <p:spPr>
          <a:xfrm rot="5400000">
            <a:off x="4822033" y="1178709"/>
            <a:ext cx="500066" cy="8572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rot="5400000">
            <a:off x="6965173" y="2464593"/>
            <a:ext cx="500066" cy="8572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52293"/>
            <a:ext cx="5295900" cy="584775"/>
          </a:xfrm>
          <a:prstGeom prst="rect">
            <a:avLst/>
          </a:prstGeom>
          <a:noFill/>
        </p:spPr>
        <p:txBody>
          <a:bodyPr wrap="square" rtlCol="0">
            <a:spAutoFit/>
          </a:bodyPr>
          <a:lstStyle/>
          <a:p>
            <a:r>
              <a:rPr lang="en-US" sz="3200" dirty="0">
                <a:latin typeface="Times New Roman" pitchFamily="18" charset="0"/>
                <a:cs typeface="Times New Roman" pitchFamily="18" charset="0"/>
              </a:rPr>
              <a:t>Operators in Python</a:t>
            </a:r>
          </a:p>
        </p:txBody>
      </p:sp>
      <p:pic>
        <p:nvPicPr>
          <p:cNvPr id="3" name="Picture 2">
            <a:extLst>
              <a:ext uri="{FF2B5EF4-FFF2-40B4-BE49-F238E27FC236}">
                <a16:creationId xmlns:a16="http://schemas.microsoft.com/office/drawing/2014/main" id="{61C1DBDB-02BE-40E6-8A2A-AD024D155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11" y="737931"/>
            <a:ext cx="6287377" cy="3667637"/>
          </a:xfrm>
          <a:prstGeom prst="rect">
            <a:avLst/>
          </a:prstGeom>
        </p:spPr>
      </p:pic>
    </p:spTree>
    <p:extLst>
      <p:ext uri="{BB962C8B-B14F-4D97-AF65-F5344CB8AC3E}">
        <p14:creationId xmlns:p14="http://schemas.microsoft.com/office/powerpoint/2010/main" val="18042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52293"/>
            <a:ext cx="5295900" cy="584775"/>
          </a:xfrm>
          <a:prstGeom prst="rect">
            <a:avLst/>
          </a:prstGeom>
          <a:noFill/>
        </p:spPr>
        <p:txBody>
          <a:bodyPr wrap="square" rtlCol="0">
            <a:spAutoFit/>
          </a:bodyPr>
          <a:lstStyle/>
          <a:p>
            <a:r>
              <a:rPr lang="en-US" sz="3200" dirty="0">
                <a:latin typeface="Times New Roman" pitchFamily="18" charset="0"/>
                <a:cs typeface="Times New Roman" pitchFamily="18" charset="0"/>
              </a:rPr>
              <a:t>Operators in Python</a:t>
            </a:r>
          </a:p>
        </p:txBody>
      </p:sp>
      <p:pic>
        <p:nvPicPr>
          <p:cNvPr id="4" name="Picture 3">
            <a:extLst>
              <a:ext uri="{FF2B5EF4-FFF2-40B4-BE49-F238E27FC236}">
                <a16:creationId xmlns:a16="http://schemas.microsoft.com/office/drawing/2014/main" id="{0E5555C3-C625-4311-A5D5-28AB319A6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803963"/>
            <a:ext cx="3553321" cy="1676634"/>
          </a:xfrm>
          <a:prstGeom prst="rect">
            <a:avLst/>
          </a:prstGeom>
          <a:ln>
            <a:solidFill>
              <a:schemeClr val="accent1"/>
            </a:solidFill>
          </a:ln>
        </p:spPr>
      </p:pic>
      <p:pic>
        <p:nvPicPr>
          <p:cNvPr id="7" name="Picture 6">
            <a:extLst>
              <a:ext uri="{FF2B5EF4-FFF2-40B4-BE49-F238E27FC236}">
                <a16:creationId xmlns:a16="http://schemas.microsoft.com/office/drawing/2014/main" id="{CC94C422-EA73-41C8-8A72-FC60B2F47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787774"/>
            <a:ext cx="3057952" cy="1886213"/>
          </a:xfrm>
          <a:prstGeom prst="rect">
            <a:avLst/>
          </a:prstGeom>
          <a:ln>
            <a:solidFill>
              <a:schemeClr val="accent1"/>
            </a:solidFill>
          </a:ln>
        </p:spPr>
      </p:pic>
      <p:pic>
        <p:nvPicPr>
          <p:cNvPr id="9" name="Picture 8">
            <a:extLst>
              <a:ext uri="{FF2B5EF4-FFF2-40B4-BE49-F238E27FC236}">
                <a16:creationId xmlns:a16="http://schemas.microsoft.com/office/drawing/2014/main" id="{17D3683D-FEF6-4ED2-9126-0094B103A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647" y="951621"/>
            <a:ext cx="2476846" cy="1381318"/>
          </a:xfrm>
          <a:prstGeom prst="rect">
            <a:avLst/>
          </a:prstGeom>
          <a:ln>
            <a:solidFill>
              <a:schemeClr val="accent1"/>
            </a:solidFill>
          </a:ln>
        </p:spPr>
      </p:pic>
    </p:spTree>
    <p:extLst>
      <p:ext uri="{BB962C8B-B14F-4D97-AF65-F5344CB8AC3E}">
        <p14:creationId xmlns:p14="http://schemas.microsoft.com/office/powerpoint/2010/main" val="251503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52293"/>
            <a:ext cx="5295900" cy="584775"/>
          </a:xfrm>
          <a:prstGeom prst="rect">
            <a:avLst/>
          </a:prstGeom>
          <a:noFill/>
        </p:spPr>
        <p:txBody>
          <a:bodyPr wrap="square" rtlCol="0">
            <a:spAutoFit/>
          </a:bodyPr>
          <a:lstStyle/>
          <a:p>
            <a:r>
              <a:rPr lang="en-US" sz="3200" dirty="0">
                <a:latin typeface="Times New Roman" pitchFamily="18" charset="0"/>
                <a:cs typeface="Times New Roman" pitchFamily="18" charset="0"/>
              </a:rPr>
              <a:t>Operators in Python</a:t>
            </a:r>
          </a:p>
        </p:txBody>
      </p:sp>
      <p:pic>
        <p:nvPicPr>
          <p:cNvPr id="4" name="Picture 3">
            <a:extLst>
              <a:ext uri="{FF2B5EF4-FFF2-40B4-BE49-F238E27FC236}">
                <a16:creationId xmlns:a16="http://schemas.microsoft.com/office/drawing/2014/main" id="{25A00E41-5B2D-4FA3-B469-093D048BB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05" y="937984"/>
            <a:ext cx="6725589" cy="3267531"/>
          </a:xfrm>
          <a:prstGeom prst="rect">
            <a:avLst/>
          </a:prstGeom>
        </p:spPr>
      </p:pic>
    </p:spTree>
    <p:extLst>
      <p:ext uri="{BB962C8B-B14F-4D97-AF65-F5344CB8AC3E}">
        <p14:creationId xmlns:p14="http://schemas.microsoft.com/office/powerpoint/2010/main" val="207850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52293"/>
            <a:ext cx="5295900" cy="584775"/>
          </a:xfrm>
          <a:prstGeom prst="rect">
            <a:avLst/>
          </a:prstGeom>
          <a:noFill/>
        </p:spPr>
        <p:txBody>
          <a:bodyPr wrap="square" rtlCol="0">
            <a:spAutoFit/>
          </a:bodyPr>
          <a:lstStyle/>
          <a:p>
            <a:r>
              <a:rPr lang="en-US" sz="3200" dirty="0">
                <a:latin typeface="Times New Roman" pitchFamily="18" charset="0"/>
                <a:cs typeface="Times New Roman" pitchFamily="18" charset="0"/>
              </a:rPr>
              <a:t>Operators in Python</a:t>
            </a:r>
          </a:p>
        </p:txBody>
      </p:sp>
      <p:pic>
        <p:nvPicPr>
          <p:cNvPr id="6" name="Picture 2">
            <a:extLst>
              <a:ext uri="{FF2B5EF4-FFF2-40B4-BE49-F238E27FC236}">
                <a16:creationId xmlns:a16="http://schemas.microsoft.com/office/drawing/2014/main" id="{B7A5F02E-F15E-4219-B083-BB6F879647FA}"/>
              </a:ext>
            </a:extLst>
          </p:cNvPr>
          <p:cNvPicPr>
            <a:picLocks noChangeAspect="1" noChangeArrowheads="1"/>
          </p:cNvPicPr>
          <p:nvPr/>
        </p:nvPicPr>
        <p:blipFill>
          <a:blip r:embed="rId2"/>
          <a:srcRect/>
          <a:stretch>
            <a:fillRect/>
          </a:stretch>
        </p:blipFill>
        <p:spPr bwMode="auto">
          <a:xfrm>
            <a:off x="467544" y="1419622"/>
            <a:ext cx="3048000" cy="1019175"/>
          </a:xfrm>
          <a:prstGeom prst="rect">
            <a:avLst/>
          </a:prstGeom>
          <a:noFill/>
          <a:ln w="9525">
            <a:solidFill>
              <a:schemeClr val="accent1"/>
            </a:solidFill>
            <a:miter lim="800000"/>
            <a:headEnd/>
            <a:tailEnd/>
          </a:ln>
          <a:effectLst/>
        </p:spPr>
      </p:pic>
      <p:pic>
        <p:nvPicPr>
          <p:cNvPr id="7" name="Picture 3">
            <a:extLst>
              <a:ext uri="{FF2B5EF4-FFF2-40B4-BE49-F238E27FC236}">
                <a16:creationId xmlns:a16="http://schemas.microsoft.com/office/drawing/2014/main" id="{3B320A57-71B8-4249-9C35-915E6A64217A}"/>
              </a:ext>
            </a:extLst>
          </p:cNvPr>
          <p:cNvPicPr>
            <a:picLocks noChangeAspect="1" noChangeArrowheads="1"/>
          </p:cNvPicPr>
          <p:nvPr/>
        </p:nvPicPr>
        <p:blipFill>
          <a:blip r:embed="rId3"/>
          <a:srcRect/>
          <a:stretch>
            <a:fillRect/>
          </a:stretch>
        </p:blipFill>
        <p:spPr bwMode="auto">
          <a:xfrm>
            <a:off x="4932040" y="1410147"/>
            <a:ext cx="3057525" cy="628650"/>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1192051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52293"/>
            <a:ext cx="5295900" cy="584775"/>
          </a:xfrm>
          <a:prstGeom prst="rect">
            <a:avLst/>
          </a:prstGeom>
          <a:noFill/>
        </p:spPr>
        <p:txBody>
          <a:bodyPr wrap="square" rtlCol="0">
            <a:spAutoFit/>
          </a:bodyPr>
          <a:lstStyle/>
          <a:p>
            <a:r>
              <a:rPr lang="en-US" sz="3200" dirty="0">
                <a:latin typeface="Times New Roman" pitchFamily="18" charset="0"/>
                <a:cs typeface="Times New Roman" pitchFamily="18" charset="0"/>
              </a:rPr>
              <a:t>Operators in Python</a:t>
            </a:r>
          </a:p>
        </p:txBody>
      </p:sp>
      <p:pic>
        <p:nvPicPr>
          <p:cNvPr id="3" name="Picture 2">
            <a:extLst>
              <a:ext uri="{FF2B5EF4-FFF2-40B4-BE49-F238E27FC236}">
                <a16:creationId xmlns:a16="http://schemas.microsoft.com/office/drawing/2014/main" id="{769F120A-3516-4B33-A296-ED5C3ED08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31590"/>
            <a:ext cx="6354062" cy="2067213"/>
          </a:xfrm>
          <a:prstGeom prst="rect">
            <a:avLst/>
          </a:prstGeom>
        </p:spPr>
      </p:pic>
    </p:spTree>
    <p:extLst>
      <p:ext uri="{BB962C8B-B14F-4D97-AF65-F5344CB8AC3E}">
        <p14:creationId xmlns:p14="http://schemas.microsoft.com/office/powerpoint/2010/main" val="360665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52293"/>
            <a:ext cx="5295900" cy="584775"/>
          </a:xfrm>
          <a:prstGeom prst="rect">
            <a:avLst/>
          </a:prstGeom>
          <a:noFill/>
        </p:spPr>
        <p:txBody>
          <a:bodyPr wrap="square" rtlCol="0">
            <a:spAutoFit/>
          </a:bodyPr>
          <a:lstStyle/>
          <a:p>
            <a:r>
              <a:rPr lang="en-US" sz="3200" dirty="0">
                <a:latin typeface="Times New Roman" pitchFamily="18" charset="0"/>
                <a:cs typeface="Times New Roman" pitchFamily="18" charset="0"/>
              </a:rPr>
              <a:t>Operators in Python</a:t>
            </a:r>
          </a:p>
        </p:txBody>
      </p:sp>
      <p:pic>
        <p:nvPicPr>
          <p:cNvPr id="4" name="Picture 3">
            <a:extLst>
              <a:ext uri="{FF2B5EF4-FFF2-40B4-BE49-F238E27FC236}">
                <a16:creationId xmlns:a16="http://schemas.microsoft.com/office/drawing/2014/main" id="{2EF328F8-A0A8-4465-9CA6-8CDDF39DD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626" y="1347614"/>
            <a:ext cx="6782747" cy="3048425"/>
          </a:xfrm>
          <a:prstGeom prst="rect">
            <a:avLst/>
          </a:prstGeom>
        </p:spPr>
      </p:pic>
    </p:spTree>
    <p:extLst>
      <p:ext uri="{BB962C8B-B14F-4D97-AF65-F5344CB8AC3E}">
        <p14:creationId xmlns:p14="http://schemas.microsoft.com/office/powerpoint/2010/main" val="169981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71450"/>
            <a:ext cx="52959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Advantages of Python</a:t>
            </a:r>
            <a:endParaRPr lang="en-US" sz="3200" dirty="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2"/>
          <a:srcRect/>
          <a:stretch>
            <a:fillRect/>
          </a:stretch>
        </p:blipFill>
        <p:spPr bwMode="auto">
          <a:xfrm>
            <a:off x="114300" y="895350"/>
            <a:ext cx="4470494" cy="37338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4635207" y="895350"/>
            <a:ext cx="4394493" cy="3733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randombar(horizontal)">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randombar(horizontal)">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71450"/>
            <a:ext cx="52959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Advantages of Python</a:t>
            </a:r>
            <a:endParaRPr lang="en-US" sz="32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152400" y="933450"/>
            <a:ext cx="4533900" cy="3810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800600" y="971550"/>
            <a:ext cx="4191000" cy="3733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randombar(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randombar(horizontal)">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209550"/>
            <a:ext cx="6400800" cy="1009649"/>
          </a:xfrm>
        </p:spPr>
        <p:txBody>
          <a:bodyPr>
            <a:normAutofit fontScale="90000"/>
          </a:bodyPr>
          <a:lstStyle/>
          <a:p>
            <a:pPr algn="ctr"/>
            <a:r>
              <a:rPr lang="en-US" b="1" dirty="0">
                <a:latin typeface="Times New Roman" pitchFamily="18" charset="0"/>
                <a:cs typeface="Times New Roman" pitchFamily="18" charset="0"/>
              </a:rPr>
              <a:t>Python Environment Setup and Essentials</a:t>
            </a:r>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
        <p:nvSpPr>
          <p:cNvPr id="13" name="Rectangle 12"/>
          <p:cNvSpPr/>
          <p:nvPr/>
        </p:nvSpPr>
        <p:spPr>
          <a:xfrm>
            <a:off x="342900" y="1287218"/>
            <a:ext cx="6553200" cy="3416320"/>
          </a:xfrm>
          <a:prstGeom prst="rect">
            <a:avLst/>
          </a:prstGeom>
        </p:spPr>
        <p:txBody>
          <a:bodyPr wrap="square">
            <a:spAutoFit/>
          </a:bodyPr>
          <a:lstStyle/>
          <a:p>
            <a:r>
              <a:rPr lang="en-US" sz="2400" b="1" dirty="0">
                <a:solidFill>
                  <a:srgbClr val="002060"/>
                </a:solidFill>
              </a:rPr>
              <a:t>In initial lectures of Python training, the focus will be on logic building and getting familiar with basic programming fundamentals.</a:t>
            </a:r>
          </a:p>
          <a:p>
            <a:endParaRPr lang="en-US" sz="2400" b="1" dirty="0">
              <a:solidFill>
                <a:srgbClr val="002060"/>
              </a:solidFill>
            </a:endParaRPr>
          </a:p>
          <a:p>
            <a:pPr marL="342900" indent="-342900">
              <a:buFont typeface="Wingdings" pitchFamily="2" charset="2"/>
              <a:buChar char="q"/>
            </a:pPr>
            <a:r>
              <a:rPr lang="en-US" sz="2400" b="1" dirty="0">
                <a:solidFill>
                  <a:srgbClr val="002060"/>
                </a:solidFill>
              </a:rPr>
              <a:t>Getting started</a:t>
            </a:r>
          </a:p>
          <a:p>
            <a:pPr marL="342900" indent="-342900">
              <a:buFont typeface="Wingdings" pitchFamily="2" charset="2"/>
              <a:buChar char="q"/>
            </a:pPr>
            <a:r>
              <a:rPr lang="en-US" sz="2400" b="1" dirty="0">
                <a:solidFill>
                  <a:srgbClr val="002060"/>
                </a:solidFill>
              </a:rPr>
              <a:t>Operators</a:t>
            </a:r>
          </a:p>
          <a:p>
            <a:pPr marL="342900" indent="-342900">
              <a:buFont typeface="Wingdings" pitchFamily="2" charset="2"/>
              <a:buChar char="q"/>
            </a:pPr>
            <a:r>
              <a:rPr lang="en-US" sz="2400" b="1" dirty="0">
                <a:solidFill>
                  <a:srgbClr val="002060"/>
                </a:solidFill>
              </a:rPr>
              <a:t>Conditions statements</a:t>
            </a:r>
          </a:p>
          <a:p>
            <a:pPr marL="342900" indent="-342900">
              <a:buFont typeface="Wingdings" pitchFamily="2" charset="2"/>
              <a:buChar char="q"/>
            </a:pPr>
            <a:r>
              <a:rPr lang="en-US" sz="2400" b="1" dirty="0">
                <a:solidFill>
                  <a:srgbClr val="002060"/>
                </a:solidFill>
              </a:rPr>
              <a:t>Looping in Python</a:t>
            </a:r>
          </a:p>
          <a:p>
            <a:pPr marL="342900" indent="-342900">
              <a:buFont typeface="Wingdings" pitchFamily="2" charset="2"/>
              <a:buChar char="q"/>
            </a:pPr>
            <a:endParaRPr lang="en-US" sz="2400" b="1" dirty="0">
              <a:solidFill>
                <a:srgbClr val="002060"/>
              </a:solidFill>
            </a:endParaRPr>
          </a:p>
        </p:txBody>
      </p:sp>
      <p:sp>
        <p:nvSpPr>
          <p:cNvPr id="8194" name="AutoShape 2" descr="Python-Programming-Projec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4" descr="F:\Training\Anup Kelkars Academy\Course Contents\Python 3\I Python Environment Setup and Essentials_31\1_Introduction to Python_1\Images\Python_Basic.png">
            <a:extLst>
              <a:ext uri="{FF2B5EF4-FFF2-40B4-BE49-F238E27FC236}">
                <a16:creationId xmlns:a16="http://schemas.microsoft.com/office/drawing/2014/main" id="{FE3C6B73-8355-4D91-A3DF-595C2398F232}"/>
              </a:ext>
            </a:extLst>
          </p:cNvPr>
          <p:cNvPicPr>
            <a:picLocks noChangeAspect="1" noChangeArrowheads="1"/>
          </p:cNvPicPr>
          <p:nvPr/>
        </p:nvPicPr>
        <p:blipFill>
          <a:blip r:embed="rId2">
            <a:lum bright="17000" contrast="25000"/>
          </a:blip>
          <a:srcRect/>
          <a:stretch>
            <a:fillRect/>
          </a:stretch>
        </p:blipFill>
        <p:spPr bwMode="auto">
          <a:xfrm>
            <a:off x="3842305" y="2302915"/>
            <a:ext cx="4839030" cy="244323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ariables And Data Types In Python | Python For Beginners | Edureka">
            <a:extLst>
              <a:ext uri="{FF2B5EF4-FFF2-40B4-BE49-F238E27FC236}">
                <a16:creationId xmlns:a16="http://schemas.microsoft.com/office/drawing/2014/main" id="{46CEED44-6047-4994-9B00-8F25D5B3F40B}"/>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390900" y="885448"/>
            <a:ext cx="5290435" cy="36641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0500" y="209550"/>
            <a:ext cx="6400800" cy="1009649"/>
          </a:xfrm>
        </p:spPr>
        <p:txBody>
          <a:bodyPr>
            <a:normAutofit/>
          </a:bodyPr>
          <a:lstStyle/>
          <a:p>
            <a:pPr algn="ctr"/>
            <a:r>
              <a:rPr lang="en-US" b="1" dirty="0">
                <a:latin typeface="Times New Roman" pitchFamily="18" charset="0"/>
                <a:cs typeface="Times New Roman" pitchFamily="18" charset="0"/>
              </a:rPr>
              <a:t>Data Types in Python</a:t>
            </a:r>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
        <p:nvSpPr>
          <p:cNvPr id="13" name="Rectangle 12"/>
          <p:cNvSpPr/>
          <p:nvPr/>
        </p:nvSpPr>
        <p:spPr>
          <a:xfrm>
            <a:off x="290417" y="938046"/>
            <a:ext cx="8839200" cy="3416320"/>
          </a:xfrm>
          <a:prstGeom prst="rect">
            <a:avLst/>
          </a:prstGeom>
        </p:spPr>
        <p:txBody>
          <a:bodyPr wrap="square">
            <a:spAutoFit/>
          </a:bodyPr>
          <a:lstStyle/>
          <a:p>
            <a:r>
              <a:rPr lang="en-US" sz="2400" b="1" dirty="0">
                <a:solidFill>
                  <a:srgbClr val="002060"/>
                </a:solidFill>
              </a:rPr>
              <a:t>After first fundamental’s part, work on basic Python concepts like strings and lists, along with quizzes to check your understanding. Towards the end of the section, we'll learn about more involved topics like loops and functions and do a lot of coding exercises.</a:t>
            </a:r>
          </a:p>
          <a:p>
            <a:r>
              <a:rPr lang="en-US" sz="2400" b="1" dirty="0">
                <a:solidFill>
                  <a:srgbClr val="002060"/>
                </a:solidFill>
              </a:rPr>
              <a:t>	</a:t>
            </a:r>
          </a:p>
          <a:p>
            <a:pPr marL="342900" indent="-342900">
              <a:buFont typeface="Wingdings" pitchFamily="2" charset="2"/>
              <a:buChar char="q"/>
            </a:pPr>
            <a:r>
              <a:rPr lang="en-US" sz="2400" b="1" dirty="0">
                <a:solidFill>
                  <a:srgbClr val="002060"/>
                </a:solidFill>
              </a:rPr>
              <a:t>Data Types in python</a:t>
            </a:r>
          </a:p>
          <a:p>
            <a:pPr marL="342900" indent="-342900">
              <a:buFont typeface="Wingdings" pitchFamily="2" charset="2"/>
              <a:buChar char="q"/>
            </a:pPr>
            <a:r>
              <a:rPr lang="en-US" sz="2400" b="1" dirty="0">
                <a:solidFill>
                  <a:srgbClr val="002060"/>
                </a:solidFill>
              </a:rPr>
              <a:t>Strings</a:t>
            </a:r>
          </a:p>
          <a:p>
            <a:pPr marL="342900" indent="-342900">
              <a:buFont typeface="Wingdings" pitchFamily="2" charset="2"/>
              <a:buChar char="q"/>
            </a:pPr>
            <a:r>
              <a:rPr lang="en-US" sz="2400" b="1" dirty="0">
                <a:solidFill>
                  <a:srgbClr val="002060"/>
                </a:solidFill>
              </a:rPr>
              <a:t>Lists And Tuples</a:t>
            </a:r>
          </a:p>
          <a:p>
            <a:pPr marL="342900" indent="-342900">
              <a:buFont typeface="Wingdings" pitchFamily="2" charset="2"/>
              <a:buChar char="q"/>
            </a:pPr>
            <a:r>
              <a:rPr lang="en-US" sz="2400" b="1" dirty="0">
                <a:solidFill>
                  <a:srgbClr val="002060"/>
                </a:solidFill>
              </a:rPr>
              <a:t>Dictionary, Sets </a:t>
            </a:r>
          </a:p>
        </p:txBody>
      </p:sp>
      <p:sp>
        <p:nvSpPr>
          <p:cNvPr id="3" name="Rectangle 2">
            <a:extLst>
              <a:ext uri="{FF2B5EF4-FFF2-40B4-BE49-F238E27FC236}">
                <a16:creationId xmlns:a16="http://schemas.microsoft.com/office/drawing/2014/main" id="{CC132A7B-2DBA-4221-95B7-459BBCFAB868}"/>
              </a:ext>
            </a:extLst>
          </p:cNvPr>
          <p:cNvSpPr/>
          <p:nvPr/>
        </p:nvSpPr>
        <p:spPr>
          <a:xfrm>
            <a:off x="3266229" y="885448"/>
            <a:ext cx="1459391" cy="150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fining Functions in Python 3 | DigitalOcean">
            <a:extLst>
              <a:ext uri="{FF2B5EF4-FFF2-40B4-BE49-F238E27FC236}">
                <a16:creationId xmlns:a16="http://schemas.microsoft.com/office/drawing/2014/main" id="{02F40099-D758-4CF0-B8D4-A7708FF890B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656082" y="2129092"/>
            <a:ext cx="5030128" cy="251506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20162" y="1088025"/>
            <a:ext cx="7992486" cy="2677656"/>
          </a:xfrm>
          <a:prstGeom prst="rect">
            <a:avLst/>
          </a:prstGeom>
        </p:spPr>
        <p:txBody>
          <a:bodyPr wrap="square">
            <a:spAutoFit/>
          </a:bodyPr>
          <a:lstStyle/>
          <a:p>
            <a:r>
              <a:rPr lang="en-US" sz="2400" b="1" dirty="0">
                <a:solidFill>
                  <a:srgbClr val="002060"/>
                </a:solidFill>
              </a:rPr>
              <a:t>The topics covered will be the backbone for the rest of the course and are also crucial for an interview perspective.</a:t>
            </a:r>
          </a:p>
          <a:p>
            <a:endParaRPr lang="en-US" sz="2400" b="1" dirty="0">
              <a:solidFill>
                <a:srgbClr val="002060"/>
              </a:solidFill>
            </a:endParaRPr>
          </a:p>
          <a:p>
            <a:pPr marL="342900" indent="-342900">
              <a:buFont typeface="Wingdings" pitchFamily="2" charset="2"/>
              <a:buChar char="q"/>
            </a:pPr>
            <a:r>
              <a:rPr lang="en-US" sz="2400" b="1" dirty="0">
                <a:solidFill>
                  <a:srgbClr val="002060"/>
                </a:solidFill>
              </a:rPr>
              <a:t>Functions , </a:t>
            </a:r>
          </a:p>
          <a:p>
            <a:pPr marL="342900" indent="-342900">
              <a:buFont typeface="Wingdings" pitchFamily="2" charset="2"/>
              <a:buChar char="q"/>
            </a:pPr>
            <a:r>
              <a:rPr lang="en-US" sz="2400" b="1" dirty="0">
                <a:solidFill>
                  <a:srgbClr val="002060"/>
                </a:solidFill>
              </a:rPr>
              <a:t>Variables and their Scope</a:t>
            </a:r>
          </a:p>
          <a:p>
            <a:pPr marL="342900" indent="-342900">
              <a:buFont typeface="Wingdings" pitchFamily="2" charset="2"/>
              <a:buChar char="q"/>
            </a:pPr>
            <a:r>
              <a:rPr lang="en-US" sz="2400" b="1" dirty="0">
                <a:solidFill>
                  <a:srgbClr val="002060"/>
                </a:solidFill>
              </a:rPr>
              <a:t>Modules</a:t>
            </a:r>
          </a:p>
          <a:p>
            <a:pPr marL="342900" indent="-342900">
              <a:buFont typeface="Wingdings" pitchFamily="2" charset="2"/>
              <a:buChar char="q"/>
            </a:pPr>
            <a:r>
              <a:rPr lang="en-US" sz="2400" b="1" dirty="0">
                <a:solidFill>
                  <a:srgbClr val="002060"/>
                </a:solidFill>
              </a:rPr>
              <a:t>Object Orientation in Python (OOPs)</a:t>
            </a:r>
          </a:p>
        </p:txBody>
      </p:sp>
      <p:sp>
        <p:nvSpPr>
          <p:cNvPr id="2" name="Title 1"/>
          <p:cNvSpPr>
            <a:spLocks noGrp="1"/>
          </p:cNvSpPr>
          <p:nvPr>
            <p:ph type="title"/>
          </p:nvPr>
        </p:nvSpPr>
        <p:spPr>
          <a:xfrm>
            <a:off x="190500" y="209550"/>
            <a:ext cx="6400800" cy="1009649"/>
          </a:xfrm>
        </p:spPr>
        <p:txBody>
          <a:bodyPr>
            <a:normAutofit/>
          </a:bodyPr>
          <a:lstStyle/>
          <a:p>
            <a:pPr algn="ctr"/>
            <a:r>
              <a:rPr lang="en-US" b="1" dirty="0">
                <a:latin typeface="Times New Roman" pitchFamily="18" charset="0"/>
                <a:cs typeface="Times New Roman" pitchFamily="18" charset="0"/>
              </a:rPr>
              <a:t>Functions &amp; Modules </a:t>
            </a:r>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209550"/>
            <a:ext cx="6400800" cy="1009649"/>
          </a:xfrm>
        </p:spPr>
        <p:txBody>
          <a:bodyPr>
            <a:normAutofit/>
          </a:bodyPr>
          <a:lstStyle/>
          <a:p>
            <a:pPr algn="ctr"/>
            <a:r>
              <a:rPr lang="en-US" b="1" dirty="0">
                <a:latin typeface="Times New Roman" pitchFamily="18" charset="0"/>
                <a:cs typeface="Times New Roman" pitchFamily="18" charset="0"/>
              </a:rPr>
              <a:t>Other Libraries </a:t>
            </a:r>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
        <p:nvSpPr>
          <p:cNvPr id="13" name="Rectangle 12"/>
          <p:cNvSpPr/>
          <p:nvPr/>
        </p:nvSpPr>
        <p:spPr>
          <a:xfrm>
            <a:off x="419100" y="819150"/>
            <a:ext cx="8572500" cy="3416320"/>
          </a:xfrm>
          <a:prstGeom prst="rect">
            <a:avLst/>
          </a:prstGeom>
        </p:spPr>
        <p:txBody>
          <a:bodyPr wrap="square">
            <a:spAutoFit/>
          </a:bodyPr>
          <a:lstStyle/>
          <a:p>
            <a:r>
              <a:rPr lang="en-US" sz="2400" b="1" dirty="0">
                <a:solidFill>
                  <a:srgbClr val="002060"/>
                </a:solidFill>
              </a:rPr>
              <a:t>Here we will be learning more import concepts of File and Exception handling. This part gives you flexibility to work with any kind of files and handle any error all together.</a:t>
            </a:r>
          </a:p>
          <a:p>
            <a:endParaRPr lang="en-US" sz="2400" b="1" dirty="0">
              <a:solidFill>
                <a:srgbClr val="002060"/>
              </a:solidFill>
            </a:endParaRPr>
          </a:p>
          <a:p>
            <a:pPr marL="342900" indent="-342900">
              <a:buFont typeface="Wingdings" pitchFamily="2" charset="2"/>
              <a:buChar char="q"/>
            </a:pPr>
            <a:r>
              <a:rPr lang="en-US" sz="2400" b="1" dirty="0">
                <a:solidFill>
                  <a:srgbClr val="002060"/>
                </a:solidFill>
              </a:rPr>
              <a:t>File Handling </a:t>
            </a:r>
          </a:p>
          <a:p>
            <a:pPr marL="342900" indent="-342900">
              <a:buFont typeface="Wingdings" pitchFamily="2" charset="2"/>
              <a:buChar char="q"/>
            </a:pPr>
            <a:r>
              <a:rPr lang="en-US" sz="2400" b="1" dirty="0">
                <a:solidFill>
                  <a:srgbClr val="002060"/>
                </a:solidFill>
              </a:rPr>
              <a:t>Pickle &amp; OS Module</a:t>
            </a:r>
          </a:p>
          <a:p>
            <a:pPr marL="342900" indent="-342900">
              <a:buFont typeface="Wingdings" pitchFamily="2" charset="2"/>
              <a:buChar char="q"/>
            </a:pPr>
            <a:r>
              <a:rPr lang="en-US" sz="2400" b="1" dirty="0">
                <a:solidFill>
                  <a:srgbClr val="002060"/>
                </a:solidFill>
              </a:rPr>
              <a:t>Regular expression</a:t>
            </a:r>
          </a:p>
          <a:p>
            <a:pPr marL="342900" indent="-342900">
              <a:buFont typeface="Wingdings" pitchFamily="2" charset="2"/>
              <a:buChar char="q"/>
            </a:pPr>
            <a:r>
              <a:rPr lang="en-US" sz="2400" b="1" dirty="0" err="1">
                <a:solidFill>
                  <a:srgbClr val="002060"/>
                </a:solidFill>
              </a:rPr>
              <a:t>DateTime</a:t>
            </a:r>
            <a:r>
              <a:rPr lang="en-US" sz="2400" b="1" dirty="0">
                <a:solidFill>
                  <a:srgbClr val="002060"/>
                </a:solidFill>
              </a:rPr>
              <a:t> Module</a:t>
            </a:r>
          </a:p>
          <a:p>
            <a:pPr marL="342900" indent="-342900">
              <a:buFont typeface="Wingdings" pitchFamily="2" charset="2"/>
              <a:buChar char="q"/>
            </a:pPr>
            <a:r>
              <a:rPr lang="en-US" sz="2400" b="1" dirty="0">
                <a:solidFill>
                  <a:srgbClr val="002060"/>
                </a:solidFill>
              </a:rPr>
              <a:t>Exception Handling </a:t>
            </a:r>
          </a:p>
        </p:txBody>
      </p:sp>
      <p:pic>
        <p:nvPicPr>
          <p:cNvPr id="8194" name="Picture 2" descr="Python Write to File – Open, Read, Append, and Other File Handling  Functions Explained">
            <a:extLst>
              <a:ext uri="{FF2B5EF4-FFF2-40B4-BE49-F238E27FC236}">
                <a16:creationId xmlns:a16="http://schemas.microsoft.com/office/drawing/2014/main" id="{8F238148-4EA9-42D1-9E18-BFCCDFE15B64}"/>
              </a:ext>
            </a:extLst>
          </p:cNvPr>
          <p:cNvPicPr>
            <a:picLocks noChangeAspect="1" noChangeArrowheads="1"/>
          </p:cNvPicPr>
          <p:nvPr/>
        </p:nvPicPr>
        <p:blipFill>
          <a:blip r:embed="rId3" cstate="print">
            <a:alphaModFix amt="70000"/>
            <a:extLst>
              <a:ext uri="{28A0092B-C50C-407E-A947-70E740481C1C}">
                <a14:useLocalDpi xmlns:a14="http://schemas.microsoft.com/office/drawing/2010/main" val="0"/>
              </a:ext>
            </a:extLst>
          </a:blip>
          <a:srcRect/>
          <a:stretch>
            <a:fillRect/>
          </a:stretch>
        </p:blipFill>
        <p:spPr bwMode="auto">
          <a:xfrm>
            <a:off x="3963024" y="2084516"/>
            <a:ext cx="4718693" cy="24707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665C819-C7F2-4EC5-8295-0696584CB881}"/>
              </a:ext>
            </a:extLst>
          </p:cNvPr>
          <p:cNvSpPr/>
          <p:nvPr/>
        </p:nvSpPr>
        <p:spPr>
          <a:xfrm>
            <a:off x="6453845" y="4405174"/>
            <a:ext cx="1459391" cy="150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8150" y="362431"/>
            <a:ext cx="7886700" cy="523220"/>
          </a:xfrm>
          <a:prstGeom prst="rect">
            <a:avLst/>
          </a:prstGeom>
          <a:noFill/>
        </p:spPr>
        <p:txBody>
          <a:bodyPr wrap="square" rtlCol="0">
            <a:spAutoFit/>
          </a:bodyPr>
          <a:lstStyle/>
          <a:p>
            <a:r>
              <a:rPr lang="en-US" sz="2800" dirty="0">
                <a:latin typeface="+mj-lt"/>
                <a:cs typeface="Times New Roman" pitchFamily="18" charset="0"/>
              </a:rPr>
              <a:t>Installation of Python on Windows / Linux</a:t>
            </a:r>
          </a:p>
        </p:txBody>
      </p:sp>
      <p:sp>
        <p:nvSpPr>
          <p:cNvPr id="6" name="TextBox 5"/>
          <p:cNvSpPr txBox="1"/>
          <p:nvPr/>
        </p:nvSpPr>
        <p:spPr>
          <a:xfrm>
            <a:off x="571499" y="1200150"/>
            <a:ext cx="8340265" cy="3046988"/>
          </a:xfrm>
          <a:prstGeom prst="rect">
            <a:avLst/>
          </a:prstGeom>
          <a:noFill/>
        </p:spPr>
        <p:txBody>
          <a:bodyPr wrap="square" rtlCol="0">
            <a:spAutoFit/>
          </a:bodyPr>
          <a:lstStyle/>
          <a:p>
            <a:pPr marL="342900" indent="-342900">
              <a:buFont typeface="+mj-lt"/>
              <a:buAutoNum type="arabicPeriod"/>
            </a:pPr>
            <a:r>
              <a:rPr lang="en-US" sz="2400" dirty="0">
                <a:latin typeface="+mj-lt"/>
                <a:cs typeface="Times New Roman" pitchFamily="18" charset="0"/>
              </a:rPr>
              <a:t>For Windows</a:t>
            </a:r>
          </a:p>
          <a:p>
            <a:pPr marL="800100" lvl="1" indent="-342900">
              <a:buFont typeface="Arial" pitchFamily="34" charset="0"/>
              <a:buChar char="•"/>
            </a:pPr>
            <a:endParaRPr lang="en-US" sz="2400" dirty="0">
              <a:latin typeface="+mj-lt"/>
            </a:endParaRPr>
          </a:p>
          <a:p>
            <a:pPr marL="800100" lvl="1" indent="-342900">
              <a:buFont typeface="Arial" pitchFamily="34" charset="0"/>
              <a:buChar char="•"/>
            </a:pPr>
            <a:r>
              <a:rPr lang="en-US" sz="2400" dirty="0">
                <a:latin typeface="+mj-lt"/>
              </a:rPr>
              <a:t>Download Python from www.python.org</a:t>
            </a:r>
          </a:p>
          <a:p>
            <a:pPr marL="800100" lvl="1" indent="-342900"/>
            <a:endParaRPr lang="en-US" sz="2400" dirty="0">
              <a:latin typeface="+mj-lt"/>
              <a:cs typeface="Times New Roman" pitchFamily="18" charset="0"/>
            </a:endParaRPr>
          </a:p>
          <a:p>
            <a:pPr marL="342900" indent="-342900"/>
            <a:r>
              <a:rPr lang="en-US" sz="2400" dirty="0">
                <a:latin typeface="+mj-lt"/>
                <a:cs typeface="Times New Roman" pitchFamily="18" charset="0"/>
              </a:rPr>
              <a:t>2. For Linux</a:t>
            </a:r>
          </a:p>
          <a:p>
            <a:pPr marL="342900" indent="-342900"/>
            <a:endParaRPr lang="en-US" sz="2400" dirty="0">
              <a:latin typeface="+mj-lt"/>
              <a:cs typeface="Times New Roman" pitchFamily="18" charset="0"/>
            </a:endParaRPr>
          </a:p>
          <a:p>
            <a:pPr marL="800100" lvl="1" indent="-342900">
              <a:buFont typeface="Arial" pitchFamily="34" charset="0"/>
              <a:buChar char="•"/>
            </a:pPr>
            <a:r>
              <a:rPr lang="en-US" sz="2400" dirty="0">
                <a:latin typeface="+mj-lt"/>
                <a:cs typeface="Times New Roman" pitchFamily="18" charset="0"/>
              </a:rPr>
              <a:t>Python is already install on Linux when Operating System is getting installed	</a:t>
            </a:r>
          </a:p>
        </p:txBody>
      </p:sp>
    </p:spTree>
  </p:cSld>
  <p:clrMapOvr>
    <a:masterClrMapping/>
  </p:clrMapOvr>
</p:sld>
</file>

<file path=ppt/theme/theme1.xml><?xml version="1.0" encoding="utf-8"?>
<a:theme xmlns:a="http://schemas.openxmlformats.org/drawingml/2006/main" name="AWS Day 3 - EC2 - Dem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CC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AWS Day 3 - EC2 - Demo</Template>
  <TotalTime>4053</TotalTime>
  <Words>487</Words>
  <Application>Microsoft Office PowerPoint</Application>
  <PresentationFormat>On-screen Show (16:9)</PresentationFormat>
  <Paragraphs>79</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vt:lpstr>
      <vt:lpstr>Gill Sans MT</vt:lpstr>
      <vt:lpstr>Times New Roman</vt:lpstr>
      <vt:lpstr>Wingdings</vt:lpstr>
      <vt:lpstr>AWS Day 3 - EC2 - Demo</vt:lpstr>
      <vt:lpstr>PowerPoint Presentation</vt:lpstr>
      <vt:lpstr>PowerPoint Presentation</vt:lpstr>
      <vt:lpstr>PowerPoint Presentation</vt:lpstr>
      <vt:lpstr>PowerPoint Presentation</vt:lpstr>
      <vt:lpstr>Python Environment Setup and Essentials</vt:lpstr>
      <vt:lpstr>Data Types in Python</vt:lpstr>
      <vt:lpstr>Functions &amp; Modules </vt:lpstr>
      <vt:lpstr>Other Libraries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V11</dc:creator>
  <cp:lastModifiedBy>lenovo</cp:lastModifiedBy>
  <cp:revision>396</cp:revision>
  <dcterms:created xsi:type="dcterms:W3CDTF">2006-08-16T00:00:00Z</dcterms:created>
  <dcterms:modified xsi:type="dcterms:W3CDTF">2021-06-16T06:04:29Z</dcterms:modified>
</cp:coreProperties>
</file>