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74" r:id="rId3"/>
    <p:sldId id="257" r:id="rId4"/>
    <p:sldId id="275" r:id="rId5"/>
    <p:sldId id="278" r:id="rId6"/>
    <p:sldId id="288" r:id="rId7"/>
    <p:sldId id="286" r:id="rId8"/>
    <p:sldId id="287" r:id="rId9"/>
    <p:sldId id="279" r:id="rId10"/>
    <p:sldId id="280" r:id="rId11"/>
    <p:sldId id="291" r:id="rId12"/>
    <p:sldId id="296" r:id="rId13"/>
    <p:sldId id="292" r:id="rId14"/>
    <p:sldId id="290" r:id="rId15"/>
    <p:sldId id="293" r:id="rId16"/>
    <p:sldId id="283" r:id="rId17"/>
    <p:sldId id="284" r:id="rId18"/>
    <p:sldId id="297" r:id="rId19"/>
    <p:sldId id="298"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1" d="100"/>
          <a:sy n="91" d="100"/>
        </p:scale>
        <p:origin x="786"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AF747-3C9C-4C04-99C9-67B5B3D23FDC}" type="datetimeFigureOut">
              <a:rPr lang="en-IN" smtClean="0"/>
              <a:pPr/>
              <a:t>24-06-2021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FE294-CD72-4A54-99AE-949DAC1BA7C0}" type="slidenum">
              <a:rPr lang="en-IN" smtClean="0"/>
              <a:pPr/>
              <a:t>‹#›</a:t>
            </a:fld>
            <a:endParaRPr lang="en-IN"/>
          </a:p>
        </p:txBody>
      </p:sp>
    </p:spTree>
    <p:extLst>
      <p:ext uri="{BB962C8B-B14F-4D97-AF65-F5344CB8AC3E}">
        <p14:creationId xmlns:p14="http://schemas.microsoft.com/office/powerpoint/2010/main" val="4265024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Frown - </a:t>
            </a:r>
            <a:r>
              <a:rPr lang="en-US" sz="1200" b="0" i="0" kern="1200" dirty="0">
                <a:solidFill>
                  <a:schemeClr val="tx1"/>
                </a:solidFill>
                <a:effectLst/>
                <a:latin typeface="+mn-lt"/>
                <a:ea typeface="+mn-ea"/>
                <a:cs typeface="+mn-cs"/>
              </a:rPr>
              <a:t>furrow one's brows in an expression indicating disapproval, displeasure, or concentration.</a:t>
            </a:r>
            <a:endParaRPr lang="en-IN" dirty="0"/>
          </a:p>
        </p:txBody>
      </p:sp>
      <p:sp>
        <p:nvSpPr>
          <p:cNvPr id="4" name="Slide Number Placeholder 3"/>
          <p:cNvSpPr>
            <a:spLocks noGrp="1"/>
          </p:cNvSpPr>
          <p:nvPr>
            <p:ph type="sldNum" sz="quarter" idx="5"/>
          </p:nvPr>
        </p:nvSpPr>
        <p:spPr/>
        <p:txBody>
          <a:bodyPr/>
          <a:lstStyle/>
          <a:p>
            <a:fld id="{46AFE294-CD72-4A54-99AE-949DAC1BA7C0}" type="slidenum">
              <a:rPr lang="en-IN" smtClean="0"/>
              <a:pPr/>
              <a:t>7</a:t>
            </a:fld>
            <a:endParaRPr lang="en-IN"/>
          </a:p>
        </p:txBody>
      </p:sp>
    </p:spTree>
    <p:extLst>
      <p:ext uri="{BB962C8B-B14F-4D97-AF65-F5344CB8AC3E}">
        <p14:creationId xmlns:p14="http://schemas.microsoft.com/office/powerpoint/2010/main" val="1297722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a:t>
            </a:r>
            <a:r>
              <a:rPr lang="en-US" sz="1200" b="1" i="0" kern="1200" dirty="0">
                <a:solidFill>
                  <a:schemeClr val="tx1"/>
                </a:solidFill>
                <a:effectLst/>
                <a:latin typeface="+mn-lt"/>
                <a:ea typeface="+mn-ea"/>
                <a:cs typeface="+mn-cs"/>
              </a:rPr>
              <a:t>abstraction</a:t>
            </a:r>
            <a:r>
              <a:rPr lang="en-US" sz="1200" b="0" i="0" kern="1200" dirty="0">
                <a:solidFill>
                  <a:schemeClr val="tx1"/>
                </a:solidFill>
                <a:effectLst/>
                <a:latin typeface="+mn-lt"/>
                <a:ea typeface="+mn-ea"/>
                <a:cs typeface="+mn-cs"/>
              </a:rPr>
              <a:t> refers to providing only essential information about the data to the outside world, hiding the background details or implementation. </a:t>
            </a:r>
            <a:endParaRPr lang="en-IN" dirty="0"/>
          </a:p>
        </p:txBody>
      </p:sp>
      <p:sp>
        <p:nvSpPr>
          <p:cNvPr id="4" name="Slide Number Placeholder 3"/>
          <p:cNvSpPr>
            <a:spLocks noGrp="1"/>
          </p:cNvSpPr>
          <p:nvPr>
            <p:ph type="sldNum" sz="quarter" idx="5"/>
          </p:nvPr>
        </p:nvSpPr>
        <p:spPr/>
        <p:txBody>
          <a:bodyPr/>
          <a:lstStyle/>
          <a:p>
            <a:fld id="{46AFE294-CD72-4A54-99AE-949DAC1BA7C0}" type="slidenum">
              <a:rPr lang="en-IN" smtClean="0"/>
              <a:pPr/>
              <a:t>14</a:t>
            </a:fld>
            <a:endParaRPr lang="en-IN"/>
          </a:p>
        </p:txBody>
      </p:sp>
    </p:spTree>
    <p:extLst>
      <p:ext uri="{BB962C8B-B14F-4D97-AF65-F5344CB8AC3E}">
        <p14:creationId xmlns:p14="http://schemas.microsoft.com/office/powerpoint/2010/main" val="69197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Unwieldy = </a:t>
            </a:r>
            <a:r>
              <a:rPr lang="en-US" dirty="0" err="1"/>
              <a:t>disorganised</a:t>
            </a:r>
            <a:endParaRPr lang="en-IN" dirty="0"/>
          </a:p>
        </p:txBody>
      </p:sp>
      <p:sp>
        <p:nvSpPr>
          <p:cNvPr id="4" name="Slide Number Placeholder 3"/>
          <p:cNvSpPr>
            <a:spLocks noGrp="1"/>
          </p:cNvSpPr>
          <p:nvPr>
            <p:ph type="sldNum" sz="quarter" idx="5"/>
          </p:nvPr>
        </p:nvSpPr>
        <p:spPr/>
        <p:txBody>
          <a:bodyPr/>
          <a:lstStyle/>
          <a:p>
            <a:fld id="{46AFE294-CD72-4A54-99AE-949DAC1BA7C0}" type="slidenum">
              <a:rPr lang="en-IN" smtClean="0"/>
              <a:pPr/>
              <a:t>16</a:t>
            </a:fld>
            <a:endParaRPr lang="en-IN"/>
          </a:p>
        </p:txBody>
      </p:sp>
    </p:spTree>
    <p:extLst>
      <p:ext uri="{BB962C8B-B14F-4D97-AF65-F5344CB8AC3E}">
        <p14:creationId xmlns:p14="http://schemas.microsoft.com/office/powerpoint/2010/main" val="57814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553998"/>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2" y="2880361"/>
            <a:ext cx="6400799"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sz="half" idx="2"/>
          </p:nvPr>
        </p:nvSpPr>
        <p:spPr>
          <a:xfrm>
            <a:off x="457200"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59" y="1183006"/>
            <a:ext cx="3977640"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435484" y="2141415"/>
            <a:ext cx="2273035" cy="1661993"/>
          </a:xfrm>
        </p:spPr>
        <p:txBody>
          <a:bodyPr lIns="0" tIns="0" rIns="0" bIns="0"/>
          <a:lstStyle>
            <a:lvl1pPr>
              <a:defRPr sz="3600" b="0" i="0">
                <a:solidFill>
                  <a:schemeClr val="tx1"/>
                </a:solidFill>
                <a:latin typeface="Gill Sans MT"/>
                <a:cs typeface="Gill Sans MT"/>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solidFill>
            <a:srgbClr val="F79546"/>
          </a:solidFill>
        </p:spPr>
        <p:txBody>
          <a:bodyPr wrap="square" lIns="0" tIns="0" rIns="0" bIns="0" rtlCol="0"/>
          <a:lstStyle/>
          <a:p>
            <a:endParaRPr/>
          </a:p>
        </p:txBody>
      </p:sp>
      <p:sp>
        <p:nvSpPr>
          <p:cNvPr id="17" name="bk object 17"/>
          <p:cNvSpPr/>
          <p:nvPr/>
        </p:nvSpPr>
        <p:spPr>
          <a:xfrm>
            <a:off x="1583" y="4857750"/>
            <a:ext cx="9142730" cy="285750"/>
          </a:xfrm>
          <a:custGeom>
            <a:avLst/>
            <a:gdLst/>
            <a:ahLst/>
            <a:cxnLst/>
            <a:rect l="l" t="t" r="r" b="b"/>
            <a:pathLst>
              <a:path w="9142730" h="285750">
                <a:moveTo>
                  <a:pt x="0" y="285749"/>
                </a:moveTo>
                <a:lnTo>
                  <a:pt x="9142353" y="285749"/>
                </a:lnTo>
                <a:lnTo>
                  <a:pt x="9142353" y="0"/>
                </a:lnTo>
                <a:lnTo>
                  <a:pt x="0" y="0"/>
                </a:lnTo>
                <a:lnTo>
                  <a:pt x="0" y="285749"/>
                </a:lnTo>
                <a:close/>
              </a:path>
            </a:pathLst>
          </a:custGeom>
          <a:ln w="25560">
            <a:solidFill>
              <a:srgbClr val="F79546"/>
            </a:solidFill>
          </a:ln>
        </p:spPr>
        <p:txBody>
          <a:bodyPr wrap="square" lIns="0" tIns="0" rIns="0" bIns="0" rtlCol="0"/>
          <a:lstStyle/>
          <a:p>
            <a:endParaRPr/>
          </a:p>
        </p:txBody>
      </p:sp>
      <p:sp>
        <p:nvSpPr>
          <p:cNvPr id="2" name="Holder 2"/>
          <p:cNvSpPr>
            <a:spLocks noGrp="1"/>
          </p:cNvSpPr>
          <p:nvPr>
            <p:ph type="title"/>
          </p:nvPr>
        </p:nvSpPr>
        <p:spPr>
          <a:xfrm>
            <a:off x="3435484" y="2141415"/>
            <a:ext cx="2273035" cy="553998"/>
          </a:xfrm>
          <a:prstGeom prst="rect">
            <a:avLst/>
          </a:prstGeom>
        </p:spPr>
        <p:txBody>
          <a:bodyPr wrap="square" lIns="0" tIns="0" rIns="0" bIns="0">
            <a:spAutoFit/>
          </a:bodyPr>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523750" y="1157182"/>
            <a:ext cx="80965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20162" y="4876137"/>
            <a:ext cx="3556000" cy="276999"/>
          </a:xfrm>
          <a:prstGeom prst="rect">
            <a:avLst/>
          </a:prstGeom>
        </p:spPr>
        <p:txBody>
          <a:bodyPr wrap="square" lIns="0" tIns="0" rIns="0" bIns="0">
            <a:spAutoFit/>
          </a:bodyPr>
          <a:lstStyle>
            <a:lvl1pPr>
              <a:defRPr sz="1800" b="0" i="0">
                <a:solidFill>
                  <a:schemeClr val="bg1"/>
                </a:solidFill>
                <a:latin typeface="Calibri"/>
                <a:cs typeface="Calibri"/>
              </a:defRPr>
            </a:lvl1pPr>
          </a:lstStyle>
          <a:p>
            <a:endParaRPr lang="en-US"/>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pPr/>
              <a:t>6/24/2021</a:t>
            </a:fld>
            <a:endParaRPr lang="en-US"/>
          </a:p>
        </p:txBody>
      </p:sp>
      <p:sp>
        <p:nvSpPr>
          <p:cNvPr id="6" name="Holder 6"/>
          <p:cNvSpPr>
            <a:spLocks noGrp="1"/>
          </p:cNvSpPr>
          <p:nvPr>
            <p:ph type="sldNum" sz="quarter" idx="7"/>
          </p:nvPr>
        </p:nvSpPr>
        <p:spPr>
          <a:xfrm>
            <a:off x="6583680" y="4783456"/>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1619250"/>
            <a:ext cx="8267700" cy="646331"/>
          </a:xfrm>
          <a:prstGeom prst="rect">
            <a:avLst/>
          </a:prstGeom>
          <a:noFill/>
        </p:spPr>
        <p:txBody>
          <a:bodyPr wrap="square" rtlCol="0">
            <a:spAutoFit/>
          </a:bodyPr>
          <a:lstStyle/>
          <a:p>
            <a:pPr algn="ctr"/>
            <a:r>
              <a:rPr lang="en-US" sz="3600" dirty="0"/>
              <a:t>Object Oriented Programming</a:t>
            </a:r>
            <a:endParaRPr lang="en-US" sz="3600" dirty="0">
              <a:latin typeface="Times New Roman" pitchFamily="18" charset="0"/>
              <a:cs typeface="Times New Roman" pitchFamily="18" charset="0"/>
            </a:endParaRPr>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The init method</a:t>
            </a:r>
            <a:endParaRPr lang="en-US" sz="3200" dirty="0">
              <a:latin typeface="Times New Roman" pitchFamily="18" charset="0"/>
              <a:cs typeface="Times New Roman" pitchFamily="18" charset="0"/>
            </a:endParaRPr>
          </a:p>
        </p:txBody>
      </p:sp>
      <p:sp>
        <p:nvSpPr>
          <p:cNvPr id="6" name="TextBox 5"/>
          <p:cNvSpPr txBox="1"/>
          <p:nvPr/>
        </p:nvSpPr>
        <p:spPr>
          <a:xfrm>
            <a:off x="342900" y="843525"/>
            <a:ext cx="8153400" cy="2523768"/>
          </a:xfrm>
          <a:prstGeom prst="rect">
            <a:avLst/>
          </a:prstGeom>
          <a:noFill/>
        </p:spPr>
        <p:txBody>
          <a:bodyPr wrap="square" rtlCol="0">
            <a:spAutoFit/>
          </a:bodyPr>
          <a:lstStyle/>
          <a:p>
            <a:pPr marL="252000" indent="-252000">
              <a:spcAft>
                <a:spcPts val="1200"/>
              </a:spcAft>
              <a:buFont typeface="Arial" pitchFamily="34" charset="0"/>
              <a:buChar char="•"/>
            </a:pPr>
            <a:r>
              <a:rPr lang="en-US" dirty="0"/>
              <a:t>There are many method names which have special significance in Python classes. </a:t>
            </a:r>
          </a:p>
          <a:p>
            <a:pPr marL="252000" indent="-252000">
              <a:spcAft>
                <a:spcPts val="1200"/>
              </a:spcAft>
              <a:buFont typeface="Arial" pitchFamily="34" charset="0"/>
              <a:buChar char="•"/>
            </a:pPr>
            <a:r>
              <a:rPr lang="en-US" dirty="0"/>
              <a:t>The init method is run as soon as an object of a class is instantiated. </a:t>
            </a:r>
          </a:p>
          <a:p>
            <a:pPr marL="252000" indent="-252000">
              <a:spcAft>
                <a:spcPts val="1200"/>
              </a:spcAft>
              <a:buFont typeface="Arial" pitchFamily="34" charset="0"/>
              <a:buChar char="•"/>
            </a:pPr>
            <a:r>
              <a:rPr lang="en-US" dirty="0"/>
              <a:t>The method is useful to do any initialization you want to do with your object. </a:t>
            </a:r>
          </a:p>
          <a:p>
            <a:pPr marL="252000" indent="-252000">
              <a:spcAft>
                <a:spcPts val="1200"/>
              </a:spcAft>
              <a:buFont typeface="Arial" pitchFamily="34" charset="0"/>
              <a:buChar char="•"/>
            </a:pPr>
            <a:r>
              <a:rPr lang="en-US" dirty="0"/>
              <a:t>Notice the double underscores both at the beginning and at the end of the name.</a:t>
            </a:r>
          </a:p>
          <a:p>
            <a:pPr marL="252000" indent="-252000">
              <a:spcAft>
                <a:spcPts val="1200"/>
              </a:spcAft>
            </a:pPr>
            <a:endParaRPr lang="en-US" dirty="0"/>
          </a:p>
          <a:p>
            <a:pPr marL="252000" indent="-252000">
              <a:spcAft>
                <a:spcPts val="1200"/>
              </a:spcAft>
            </a:pPr>
            <a:endParaRPr lang="en-US" dirty="0"/>
          </a:p>
        </p:txBody>
      </p:sp>
      <p:pic>
        <p:nvPicPr>
          <p:cNvPr id="2" name="Picture 1">
            <a:extLst>
              <a:ext uri="{FF2B5EF4-FFF2-40B4-BE49-F238E27FC236}">
                <a16:creationId xmlns:a16="http://schemas.microsoft.com/office/drawing/2014/main" id="{B2AC0DCE-59C8-491B-B25A-3D176732530A}"/>
              </a:ext>
            </a:extLst>
          </p:cNvPr>
          <p:cNvPicPr>
            <a:picLocks noChangeAspect="1"/>
          </p:cNvPicPr>
          <p:nvPr/>
        </p:nvPicPr>
        <p:blipFill>
          <a:blip r:embed="rId2"/>
          <a:stretch>
            <a:fillRect/>
          </a:stretch>
        </p:blipFill>
        <p:spPr>
          <a:xfrm>
            <a:off x="3000364" y="2500312"/>
            <a:ext cx="3178739" cy="838229"/>
          </a:xfrm>
          <a:prstGeom prst="rect">
            <a:avLst/>
          </a:prstGeom>
        </p:spPr>
      </p:pic>
      <p:pic>
        <p:nvPicPr>
          <p:cNvPr id="3" name="Picture 2">
            <a:extLst>
              <a:ext uri="{FF2B5EF4-FFF2-40B4-BE49-F238E27FC236}">
                <a16:creationId xmlns:a16="http://schemas.microsoft.com/office/drawing/2014/main" id="{E70CB638-9F6A-4675-B4C4-70D03A686270}"/>
              </a:ext>
            </a:extLst>
          </p:cNvPr>
          <p:cNvPicPr>
            <a:picLocks noChangeAspect="1"/>
          </p:cNvPicPr>
          <p:nvPr/>
        </p:nvPicPr>
        <p:blipFill>
          <a:blip r:embed="rId3"/>
          <a:stretch>
            <a:fillRect/>
          </a:stretch>
        </p:blipFill>
        <p:spPr>
          <a:xfrm>
            <a:off x="5786446" y="3643320"/>
            <a:ext cx="3088065" cy="806505"/>
          </a:xfrm>
          <a:prstGeom prst="rect">
            <a:avLst/>
          </a:prstGeom>
        </p:spPr>
      </p:pic>
      <p:sp>
        <p:nvSpPr>
          <p:cNvPr id="9" name="Rectangle 8"/>
          <p:cNvSpPr/>
          <p:nvPr/>
        </p:nvSpPr>
        <p:spPr>
          <a:xfrm>
            <a:off x="357158" y="3514561"/>
            <a:ext cx="5072098" cy="1200329"/>
          </a:xfrm>
          <a:prstGeom prst="rect">
            <a:avLst/>
          </a:prstGeom>
        </p:spPr>
        <p:txBody>
          <a:bodyPr wrap="square">
            <a:spAutoFit/>
          </a:bodyPr>
          <a:lstStyle/>
          <a:p>
            <a:pPr marL="252000" indent="-252000">
              <a:spcAft>
                <a:spcPts val="1200"/>
              </a:spcAft>
              <a:buFont typeface="Arial" pitchFamily="34" charset="0"/>
              <a:buChar char="•"/>
            </a:pPr>
            <a:r>
              <a:rPr lang="en-US" dirty="0"/>
              <a:t>We do not explicitly call the init method but pass the arguments in the parentheses following the class name when creating a new instance of the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The init method</a:t>
            </a:r>
            <a:endParaRPr lang="en-US" sz="32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EF9D0538-0BF5-45A9-91C9-FFB05F7E2FC9}"/>
              </a:ext>
            </a:extLst>
          </p:cNvPr>
          <p:cNvPicPr>
            <a:picLocks noChangeAspect="1"/>
          </p:cNvPicPr>
          <p:nvPr/>
        </p:nvPicPr>
        <p:blipFill>
          <a:blip r:embed="rId2"/>
          <a:stretch>
            <a:fillRect/>
          </a:stretch>
        </p:blipFill>
        <p:spPr>
          <a:xfrm>
            <a:off x="508268" y="1189170"/>
            <a:ext cx="4059957" cy="2304300"/>
          </a:xfrm>
          <a:prstGeom prst="rect">
            <a:avLst/>
          </a:prstGeom>
        </p:spPr>
      </p:pic>
      <p:pic>
        <p:nvPicPr>
          <p:cNvPr id="12" name="Picture 11">
            <a:extLst>
              <a:ext uri="{FF2B5EF4-FFF2-40B4-BE49-F238E27FC236}">
                <a16:creationId xmlns:a16="http://schemas.microsoft.com/office/drawing/2014/main" id="{EDE25B6D-7C34-4BFF-8552-6534D2E5A395}"/>
              </a:ext>
            </a:extLst>
          </p:cNvPr>
          <p:cNvPicPr>
            <a:picLocks noChangeAspect="1"/>
          </p:cNvPicPr>
          <p:nvPr/>
        </p:nvPicPr>
        <p:blipFill>
          <a:blip r:embed="rId3"/>
          <a:stretch>
            <a:fillRect/>
          </a:stretch>
        </p:blipFill>
        <p:spPr>
          <a:xfrm>
            <a:off x="4775780" y="1192477"/>
            <a:ext cx="4024664" cy="2032158"/>
          </a:xfrm>
          <a:prstGeom prst="rect">
            <a:avLst/>
          </a:prstGeom>
        </p:spPr>
      </p:pic>
    </p:spTree>
    <p:extLst>
      <p:ext uri="{BB962C8B-B14F-4D97-AF65-F5344CB8AC3E}">
        <p14:creationId xmlns:p14="http://schemas.microsoft.com/office/powerpoint/2010/main" val="200827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450" y="272463"/>
            <a:ext cx="5295900" cy="584775"/>
          </a:xfrm>
          <a:prstGeom prst="rect">
            <a:avLst/>
          </a:prstGeom>
          <a:noFill/>
        </p:spPr>
        <p:txBody>
          <a:bodyPr wrap="square" rtlCol="0">
            <a:spAutoFit/>
          </a:bodyPr>
          <a:lstStyle/>
          <a:p>
            <a:r>
              <a:rPr lang="en-US" sz="3200" dirty="0"/>
              <a:t>Polymorphism</a:t>
            </a:r>
          </a:p>
        </p:txBody>
      </p:sp>
      <p:sp>
        <p:nvSpPr>
          <p:cNvPr id="6" name="TextBox 5"/>
          <p:cNvSpPr txBox="1"/>
          <p:nvPr/>
        </p:nvSpPr>
        <p:spPr>
          <a:xfrm>
            <a:off x="527935" y="2943057"/>
            <a:ext cx="8153400" cy="1200329"/>
          </a:xfrm>
          <a:prstGeom prst="rect">
            <a:avLst/>
          </a:prstGeom>
          <a:noFill/>
        </p:spPr>
        <p:txBody>
          <a:bodyPr wrap="square" rtlCol="0">
            <a:spAutoFit/>
          </a:bodyPr>
          <a:lstStyle/>
          <a:p>
            <a:pPr marL="252000" indent="-252000">
              <a:buFont typeface="Arial" pitchFamily="34" charset="0"/>
              <a:buChar char="•"/>
            </a:pPr>
            <a:r>
              <a:rPr lang="en-US" dirty="0"/>
              <a:t>Polymorphism is an ability (in OOP) to use common interface for multiple form (data types). Suppose, we need to color a shape, there are multiple shape option (rectangle, square, circle). However we could use same method to color any shape. This concept is called Polymorphism.</a:t>
            </a:r>
          </a:p>
        </p:txBody>
      </p:sp>
      <p:sp>
        <p:nvSpPr>
          <p:cNvPr id="12" name="Rectangle 11"/>
          <p:cNvSpPr/>
          <p:nvPr/>
        </p:nvSpPr>
        <p:spPr>
          <a:xfrm>
            <a:off x="509559" y="1214428"/>
            <a:ext cx="8358246" cy="1477328"/>
          </a:xfrm>
          <a:prstGeom prst="rect">
            <a:avLst/>
          </a:prstGeom>
        </p:spPr>
        <p:txBody>
          <a:bodyPr wrap="square">
            <a:spAutoFit/>
          </a:bodyPr>
          <a:lstStyle/>
          <a:p>
            <a:pPr marL="252000" indent="-252000">
              <a:spcAft>
                <a:spcPts val="800"/>
              </a:spcAft>
              <a:buFont typeface="Arial" pitchFamily="34" charset="0"/>
              <a:buChar char="•"/>
            </a:pPr>
            <a:r>
              <a:rPr lang="en-US" b="1" dirty="0"/>
              <a:t>Polymorphism</a:t>
            </a:r>
            <a:r>
              <a:rPr lang="en-US" dirty="0"/>
              <a:t> is achieved through method </a:t>
            </a:r>
            <a:r>
              <a:rPr lang="en-US" b="1" dirty="0"/>
              <a:t>overloading. </a:t>
            </a:r>
            <a:r>
              <a:rPr lang="en-US" dirty="0"/>
              <a:t>Method </a:t>
            </a:r>
            <a:r>
              <a:rPr lang="en-US" b="1" dirty="0"/>
              <a:t>overloading</a:t>
            </a:r>
            <a:r>
              <a:rPr lang="en-US" dirty="0"/>
              <a:t> means there are several methods present in a class having the same name but different types/number of parameters. Like other languages , python does not supports method overloading by default.  But there are different ways to achieve polymorphism in Python.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450" y="267450"/>
            <a:ext cx="5295900" cy="584775"/>
          </a:xfrm>
          <a:prstGeom prst="rect">
            <a:avLst/>
          </a:prstGeom>
          <a:noFill/>
        </p:spPr>
        <p:txBody>
          <a:bodyPr wrap="square" rtlCol="0">
            <a:spAutoFit/>
          </a:bodyPr>
          <a:lstStyle/>
          <a:p>
            <a:r>
              <a:rPr lang="en-US" sz="3200" dirty="0"/>
              <a:t>Polymorphism</a:t>
            </a:r>
          </a:p>
        </p:txBody>
      </p:sp>
      <p:sp>
        <p:nvSpPr>
          <p:cNvPr id="9" name="Rectangle 8"/>
          <p:cNvSpPr/>
          <p:nvPr/>
        </p:nvSpPr>
        <p:spPr>
          <a:xfrm>
            <a:off x="428596" y="2434238"/>
            <a:ext cx="8358246" cy="923330"/>
          </a:xfrm>
          <a:prstGeom prst="rect">
            <a:avLst/>
          </a:prstGeom>
        </p:spPr>
        <p:txBody>
          <a:bodyPr wrap="square">
            <a:spAutoFit/>
          </a:bodyPr>
          <a:lstStyle/>
          <a:p>
            <a:pPr marL="252000" indent="-252000">
              <a:spcAft>
                <a:spcPts val="800"/>
              </a:spcAft>
              <a:buFont typeface="Arial" pitchFamily="34" charset="0"/>
              <a:buChar char="•"/>
            </a:pPr>
            <a:r>
              <a:rPr lang="en-US" dirty="0"/>
              <a:t>To allow polymorphism, we create common interface </a:t>
            </a:r>
            <a:r>
              <a:rPr lang="en-US" b="1" dirty="0" err="1"/>
              <a:t>flying_test</a:t>
            </a:r>
            <a:r>
              <a:rPr lang="en-US" b="1" dirty="0"/>
              <a:t>()</a:t>
            </a:r>
            <a:r>
              <a:rPr lang="en-US" dirty="0"/>
              <a:t>  function that can take any object. If we pass the objects </a:t>
            </a:r>
            <a:r>
              <a:rPr lang="en-US" b="1" dirty="0" err="1"/>
              <a:t>blu</a:t>
            </a:r>
            <a:r>
              <a:rPr lang="en-US" dirty="0"/>
              <a:t> and </a:t>
            </a:r>
            <a:r>
              <a:rPr lang="en-US" b="1" dirty="0" err="1"/>
              <a:t>peggy</a:t>
            </a:r>
            <a:r>
              <a:rPr lang="en-US" dirty="0"/>
              <a:t> in the </a:t>
            </a:r>
            <a:r>
              <a:rPr lang="en-US" i="1" dirty="0" err="1"/>
              <a:t>flying_test</a:t>
            </a:r>
            <a:r>
              <a:rPr lang="en-US" i="1" dirty="0"/>
              <a:t>()</a:t>
            </a:r>
            <a:r>
              <a:rPr lang="en-US" dirty="0"/>
              <a:t> function, it run effectively.</a:t>
            </a:r>
          </a:p>
        </p:txBody>
      </p:sp>
      <p:sp>
        <p:nvSpPr>
          <p:cNvPr id="13" name="TextBox 12">
            <a:extLst>
              <a:ext uri="{FF2B5EF4-FFF2-40B4-BE49-F238E27FC236}">
                <a16:creationId xmlns:a16="http://schemas.microsoft.com/office/drawing/2014/main" id="{D073601C-B4FA-4F1E-9852-1E489DE74CD5}"/>
              </a:ext>
            </a:extLst>
          </p:cNvPr>
          <p:cNvSpPr txBox="1"/>
          <p:nvPr/>
        </p:nvSpPr>
        <p:spPr>
          <a:xfrm>
            <a:off x="428597" y="1000114"/>
            <a:ext cx="4572032" cy="1200329"/>
          </a:xfrm>
          <a:prstGeom prst="rect">
            <a:avLst/>
          </a:prstGeom>
          <a:noFill/>
        </p:spPr>
        <p:txBody>
          <a:bodyPr wrap="square" rtlCol="0">
            <a:spAutoFit/>
          </a:bodyPr>
          <a:lstStyle/>
          <a:p>
            <a:pPr marL="252000" indent="-252000">
              <a:spcAft>
                <a:spcPts val="800"/>
              </a:spcAft>
              <a:buFont typeface="Arial" pitchFamily="34" charset="0"/>
              <a:buChar char="•"/>
            </a:pPr>
            <a:r>
              <a:rPr lang="en-US" dirty="0"/>
              <a:t>In the given program, we will define two classes </a:t>
            </a:r>
            <a:r>
              <a:rPr lang="en-US" b="1" dirty="0"/>
              <a:t>Parrot</a:t>
            </a:r>
            <a:r>
              <a:rPr lang="en-US" dirty="0"/>
              <a:t> and </a:t>
            </a:r>
            <a:r>
              <a:rPr lang="en-US" b="1" dirty="0"/>
              <a:t>Penguin</a:t>
            </a:r>
            <a:r>
              <a:rPr lang="en-US" dirty="0"/>
              <a:t>. Each of them have common method  fly() method.  However, their functions are different.</a:t>
            </a:r>
          </a:p>
        </p:txBody>
      </p:sp>
      <p:pic>
        <p:nvPicPr>
          <p:cNvPr id="14" name="Picture 2"/>
          <p:cNvPicPr>
            <a:picLocks noChangeAspect="1" noChangeArrowheads="1"/>
          </p:cNvPicPr>
          <p:nvPr/>
        </p:nvPicPr>
        <p:blipFill>
          <a:blip r:embed="rId2"/>
          <a:srcRect/>
          <a:stretch>
            <a:fillRect/>
          </a:stretch>
        </p:blipFill>
        <p:spPr bwMode="auto">
          <a:xfrm>
            <a:off x="4929190" y="876299"/>
            <a:ext cx="3657600" cy="15525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147789" y="3286141"/>
            <a:ext cx="7210425" cy="1562100"/>
          </a:xfrm>
          <a:prstGeom prst="rect">
            <a:avLst/>
          </a:prstGeom>
          <a:noFill/>
          <a:ln w="9525">
            <a:noFill/>
            <a:miter lim="800000"/>
            <a:headEnd/>
            <a:tailEnd/>
          </a:ln>
          <a:effectLst/>
        </p:spPr>
      </p:pic>
    </p:spTree>
    <p:extLst>
      <p:ext uri="{BB962C8B-B14F-4D97-AF65-F5344CB8AC3E}">
        <p14:creationId xmlns:p14="http://schemas.microsoft.com/office/powerpoint/2010/main" val="152385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9045" y="305855"/>
            <a:ext cx="6057900" cy="584775"/>
          </a:xfrm>
          <a:prstGeom prst="rect">
            <a:avLst/>
          </a:prstGeom>
          <a:noFill/>
        </p:spPr>
        <p:txBody>
          <a:bodyPr wrap="square" rtlCol="0">
            <a:spAutoFit/>
          </a:bodyPr>
          <a:lstStyle/>
          <a:p>
            <a:r>
              <a:rPr lang="en-US" sz="3200" dirty="0"/>
              <a:t>Data Encapsulation / Abstraction</a:t>
            </a:r>
          </a:p>
        </p:txBody>
      </p:sp>
      <p:sp>
        <p:nvSpPr>
          <p:cNvPr id="6" name="TextBox 5"/>
          <p:cNvSpPr txBox="1"/>
          <p:nvPr/>
        </p:nvSpPr>
        <p:spPr>
          <a:xfrm>
            <a:off x="527935" y="958740"/>
            <a:ext cx="8153400" cy="3549690"/>
          </a:xfrm>
          <a:prstGeom prst="rect">
            <a:avLst/>
          </a:prstGeom>
          <a:noFill/>
        </p:spPr>
        <p:txBody>
          <a:bodyPr wrap="square" rtlCol="0">
            <a:spAutoFit/>
          </a:bodyPr>
          <a:lstStyle/>
          <a:p>
            <a:pPr marL="252000" indent="-252000">
              <a:spcAft>
                <a:spcPts val="800"/>
              </a:spcAft>
              <a:buFont typeface="Arial" pitchFamily="34" charset="0"/>
              <a:buChar char="•"/>
            </a:pPr>
            <a:r>
              <a:rPr lang="en-US" dirty="0"/>
              <a:t>Abstraction is an important aspect of object-oriented programming. </a:t>
            </a:r>
          </a:p>
          <a:p>
            <a:pPr marL="252000" indent="-252000">
              <a:spcAft>
                <a:spcPts val="800"/>
              </a:spcAft>
              <a:buFont typeface="Arial" pitchFamily="34" charset="0"/>
              <a:buChar char="•"/>
            </a:pPr>
            <a:r>
              <a:rPr lang="en-US" dirty="0"/>
              <a:t>In python, we can perform data hiding by adding the double underscore (_ _) as a prefix to the attribute which is to be hidden. After this, the attribute will not be visible outside of the class through the object.</a:t>
            </a:r>
          </a:p>
          <a:p>
            <a:pPr marL="252000" indent="-252000">
              <a:spcAft>
                <a:spcPts val="800"/>
              </a:spcAft>
              <a:buFont typeface="Arial" pitchFamily="34" charset="0"/>
              <a:buChar char="•"/>
            </a:pPr>
            <a:r>
              <a:rPr lang="en-US" dirty="0"/>
              <a:t>Using OOP in Python, we can restrict access to methods and variables. This prevent data from direct modification which is called encapsulation.</a:t>
            </a:r>
          </a:p>
          <a:p>
            <a:pPr marL="252000" indent="-252000">
              <a:spcAft>
                <a:spcPts val="800"/>
              </a:spcAft>
              <a:buFont typeface="Arial" pitchFamily="34" charset="0"/>
              <a:buChar char="•"/>
            </a:pPr>
            <a:r>
              <a:rPr lang="en-US" dirty="0"/>
              <a:t>We defined a class Computer. We use __init__() method to store the maximum selling price of computer. We try to modify the price. However, we can’t change it because Python treats the </a:t>
            </a:r>
            <a:r>
              <a:rPr lang="en-US" b="1" dirty="0"/>
              <a:t>__</a:t>
            </a:r>
            <a:r>
              <a:rPr lang="en-US" b="1" dirty="0" err="1"/>
              <a:t>maxprice</a:t>
            </a:r>
            <a:r>
              <a:rPr lang="en-US" dirty="0"/>
              <a:t> as private attributes. </a:t>
            </a:r>
          </a:p>
          <a:p>
            <a:pPr marL="252000" indent="-252000">
              <a:spcAft>
                <a:spcPts val="800"/>
              </a:spcAft>
              <a:buFont typeface="Arial" pitchFamily="34" charset="0"/>
              <a:buChar char="•"/>
            </a:pPr>
            <a:r>
              <a:rPr lang="en-US" dirty="0"/>
              <a:t>To change the value, we used a setter function </a:t>
            </a:r>
            <a:r>
              <a:rPr lang="en-US" b="1" dirty="0" err="1"/>
              <a:t>setMaxPrice</a:t>
            </a:r>
            <a:r>
              <a:rPr lang="en-US" dirty="0"/>
              <a:t>() which takes price as parameter.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9045" y="305855"/>
            <a:ext cx="6057900" cy="584775"/>
          </a:xfrm>
          <a:prstGeom prst="rect">
            <a:avLst/>
          </a:prstGeom>
          <a:noFill/>
        </p:spPr>
        <p:txBody>
          <a:bodyPr wrap="square" rtlCol="0">
            <a:spAutoFit/>
          </a:bodyPr>
          <a:lstStyle/>
          <a:p>
            <a:r>
              <a:rPr lang="en-US" sz="3200" dirty="0"/>
              <a:t>Data Encapsulation / Abstraction</a:t>
            </a:r>
          </a:p>
        </p:txBody>
      </p:sp>
      <p:pic>
        <p:nvPicPr>
          <p:cNvPr id="8" name="Picture 7">
            <a:extLst>
              <a:ext uri="{FF2B5EF4-FFF2-40B4-BE49-F238E27FC236}">
                <a16:creationId xmlns:a16="http://schemas.microsoft.com/office/drawing/2014/main" id="{27A4B922-8344-4436-B2E4-2AAAC3C481B2}"/>
              </a:ext>
            </a:extLst>
          </p:cNvPr>
          <p:cNvPicPr>
            <a:picLocks noChangeAspect="1"/>
          </p:cNvPicPr>
          <p:nvPr/>
        </p:nvPicPr>
        <p:blipFill>
          <a:blip r:embed="rId2"/>
          <a:stretch>
            <a:fillRect/>
          </a:stretch>
        </p:blipFill>
        <p:spPr>
          <a:xfrm>
            <a:off x="5371890" y="948928"/>
            <a:ext cx="2963800" cy="3737851"/>
          </a:xfrm>
          <a:prstGeom prst="rect">
            <a:avLst/>
          </a:prstGeom>
        </p:spPr>
      </p:pic>
      <p:pic>
        <p:nvPicPr>
          <p:cNvPr id="3" name="Picture 2">
            <a:extLst>
              <a:ext uri="{FF2B5EF4-FFF2-40B4-BE49-F238E27FC236}">
                <a16:creationId xmlns:a16="http://schemas.microsoft.com/office/drawing/2014/main" id="{66A30574-3592-4822-97E6-9EABCD8A9004}"/>
              </a:ext>
            </a:extLst>
          </p:cNvPr>
          <p:cNvPicPr>
            <a:picLocks noChangeAspect="1"/>
          </p:cNvPicPr>
          <p:nvPr/>
        </p:nvPicPr>
        <p:blipFill>
          <a:blip r:embed="rId3"/>
          <a:stretch>
            <a:fillRect/>
          </a:stretch>
        </p:blipFill>
        <p:spPr>
          <a:xfrm>
            <a:off x="693095" y="943454"/>
            <a:ext cx="4200525" cy="3743325"/>
          </a:xfrm>
          <a:prstGeom prst="rect">
            <a:avLst/>
          </a:prstGeom>
        </p:spPr>
      </p:pic>
    </p:spTree>
    <p:extLst>
      <p:ext uri="{BB962C8B-B14F-4D97-AF65-F5344CB8AC3E}">
        <p14:creationId xmlns:p14="http://schemas.microsoft.com/office/powerpoint/2010/main" val="115699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3465" y="133350"/>
            <a:ext cx="5295900" cy="584775"/>
          </a:xfrm>
          <a:prstGeom prst="rect">
            <a:avLst/>
          </a:prstGeom>
          <a:noFill/>
        </p:spPr>
        <p:txBody>
          <a:bodyPr wrap="square" rtlCol="0">
            <a:spAutoFit/>
          </a:bodyPr>
          <a:lstStyle/>
          <a:p>
            <a:r>
              <a:rPr lang="en-US" sz="3200" dirty="0"/>
              <a:t>Inheritance</a:t>
            </a:r>
            <a:endParaRPr lang="en-US" sz="3200" dirty="0">
              <a:latin typeface="Times New Roman" pitchFamily="18" charset="0"/>
              <a:cs typeface="Times New Roman" pitchFamily="18" charset="0"/>
            </a:endParaRPr>
          </a:p>
        </p:txBody>
      </p:sp>
      <p:sp>
        <p:nvSpPr>
          <p:cNvPr id="6" name="TextBox 5"/>
          <p:cNvSpPr txBox="1"/>
          <p:nvPr/>
        </p:nvSpPr>
        <p:spPr>
          <a:xfrm>
            <a:off x="566340" y="899590"/>
            <a:ext cx="8153400" cy="3600986"/>
          </a:xfrm>
          <a:prstGeom prst="rect">
            <a:avLst/>
          </a:prstGeom>
          <a:noFill/>
        </p:spPr>
        <p:txBody>
          <a:bodyPr wrap="square" rtlCol="0">
            <a:spAutoFit/>
          </a:bodyPr>
          <a:lstStyle/>
          <a:p>
            <a:pPr marL="252000" indent="-252000">
              <a:spcAft>
                <a:spcPts val="1200"/>
              </a:spcAft>
              <a:buFont typeface="Arial" pitchFamily="34" charset="0"/>
              <a:buChar char="•"/>
            </a:pPr>
            <a:r>
              <a:rPr lang="en-US" dirty="0"/>
              <a:t>One of the major benefits of object oriented programming is reuse of code and one of the ways this is achieved is through the inheritance mechanism. </a:t>
            </a:r>
          </a:p>
          <a:p>
            <a:pPr marL="252000" indent="-252000">
              <a:spcAft>
                <a:spcPts val="1200"/>
              </a:spcAft>
              <a:buFont typeface="Arial" pitchFamily="34" charset="0"/>
              <a:buChar char="•"/>
            </a:pPr>
            <a:r>
              <a:rPr lang="en-US" dirty="0"/>
              <a:t>Inheritance can be best imagined as implementing a type and subtype relationship between classes.</a:t>
            </a:r>
          </a:p>
          <a:p>
            <a:pPr marL="252000" indent="-252000">
              <a:spcAft>
                <a:spcPts val="1200"/>
              </a:spcAft>
              <a:buFont typeface="Arial" pitchFamily="34" charset="0"/>
              <a:buChar char="•"/>
            </a:pPr>
            <a:r>
              <a:rPr lang="en-US" dirty="0"/>
              <a:t>Suppose you want to write a program which has to keep track of the teachers and students in a college. They have some common characteristics such as name, age and address. They also have specific characteristics such as salary, courses and leaves for teachers and, marks and fees for students.</a:t>
            </a:r>
          </a:p>
          <a:p>
            <a:pPr marL="252000" indent="-252000">
              <a:spcAft>
                <a:spcPts val="1200"/>
              </a:spcAft>
              <a:buFont typeface="Arial" pitchFamily="34" charset="0"/>
              <a:buChar char="•"/>
            </a:pPr>
            <a:r>
              <a:rPr lang="en-US" dirty="0"/>
              <a:t>You can create two independent classes for each type and process them but adding a new common characteristic would mean adding to both of these independent classes. This quickly becomes unwieldy.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6655" y="133350"/>
            <a:ext cx="5295900" cy="584775"/>
          </a:xfrm>
          <a:prstGeom prst="rect">
            <a:avLst/>
          </a:prstGeom>
          <a:noFill/>
        </p:spPr>
        <p:txBody>
          <a:bodyPr wrap="square" rtlCol="0">
            <a:spAutoFit/>
          </a:bodyPr>
          <a:lstStyle/>
          <a:p>
            <a:r>
              <a:rPr lang="en-US" sz="3200" dirty="0"/>
              <a:t>Inheritance</a:t>
            </a:r>
            <a:endParaRPr lang="en-US" sz="3200" dirty="0">
              <a:latin typeface="Times New Roman" pitchFamily="18" charset="0"/>
              <a:cs typeface="Times New Roman" pitchFamily="18" charset="0"/>
            </a:endParaRPr>
          </a:p>
        </p:txBody>
      </p:sp>
      <p:sp>
        <p:nvSpPr>
          <p:cNvPr id="6" name="TextBox 5"/>
          <p:cNvSpPr txBox="1"/>
          <p:nvPr/>
        </p:nvSpPr>
        <p:spPr>
          <a:xfrm>
            <a:off x="357158" y="971550"/>
            <a:ext cx="8616066" cy="2492990"/>
          </a:xfrm>
          <a:prstGeom prst="rect">
            <a:avLst/>
          </a:prstGeom>
          <a:noFill/>
        </p:spPr>
        <p:txBody>
          <a:bodyPr wrap="square" rtlCol="0">
            <a:spAutoFit/>
          </a:bodyPr>
          <a:lstStyle/>
          <a:p>
            <a:pPr marL="252000" indent="-252000">
              <a:spcAft>
                <a:spcPts val="1200"/>
              </a:spcAft>
              <a:buFont typeface="Arial" pitchFamily="34" charset="0"/>
              <a:buChar char="•"/>
            </a:pPr>
            <a:r>
              <a:rPr lang="en-US" dirty="0"/>
              <a:t>A better way would be to create a common class called </a:t>
            </a:r>
            <a:r>
              <a:rPr lang="en-US" b="1" dirty="0" err="1"/>
              <a:t>SchoolMember</a:t>
            </a:r>
            <a:r>
              <a:rPr lang="en-US" dirty="0"/>
              <a:t> and then have the </a:t>
            </a:r>
            <a:r>
              <a:rPr lang="en-US" b="1" dirty="0"/>
              <a:t>teacher</a:t>
            </a:r>
            <a:r>
              <a:rPr lang="en-US" dirty="0"/>
              <a:t> and </a:t>
            </a:r>
            <a:r>
              <a:rPr lang="en-US" b="1" dirty="0"/>
              <a:t>student</a:t>
            </a:r>
            <a:r>
              <a:rPr lang="en-US" dirty="0"/>
              <a:t> classes inherit from this class i.e. they will become sub-types of this type (class) and then we can add specific characteristics to these sub-types.</a:t>
            </a:r>
          </a:p>
          <a:p>
            <a:pPr marL="252000" indent="-252000">
              <a:spcAft>
                <a:spcPts val="1200"/>
              </a:spcAft>
              <a:buFont typeface="Arial" pitchFamily="34" charset="0"/>
              <a:buChar char="•"/>
            </a:pPr>
            <a:r>
              <a:rPr lang="en-US" dirty="0"/>
              <a:t>There are many advantages to this approach. </a:t>
            </a:r>
          </a:p>
          <a:p>
            <a:pPr marL="252000" indent="-252000">
              <a:spcAft>
                <a:spcPts val="1200"/>
              </a:spcAft>
              <a:buFont typeface="Arial" pitchFamily="34" charset="0"/>
              <a:buChar char="•"/>
            </a:pPr>
            <a:r>
              <a:rPr lang="en-US" dirty="0"/>
              <a:t>If we add/change any functionality in </a:t>
            </a:r>
            <a:r>
              <a:rPr lang="en-US" b="1" dirty="0" err="1"/>
              <a:t>SchoolMember</a:t>
            </a:r>
            <a:r>
              <a:rPr lang="en-US" dirty="0"/>
              <a:t> , this is automatically reflected in the subtypes as well. </a:t>
            </a:r>
          </a:p>
          <a:p>
            <a:pPr marL="252000" indent="-252000">
              <a:spcAft>
                <a:spcPts val="1200"/>
              </a:spcAft>
            </a:pPr>
            <a:endParaRPr lang="en-US" dirty="0"/>
          </a:p>
        </p:txBody>
      </p:sp>
      <p:pic>
        <p:nvPicPr>
          <p:cNvPr id="3074" name="Picture 2"/>
          <p:cNvPicPr>
            <a:picLocks noChangeAspect="1" noChangeArrowheads="1"/>
          </p:cNvPicPr>
          <p:nvPr/>
        </p:nvPicPr>
        <p:blipFill>
          <a:blip r:embed="rId2"/>
          <a:srcRect/>
          <a:stretch>
            <a:fillRect/>
          </a:stretch>
        </p:blipFill>
        <p:spPr bwMode="auto">
          <a:xfrm>
            <a:off x="1785918" y="3143254"/>
            <a:ext cx="5953125" cy="16192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6655" y="133350"/>
            <a:ext cx="5295900" cy="584775"/>
          </a:xfrm>
          <a:prstGeom prst="rect">
            <a:avLst/>
          </a:prstGeom>
          <a:noFill/>
        </p:spPr>
        <p:txBody>
          <a:bodyPr wrap="square" rtlCol="0">
            <a:spAutoFit/>
          </a:bodyPr>
          <a:lstStyle/>
          <a:p>
            <a:r>
              <a:rPr lang="en-US" sz="3200" dirty="0"/>
              <a:t>Inheritance</a:t>
            </a:r>
            <a:endParaRPr lang="en-US" sz="32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471492" y="990614"/>
            <a:ext cx="4743450" cy="3581400"/>
          </a:xfrm>
          <a:prstGeom prst="rect">
            <a:avLst/>
          </a:prstGeom>
          <a:noFill/>
          <a:ln w="9525">
            <a:noFill/>
            <a:miter lim="800000"/>
            <a:headEnd/>
            <a:tailEnd/>
          </a:ln>
          <a:effectLst/>
        </p:spPr>
      </p:pic>
      <p:sp>
        <p:nvSpPr>
          <p:cNvPr id="9" name="TextBox 8"/>
          <p:cNvSpPr txBox="1"/>
          <p:nvPr/>
        </p:nvSpPr>
        <p:spPr>
          <a:xfrm>
            <a:off x="5143504" y="1000114"/>
            <a:ext cx="3786214" cy="3724096"/>
          </a:xfrm>
          <a:prstGeom prst="rect">
            <a:avLst/>
          </a:prstGeom>
          <a:noFill/>
        </p:spPr>
        <p:txBody>
          <a:bodyPr wrap="square" rtlCol="0">
            <a:spAutoFit/>
          </a:bodyPr>
          <a:lstStyle/>
          <a:p>
            <a:pPr marL="252000" indent="-252000">
              <a:spcAft>
                <a:spcPts val="1200"/>
              </a:spcAft>
              <a:buFont typeface="Arial" pitchFamily="34" charset="0"/>
              <a:buChar char="•"/>
            </a:pPr>
            <a:r>
              <a:rPr lang="en-US" dirty="0"/>
              <a:t>Also observe that we reuse the code of the parent class and we do not need to repeat it in the different classes as we would have had to in case we had used independent classes.</a:t>
            </a:r>
          </a:p>
          <a:p>
            <a:pPr marL="252000" indent="-252000">
              <a:spcAft>
                <a:spcPts val="1200"/>
              </a:spcAft>
              <a:buFont typeface="Arial" pitchFamily="34" charset="0"/>
              <a:buChar char="•"/>
            </a:pPr>
            <a:r>
              <a:rPr lang="en-US" dirty="0"/>
              <a:t>The </a:t>
            </a:r>
            <a:r>
              <a:rPr lang="en-US" b="1" dirty="0" err="1"/>
              <a:t>SchoolMember</a:t>
            </a:r>
            <a:r>
              <a:rPr lang="en-US" dirty="0"/>
              <a:t> class in this situation is known as the </a:t>
            </a:r>
            <a:r>
              <a:rPr lang="en-US" i="1" dirty="0"/>
              <a:t>base class</a:t>
            </a:r>
            <a:r>
              <a:rPr lang="en-US" dirty="0"/>
              <a:t> or the </a:t>
            </a:r>
            <a:r>
              <a:rPr lang="en-US" i="1" dirty="0" err="1"/>
              <a:t>superclass</a:t>
            </a:r>
            <a:r>
              <a:rPr lang="en-US" dirty="0"/>
              <a:t>. </a:t>
            </a:r>
          </a:p>
          <a:p>
            <a:pPr marL="252000" indent="-252000">
              <a:spcAft>
                <a:spcPts val="1200"/>
              </a:spcAft>
              <a:buFont typeface="Arial" pitchFamily="34" charset="0"/>
              <a:buChar char="•"/>
            </a:pPr>
            <a:r>
              <a:rPr lang="en-US" dirty="0"/>
              <a:t>The </a:t>
            </a:r>
            <a:r>
              <a:rPr lang="en-US" b="1" dirty="0"/>
              <a:t>Teacher</a:t>
            </a:r>
            <a:r>
              <a:rPr lang="en-US" dirty="0"/>
              <a:t> and </a:t>
            </a:r>
            <a:r>
              <a:rPr lang="en-US" b="1" dirty="0"/>
              <a:t>Student</a:t>
            </a:r>
            <a:r>
              <a:rPr lang="en-US" dirty="0"/>
              <a:t> classes are called the </a:t>
            </a:r>
            <a:r>
              <a:rPr lang="en-US" i="1" dirty="0"/>
              <a:t>derived classes </a:t>
            </a:r>
            <a:r>
              <a:rPr lang="en-US" dirty="0"/>
              <a:t>or </a:t>
            </a:r>
            <a:r>
              <a:rPr lang="en-US" i="1" dirty="0"/>
              <a:t>subclasses</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6655" y="133350"/>
            <a:ext cx="5295900" cy="584775"/>
          </a:xfrm>
          <a:prstGeom prst="rect">
            <a:avLst/>
          </a:prstGeom>
          <a:noFill/>
        </p:spPr>
        <p:txBody>
          <a:bodyPr wrap="square" rtlCol="0">
            <a:spAutoFit/>
          </a:bodyPr>
          <a:lstStyle/>
          <a:p>
            <a:r>
              <a:rPr lang="en-US" sz="3200" dirty="0"/>
              <a:t>Inheritance</a:t>
            </a:r>
            <a:endParaRPr lang="en-US" sz="32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2338388" y="928676"/>
            <a:ext cx="4467225" cy="3810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45" y="227797"/>
            <a:ext cx="4800600" cy="629453"/>
          </a:xfrm>
        </p:spPr>
        <p:txBody>
          <a:bodyPr>
            <a:normAutofit/>
          </a:bodyPr>
          <a:lstStyle/>
          <a:p>
            <a:pPr algn="l"/>
            <a:r>
              <a:rPr lang="en-US" dirty="0">
                <a:latin typeface="+mn-lt"/>
                <a:cs typeface="Times New Roman" pitchFamily="18" charset="0"/>
              </a:rPr>
              <a:t>Course Contents</a:t>
            </a:r>
            <a:endParaRPr lang="en-US" dirty="0">
              <a:latin typeface="+mn-lt"/>
            </a:endParaRPr>
          </a:p>
        </p:txBody>
      </p:sp>
      <p:sp>
        <p:nvSpPr>
          <p:cNvPr id="3" name="Content Placeholder 2"/>
          <p:cNvSpPr>
            <a:spLocks noGrp="1"/>
          </p:cNvSpPr>
          <p:nvPr>
            <p:ph type="body" idx="1"/>
          </p:nvPr>
        </p:nvSpPr>
        <p:spPr>
          <a:xfrm>
            <a:off x="733664" y="991986"/>
            <a:ext cx="7141166" cy="3502369"/>
          </a:xfrm>
        </p:spPr>
        <p:txBody>
          <a:bodyPr/>
          <a:lstStyle/>
          <a:p>
            <a:pPr marL="252000" lvl="0" indent="-252000">
              <a:lnSpc>
                <a:spcPct val="150000"/>
              </a:lnSpc>
              <a:buFont typeface="Arial" pitchFamily="34" charset="0"/>
              <a:buChar char="•"/>
            </a:pPr>
            <a:r>
              <a:rPr lang="en-US" sz="2200" dirty="0">
                <a:solidFill>
                  <a:prstClr val="black"/>
                </a:solidFill>
              </a:rPr>
              <a:t>Classes </a:t>
            </a:r>
          </a:p>
          <a:p>
            <a:pPr marL="252000" lvl="0" indent="-252000">
              <a:lnSpc>
                <a:spcPct val="150000"/>
              </a:lnSpc>
              <a:buFont typeface="Arial" pitchFamily="34" charset="0"/>
              <a:buChar char="•"/>
            </a:pPr>
            <a:r>
              <a:rPr lang="en-US" sz="2200" dirty="0">
                <a:solidFill>
                  <a:prstClr val="black"/>
                </a:solidFill>
              </a:rPr>
              <a:t>The Self</a:t>
            </a:r>
          </a:p>
          <a:p>
            <a:pPr marL="252000" lvl="0" indent="-252000">
              <a:lnSpc>
                <a:spcPct val="150000"/>
              </a:lnSpc>
              <a:buFont typeface="Arial" pitchFamily="34" charset="0"/>
              <a:buChar char="•"/>
            </a:pPr>
            <a:r>
              <a:rPr lang="en-US" sz="2200" dirty="0">
                <a:solidFill>
                  <a:prstClr val="black"/>
                </a:solidFill>
              </a:rPr>
              <a:t>Methods </a:t>
            </a:r>
          </a:p>
          <a:p>
            <a:pPr marL="252000" lvl="0" indent="-252000">
              <a:lnSpc>
                <a:spcPct val="150000"/>
              </a:lnSpc>
              <a:buFont typeface="Arial" pitchFamily="34" charset="0"/>
              <a:buChar char="•"/>
            </a:pPr>
            <a:r>
              <a:rPr lang="en-US" sz="2200" dirty="0">
                <a:solidFill>
                  <a:prstClr val="black"/>
                </a:solidFill>
              </a:rPr>
              <a:t>The 'init' </a:t>
            </a:r>
          </a:p>
          <a:p>
            <a:pPr marL="252000" indent="-252000">
              <a:lnSpc>
                <a:spcPct val="150000"/>
              </a:lnSpc>
              <a:buFont typeface="Arial" pitchFamily="34" charset="0"/>
              <a:buChar char="•"/>
            </a:pPr>
            <a:r>
              <a:rPr lang="en-US" sz="2200" dirty="0">
                <a:solidFill>
                  <a:prstClr val="black"/>
                </a:solidFill>
              </a:rPr>
              <a:t>Polymorphism</a:t>
            </a:r>
          </a:p>
          <a:p>
            <a:pPr marL="252000" indent="-252000">
              <a:lnSpc>
                <a:spcPct val="150000"/>
              </a:lnSpc>
              <a:buFont typeface="Arial" pitchFamily="34" charset="0"/>
              <a:buChar char="•"/>
            </a:pPr>
            <a:r>
              <a:rPr lang="en-US" sz="2200" dirty="0"/>
              <a:t>Data Encapsulation / Abstraction</a:t>
            </a:r>
          </a:p>
          <a:p>
            <a:pPr marL="252000" lvl="0" indent="-252000">
              <a:lnSpc>
                <a:spcPct val="150000"/>
              </a:lnSpc>
              <a:buFont typeface="Arial" pitchFamily="34" charset="0"/>
              <a:buChar char="•"/>
            </a:pPr>
            <a:r>
              <a:rPr lang="en-US" sz="2200" dirty="0">
                <a:solidFill>
                  <a:prstClr val="black"/>
                </a:solidFill>
              </a:rPr>
              <a:t>Inheritance</a:t>
            </a:r>
            <a:endParaRPr lang="en-US" sz="2200" dirty="0"/>
          </a:p>
        </p:txBody>
      </p:sp>
      <p:sp>
        <p:nvSpPr>
          <p:cNvPr id="5" name="object 4"/>
          <p:cNvSpPr/>
          <p:nvPr/>
        </p:nvSpPr>
        <p:spPr>
          <a:xfrm>
            <a:off x="142875" y="4875609"/>
            <a:ext cx="3869054" cy="214629"/>
          </a:xfrm>
          <a:custGeom>
            <a:avLst/>
            <a:gdLst/>
            <a:ahLst/>
            <a:cxnLst/>
            <a:rect l="l" t="t" r="r" b="b"/>
            <a:pathLst>
              <a:path w="3869054" h="214629">
                <a:moveTo>
                  <a:pt x="0" y="214312"/>
                </a:moveTo>
                <a:lnTo>
                  <a:pt x="3868795" y="214312"/>
                </a:lnTo>
                <a:lnTo>
                  <a:pt x="3868795" y="0"/>
                </a:lnTo>
                <a:lnTo>
                  <a:pt x="0" y="0"/>
                </a:lnTo>
                <a:lnTo>
                  <a:pt x="0" y="214312"/>
                </a:lnTo>
                <a:close/>
              </a:path>
            </a:pathLst>
          </a:custGeom>
          <a:solidFill>
            <a:srgbClr val="F79546"/>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cs typeface="Times New Roman" pitchFamily="18" charset="0"/>
              </a:rPr>
              <a:t>Object Oriented Programming</a:t>
            </a:r>
          </a:p>
        </p:txBody>
      </p:sp>
      <p:sp>
        <p:nvSpPr>
          <p:cNvPr id="6" name="TextBox 5"/>
          <p:cNvSpPr txBox="1"/>
          <p:nvPr/>
        </p:nvSpPr>
        <p:spPr>
          <a:xfrm>
            <a:off x="419100" y="1189170"/>
            <a:ext cx="8153400" cy="3416320"/>
          </a:xfrm>
          <a:prstGeom prst="rect">
            <a:avLst/>
          </a:prstGeom>
          <a:noFill/>
        </p:spPr>
        <p:txBody>
          <a:bodyPr wrap="square" rtlCol="0">
            <a:spAutoFit/>
          </a:bodyPr>
          <a:lstStyle/>
          <a:p>
            <a:pPr marL="252000" indent="-252000">
              <a:buFont typeface="Arial" pitchFamily="34" charset="0"/>
              <a:buChar char="•"/>
            </a:pPr>
            <a:r>
              <a:rPr lang="en-US" dirty="0">
                <a:cs typeface="Times New Roman" pitchFamily="18" charset="0"/>
              </a:rPr>
              <a:t>In all the programs we wrote till now, we have designed our program around functions i.e. blocks of statements which manipulate data. This is called the procedure-oriented way of programming. </a:t>
            </a:r>
          </a:p>
          <a:p>
            <a:pPr marL="252000" indent="-252000">
              <a:buFont typeface="Arial" pitchFamily="34" charset="0"/>
              <a:buChar char="•"/>
            </a:pPr>
            <a:endParaRPr lang="en-US" dirty="0">
              <a:cs typeface="Times New Roman" pitchFamily="18" charset="0"/>
            </a:endParaRPr>
          </a:p>
          <a:p>
            <a:pPr marL="252000" indent="-252000">
              <a:buFont typeface="Arial" pitchFamily="34" charset="0"/>
              <a:buChar char="•"/>
            </a:pPr>
            <a:r>
              <a:rPr lang="en-US" dirty="0">
                <a:cs typeface="Times New Roman" pitchFamily="18" charset="0"/>
              </a:rPr>
              <a:t>There is another way of organizing program which is to combine data and functionality and wrap it inside something called an object. </a:t>
            </a:r>
          </a:p>
          <a:p>
            <a:pPr marL="252000" indent="-252000">
              <a:buFont typeface="Arial" pitchFamily="34" charset="0"/>
              <a:buChar char="•"/>
            </a:pPr>
            <a:endParaRPr lang="en-US" dirty="0">
              <a:cs typeface="Times New Roman" pitchFamily="18" charset="0"/>
            </a:endParaRPr>
          </a:p>
          <a:p>
            <a:pPr marL="252000" indent="-252000">
              <a:buFont typeface="Arial" pitchFamily="34" charset="0"/>
              <a:buChar char="•"/>
            </a:pPr>
            <a:r>
              <a:rPr lang="en-US" dirty="0">
                <a:cs typeface="Times New Roman" pitchFamily="18" charset="0"/>
              </a:rPr>
              <a:t>This is called the object oriented programming paradigm. </a:t>
            </a:r>
          </a:p>
          <a:p>
            <a:pPr marL="252000" indent="-252000">
              <a:buFont typeface="Arial" pitchFamily="34" charset="0"/>
              <a:buChar char="•"/>
            </a:pPr>
            <a:endParaRPr lang="en-US" dirty="0">
              <a:cs typeface="Times New Roman" pitchFamily="18" charset="0"/>
            </a:endParaRPr>
          </a:p>
          <a:p>
            <a:pPr marL="252000" indent="-252000">
              <a:buFont typeface="Arial" pitchFamily="34" charset="0"/>
              <a:buChar char="•"/>
            </a:pPr>
            <a:r>
              <a:rPr lang="en-US" dirty="0">
                <a:cs typeface="Times New Roman" pitchFamily="18" charset="0"/>
              </a:rPr>
              <a:t>Most of the time one can use procedural programming, but when writing large programs or have a problem that is better suited to this method, you can use object oriented programming techniques.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035" y="190640"/>
            <a:ext cx="5295900" cy="584775"/>
          </a:xfrm>
          <a:prstGeom prst="rect">
            <a:avLst/>
          </a:prstGeom>
          <a:noFill/>
        </p:spPr>
        <p:txBody>
          <a:bodyPr wrap="square" rtlCol="0">
            <a:spAutoFit/>
          </a:bodyPr>
          <a:lstStyle/>
          <a:p>
            <a:r>
              <a:rPr lang="en-US" sz="3200" dirty="0"/>
              <a:t>Object Oriented Programming</a:t>
            </a:r>
            <a:endParaRPr lang="en-US" sz="3200" dirty="0">
              <a:latin typeface="Times New Roman" pitchFamily="18" charset="0"/>
              <a:cs typeface="Times New Roman" pitchFamily="18" charset="0"/>
            </a:endParaRPr>
          </a:p>
        </p:txBody>
      </p:sp>
      <p:sp>
        <p:nvSpPr>
          <p:cNvPr id="6" name="TextBox 5"/>
          <p:cNvSpPr txBox="1"/>
          <p:nvPr/>
        </p:nvSpPr>
        <p:spPr>
          <a:xfrm>
            <a:off x="489530" y="861578"/>
            <a:ext cx="8153400" cy="3631763"/>
          </a:xfrm>
          <a:prstGeom prst="rect">
            <a:avLst/>
          </a:prstGeom>
          <a:noFill/>
        </p:spPr>
        <p:txBody>
          <a:bodyPr wrap="square" rtlCol="0">
            <a:spAutoFit/>
          </a:bodyPr>
          <a:lstStyle/>
          <a:p>
            <a:pPr marL="252000" indent="-252000">
              <a:spcAft>
                <a:spcPts val="1200"/>
              </a:spcAft>
              <a:buFont typeface="Arial" pitchFamily="34" charset="0"/>
              <a:buChar char="•"/>
            </a:pPr>
            <a:r>
              <a:rPr lang="en-US" dirty="0"/>
              <a:t>Classes and objects are the two main aspects of object oriented programming. </a:t>
            </a:r>
          </a:p>
          <a:p>
            <a:pPr marL="252000" indent="-252000">
              <a:spcAft>
                <a:spcPts val="1200"/>
              </a:spcAft>
              <a:buFont typeface="Arial" pitchFamily="34" charset="0"/>
              <a:buChar char="•"/>
            </a:pPr>
            <a:r>
              <a:rPr lang="en-US" dirty="0"/>
              <a:t>A class creates a new type where objects are instances of the class. </a:t>
            </a:r>
          </a:p>
          <a:p>
            <a:pPr marL="252000" indent="-252000">
              <a:spcAft>
                <a:spcPts val="1200"/>
              </a:spcAft>
              <a:buFont typeface="Arial" pitchFamily="34" charset="0"/>
              <a:buChar char="•"/>
            </a:pPr>
            <a:r>
              <a:rPr lang="en-US" dirty="0"/>
              <a:t>An analogy is that you can have variables of type int which translates to saying that variables that store integers are variables which are instances (objects) of the int class.</a:t>
            </a:r>
          </a:p>
          <a:p>
            <a:pPr marL="252000" indent="-252000">
              <a:spcAft>
                <a:spcPts val="1200"/>
              </a:spcAft>
              <a:buFont typeface="Arial" pitchFamily="34" charset="0"/>
              <a:buChar char="•"/>
            </a:pPr>
            <a:r>
              <a:rPr lang="en-US" dirty="0"/>
              <a:t>Fields are of two types - they can belong to each instance/object of the class or they can belong to the class itself. They are called instance variables and class variables respectively.</a:t>
            </a:r>
          </a:p>
          <a:p>
            <a:pPr marL="252000" indent="-252000">
              <a:spcAft>
                <a:spcPts val="1200"/>
              </a:spcAft>
              <a:buFont typeface="Arial" pitchFamily="34" charset="0"/>
              <a:buChar char="•"/>
            </a:pPr>
            <a:r>
              <a:rPr lang="en-US" dirty="0"/>
              <a:t>A class is created using the class keyword. </a:t>
            </a:r>
          </a:p>
          <a:p>
            <a:pPr marL="252000" indent="-252000">
              <a:spcAft>
                <a:spcPts val="1200"/>
              </a:spcAft>
              <a:buFont typeface="Arial" pitchFamily="34" charset="0"/>
              <a:buChar char="•"/>
            </a:pPr>
            <a:r>
              <a:rPr lang="en-US" dirty="0"/>
              <a:t>The fields and methods of the class are listed in an indented block.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Classes</a:t>
            </a:r>
            <a:endParaRPr lang="en-US" sz="3200" dirty="0">
              <a:latin typeface="Times New Roman" pitchFamily="18" charset="0"/>
              <a:cs typeface="Times New Roman" pitchFamily="18" charset="0"/>
            </a:endParaRPr>
          </a:p>
        </p:txBody>
      </p:sp>
      <p:sp>
        <p:nvSpPr>
          <p:cNvPr id="6" name="TextBox 5"/>
          <p:cNvSpPr txBox="1"/>
          <p:nvPr/>
        </p:nvSpPr>
        <p:spPr>
          <a:xfrm>
            <a:off x="489530" y="1045439"/>
            <a:ext cx="8153400" cy="3139321"/>
          </a:xfrm>
          <a:prstGeom prst="rect">
            <a:avLst/>
          </a:prstGeom>
          <a:noFill/>
        </p:spPr>
        <p:txBody>
          <a:bodyPr wrap="square" rtlCol="0">
            <a:spAutoFit/>
          </a:bodyPr>
          <a:lstStyle/>
          <a:p>
            <a:pPr marL="252000" indent="-252000">
              <a:buFont typeface="Arial" pitchFamily="34" charset="0"/>
              <a:buChar char="•"/>
            </a:pPr>
            <a:r>
              <a:rPr lang="en-US" dirty="0"/>
              <a:t>We create a new class using the class statement and the name of the class. This is followed by an indented block of statements which form the body of the class. In this case, we have an empty block which is indicated using the pass statement.</a:t>
            </a:r>
          </a:p>
          <a:p>
            <a:pPr marL="252000" indent="-252000"/>
            <a:endParaRPr lang="en-US" dirty="0"/>
          </a:p>
          <a:p>
            <a:pPr marL="252000" indent="-252000"/>
            <a:endParaRPr lang="en-US" dirty="0"/>
          </a:p>
          <a:p>
            <a:pPr marL="252000" indent="-252000">
              <a:buFont typeface="Arial" pitchFamily="34" charset="0"/>
              <a:buChar char="•"/>
            </a:pPr>
            <a:endParaRPr lang="en-US" dirty="0"/>
          </a:p>
          <a:p>
            <a:pPr marL="252000" indent="-252000">
              <a:buFont typeface="Arial" pitchFamily="34" charset="0"/>
              <a:buChar char="•"/>
            </a:pPr>
            <a:endParaRPr lang="en-US" dirty="0"/>
          </a:p>
          <a:p>
            <a:pPr marL="252000" indent="-252000">
              <a:buFont typeface="Arial" pitchFamily="34" charset="0"/>
              <a:buChar char="•"/>
            </a:pPr>
            <a:r>
              <a:rPr lang="en-US" dirty="0"/>
              <a:t>Next, we create an object/instance of this class using the name of the class followed by a pair of parentheses. </a:t>
            </a:r>
          </a:p>
          <a:p>
            <a:pPr marL="252000" indent="-252000">
              <a:buFont typeface="Arial" pitchFamily="34" charset="0"/>
              <a:buChar char="•"/>
            </a:pPr>
            <a:endParaRPr lang="en-US" dirty="0"/>
          </a:p>
          <a:p>
            <a:pPr marL="252000" indent="-252000"/>
            <a:endParaRPr lang="en-US" dirty="0"/>
          </a:p>
        </p:txBody>
      </p:sp>
      <p:pic>
        <p:nvPicPr>
          <p:cNvPr id="12" name="Picture 11">
            <a:extLst>
              <a:ext uri="{FF2B5EF4-FFF2-40B4-BE49-F238E27FC236}">
                <a16:creationId xmlns:a16="http://schemas.microsoft.com/office/drawing/2014/main" id="{4F106A82-8B5C-4481-9E0E-26DA4803A3C7}"/>
              </a:ext>
            </a:extLst>
          </p:cNvPr>
          <p:cNvPicPr>
            <a:picLocks noChangeAspect="1"/>
          </p:cNvPicPr>
          <p:nvPr/>
        </p:nvPicPr>
        <p:blipFill>
          <a:blip r:embed="rId2"/>
          <a:stretch>
            <a:fillRect/>
          </a:stretch>
        </p:blipFill>
        <p:spPr>
          <a:xfrm>
            <a:off x="883598" y="2133592"/>
            <a:ext cx="4331344" cy="581034"/>
          </a:xfrm>
          <a:prstGeom prst="rect">
            <a:avLst/>
          </a:prstGeom>
        </p:spPr>
      </p:pic>
      <p:pic>
        <p:nvPicPr>
          <p:cNvPr id="4" name="Picture 3">
            <a:extLst>
              <a:ext uri="{FF2B5EF4-FFF2-40B4-BE49-F238E27FC236}">
                <a16:creationId xmlns:a16="http://schemas.microsoft.com/office/drawing/2014/main" id="{E863F763-7167-414D-9C72-D0D99C5B2D3A}"/>
              </a:ext>
            </a:extLst>
          </p:cNvPr>
          <p:cNvPicPr>
            <a:picLocks noChangeAspect="1"/>
          </p:cNvPicPr>
          <p:nvPr/>
        </p:nvPicPr>
        <p:blipFill>
          <a:blip r:embed="rId3"/>
          <a:stretch>
            <a:fillRect/>
          </a:stretch>
        </p:blipFill>
        <p:spPr>
          <a:xfrm>
            <a:off x="915013" y="3720332"/>
            <a:ext cx="4299929" cy="4944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Classes</a:t>
            </a:r>
            <a:endParaRPr lang="en-US" sz="3200" dirty="0">
              <a:latin typeface="Times New Roman" pitchFamily="18" charset="0"/>
              <a:cs typeface="Times New Roman" pitchFamily="18" charset="0"/>
            </a:endParaRPr>
          </a:p>
        </p:txBody>
      </p:sp>
      <p:sp>
        <p:nvSpPr>
          <p:cNvPr id="6" name="TextBox 5"/>
          <p:cNvSpPr txBox="1"/>
          <p:nvPr/>
        </p:nvSpPr>
        <p:spPr>
          <a:xfrm>
            <a:off x="527935" y="1066750"/>
            <a:ext cx="8153400" cy="2862322"/>
          </a:xfrm>
          <a:prstGeom prst="rect">
            <a:avLst/>
          </a:prstGeom>
          <a:noFill/>
        </p:spPr>
        <p:txBody>
          <a:bodyPr wrap="square" rtlCol="0">
            <a:spAutoFit/>
          </a:bodyPr>
          <a:lstStyle/>
          <a:p>
            <a:pPr marL="252000" indent="-252000">
              <a:buFont typeface="Arial" pitchFamily="34" charset="0"/>
              <a:buChar char="•"/>
            </a:pPr>
            <a:r>
              <a:rPr lang="en-US" dirty="0"/>
              <a:t>For our verification, we confirm the type of the variable by simply printing it. </a:t>
            </a:r>
          </a:p>
          <a:p>
            <a:pPr marL="252000" indent="-252000">
              <a:buFont typeface="Arial" pitchFamily="34" charset="0"/>
              <a:buChar char="•"/>
            </a:pPr>
            <a:endParaRPr lang="en-US" dirty="0"/>
          </a:p>
          <a:p>
            <a:pPr marL="252000" indent="-252000"/>
            <a:endParaRPr lang="en-US" dirty="0"/>
          </a:p>
          <a:p>
            <a:pPr marL="252000" indent="-252000">
              <a:buFont typeface="Arial" pitchFamily="34" charset="0"/>
              <a:buChar char="•"/>
            </a:pPr>
            <a:endParaRPr lang="en-US" dirty="0"/>
          </a:p>
          <a:p>
            <a:pPr marL="252000" indent="-252000">
              <a:buFont typeface="Arial" pitchFamily="34" charset="0"/>
              <a:buChar char="•"/>
            </a:pPr>
            <a:endParaRPr lang="en-US" dirty="0"/>
          </a:p>
          <a:p>
            <a:pPr marL="252000" indent="-252000">
              <a:buFont typeface="Arial" pitchFamily="34" charset="0"/>
              <a:buChar char="•"/>
            </a:pPr>
            <a:r>
              <a:rPr lang="en-US" dirty="0"/>
              <a:t>It tells us that we have an instance of the Person class in the main module.</a:t>
            </a:r>
          </a:p>
          <a:p>
            <a:pPr marL="252000" indent="-252000">
              <a:buFont typeface="Arial" pitchFamily="34" charset="0"/>
              <a:buChar char="•"/>
            </a:pPr>
            <a:endParaRPr lang="en-US" dirty="0"/>
          </a:p>
          <a:p>
            <a:pPr marL="252000" indent="-252000">
              <a:buFont typeface="Arial" pitchFamily="34" charset="0"/>
              <a:buChar char="•"/>
            </a:pPr>
            <a:r>
              <a:rPr lang="en-US" dirty="0"/>
              <a:t>Notice that the address of the computer memory where your object is stored is also printed.</a:t>
            </a:r>
          </a:p>
          <a:p>
            <a:pPr>
              <a:buFont typeface="Arial" pitchFamily="34" charset="0"/>
              <a:buChar char="•"/>
            </a:pPr>
            <a:endParaRPr lang="en-US" dirty="0"/>
          </a:p>
        </p:txBody>
      </p:sp>
      <p:pic>
        <p:nvPicPr>
          <p:cNvPr id="2050" name="Picture 2"/>
          <p:cNvPicPr>
            <a:picLocks noChangeAspect="1" noChangeArrowheads="1"/>
          </p:cNvPicPr>
          <p:nvPr/>
        </p:nvPicPr>
        <p:blipFill>
          <a:blip r:embed="rId2"/>
          <a:srcRect/>
          <a:stretch>
            <a:fillRect/>
          </a:stretch>
        </p:blipFill>
        <p:spPr bwMode="auto">
          <a:xfrm>
            <a:off x="547290" y="1466850"/>
            <a:ext cx="8172450" cy="65214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The self</a:t>
            </a:r>
            <a:endParaRPr lang="en-US" sz="3200" dirty="0">
              <a:latin typeface="Times New Roman" pitchFamily="18" charset="0"/>
              <a:cs typeface="Times New Roman" pitchFamily="18" charset="0"/>
            </a:endParaRPr>
          </a:p>
        </p:txBody>
      </p:sp>
      <p:sp>
        <p:nvSpPr>
          <p:cNvPr id="6" name="TextBox 5"/>
          <p:cNvSpPr txBox="1"/>
          <p:nvPr/>
        </p:nvSpPr>
        <p:spPr>
          <a:xfrm>
            <a:off x="381000" y="971028"/>
            <a:ext cx="8153400" cy="3600986"/>
          </a:xfrm>
          <a:prstGeom prst="rect">
            <a:avLst/>
          </a:prstGeom>
          <a:noFill/>
        </p:spPr>
        <p:txBody>
          <a:bodyPr wrap="square" rtlCol="0">
            <a:spAutoFit/>
          </a:bodyPr>
          <a:lstStyle/>
          <a:p>
            <a:pPr marL="252000" indent="-252000">
              <a:spcAft>
                <a:spcPts val="1200"/>
              </a:spcAft>
              <a:buFont typeface="Arial" pitchFamily="34" charset="0"/>
              <a:buChar char="•"/>
            </a:pPr>
            <a:r>
              <a:rPr lang="en-US" dirty="0"/>
              <a:t>Class methods have only one specific difference from ordinary functions - they must have an extra first name that has to be added to the beginning of the parameter list, but you do not give a value for this parameter when you call the method, Python will provide it. </a:t>
            </a:r>
          </a:p>
          <a:p>
            <a:pPr marL="252000" indent="-252000">
              <a:spcAft>
                <a:spcPts val="1200"/>
              </a:spcAft>
              <a:buFont typeface="Arial" pitchFamily="34" charset="0"/>
              <a:buChar char="•"/>
            </a:pPr>
            <a:r>
              <a:rPr lang="en-US" dirty="0"/>
              <a:t>This particular variable refers to the object itself, and by convention, it is given the name self .</a:t>
            </a:r>
          </a:p>
          <a:p>
            <a:pPr marL="252000" indent="-252000">
              <a:spcAft>
                <a:spcPts val="1200"/>
              </a:spcAft>
              <a:buFont typeface="Arial" pitchFamily="34" charset="0"/>
              <a:buChar char="•"/>
            </a:pPr>
            <a:r>
              <a:rPr lang="en-US" dirty="0"/>
              <a:t>Although, you can give any name for this parameter, it is strongly recommended that you use the name self - any other name is definitely frowned upon. </a:t>
            </a:r>
          </a:p>
          <a:p>
            <a:pPr marL="252000" indent="-252000">
              <a:spcAft>
                <a:spcPts val="1200"/>
              </a:spcAft>
              <a:buFont typeface="Arial" pitchFamily="34" charset="0"/>
              <a:buChar char="•"/>
            </a:pPr>
            <a:r>
              <a:rPr lang="en-US" dirty="0"/>
              <a:t>There are many advantages to using a standard name - any reader of your program will immediately recognize it and even specialized IDEs (Integrated Development Environments ) can help you if you use self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The self</a:t>
            </a:r>
            <a:endParaRPr lang="en-US" sz="3200" dirty="0">
              <a:latin typeface="Times New Roman" pitchFamily="18" charset="0"/>
              <a:cs typeface="Times New Roman" pitchFamily="18" charset="0"/>
            </a:endParaRPr>
          </a:p>
        </p:txBody>
      </p:sp>
      <p:sp>
        <p:nvSpPr>
          <p:cNvPr id="6" name="TextBox 5"/>
          <p:cNvSpPr txBox="1"/>
          <p:nvPr/>
        </p:nvSpPr>
        <p:spPr>
          <a:xfrm>
            <a:off x="419100" y="1009650"/>
            <a:ext cx="8153400" cy="3200876"/>
          </a:xfrm>
          <a:prstGeom prst="rect">
            <a:avLst/>
          </a:prstGeom>
          <a:noFill/>
        </p:spPr>
        <p:txBody>
          <a:bodyPr wrap="square" rtlCol="0">
            <a:spAutoFit/>
          </a:bodyPr>
          <a:lstStyle/>
          <a:p>
            <a:pPr marL="252000" indent="-252000">
              <a:spcAft>
                <a:spcPts val="1200"/>
              </a:spcAft>
              <a:buFont typeface="Arial" pitchFamily="34" charset="0"/>
              <a:buChar char="•"/>
            </a:pPr>
            <a:r>
              <a:rPr lang="en-US" dirty="0"/>
              <a:t>How Python gives the value for self and why we don’t need to give a value for it. </a:t>
            </a:r>
          </a:p>
          <a:p>
            <a:pPr marL="252000" indent="-252000">
              <a:spcAft>
                <a:spcPts val="1200"/>
              </a:spcAft>
              <a:buFont typeface="Arial" pitchFamily="34" charset="0"/>
              <a:buChar char="•"/>
            </a:pPr>
            <a:r>
              <a:rPr lang="en-US" dirty="0"/>
              <a:t>Let us have a class called </a:t>
            </a:r>
            <a:r>
              <a:rPr lang="en-US" b="1" dirty="0"/>
              <a:t>List</a:t>
            </a:r>
            <a:r>
              <a:rPr lang="en-US" dirty="0"/>
              <a:t> and an instance of this class called </a:t>
            </a:r>
            <a:r>
              <a:rPr lang="en-US" b="1" dirty="0" err="1"/>
              <a:t>shoplist</a:t>
            </a:r>
            <a:r>
              <a:rPr lang="en-US" dirty="0"/>
              <a:t>. </a:t>
            </a:r>
            <a:endParaRPr lang="en-US" b="1" i="1" dirty="0">
              <a:solidFill>
                <a:srgbClr val="0070C0"/>
              </a:solidFill>
            </a:endParaRPr>
          </a:p>
          <a:p>
            <a:pPr marL="252000" indent="-252000">
              <a:spcAft>
                <a:spcPts val="1200"/>
              </a:spcAft>
              <a:buFont typeface="Arial" pitchFamily="34" charset="0"/>
              <a:buChar char="•"/>
            </a:pPr>
            <a:r>
              <a:rPr lang="en-US" dirty="0"/>
              <a:t>When we call a method of this object as </a:t>
            </a:r>
            <a:r>
              <a:rPr lang="en-US" b="1" i="1" dirty="0" err="1"/>
              <a:t>shoplist.append</a:t>
            </a:r>
            <a:r>
              <a:rPr lang="en-US" b="1" i="1" dirty="0"/>
              <a:t>(‘milk’)</a:t>
            </a:r>
            <a:r>
              <a:rPr lang="en-US" dirty="0"/>
              <a:t>, this is automatically converted by Python into </a:t>
            </a:r>
            <a:r>
              <a:rPr lang="en-US" b="1" i="1" dirty="0" err="1"/>
              <a:t>List.append</a:t>
            </a:r>
            <a:r>
              <a:rPr lang="en-US" b="1" i="1" dirty="0"/>
              <a:t>(</a:t>
            </a:r>
            <a:r>
              <a:rPr lang="en-US" b="1" i="1" dirty="0" err="1"/>
              <a:t>shoplist</a:t>
            </a:r>
            <a:r>
              <a:rPr lang="en-US" b="1" i="1" dirty="0"/>
              <a:t>, ‘milk’)</a:t>
            </a:r>
            <a:r>
              <a:rPr lang="en-US" dirty="0"/>
              <a:t> - this is all the special self is about.</a:t>
            </a:r>
          </a:p>
          <a:p>
            <a:pPr marL="252000" indent="-252000">
              <a:spcAft>
                <a:spcPts val="1200"/>
              </a:spcAft>
              <a:buFont typeface="Arial" pitchFamily="34" charset="0"/>
              <a:buChar char="•"/>
            </a:pPr>
            <a:r>
              <a:rPr lang="en-US" dirty="0"/>
              <a:t>This also means that if you have a method which takes no arguments, then you still have to have one argument - the self .</a:t>
            </a:r>
          </a:p>
          <a:p>
            <a:pPr marL="252000" indent="-252000">
              <a:spcAft>
                <a:spcPts val="1200"/>
              </a:spcAft>
              <a:buFont typeface="Arial" pitchFamily="34" charset="0"/>
              <a:buChar char="•"/>
            </a:pPr>
            <a:r>
              <a:rPr lang="en-US" dirty="0"/>
              <a:t>The self in Python is equivalent to the this pointer in C++ and the this reference in Java and 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 y="285751"/>
            <a:ext cx="5295900" cy="584775"/>
          </a:xfrm>
          <a:prstGeom prst="rect">
            <a:avLst/>
          </a:prstGeom>
          <a:noFill/>
        </p:spPr>
        <p:txBody>
          <a:bodyPr wrap="square" rtlCol="0">
            <a:spAutoFit/>
          </a:bodyPr>
          <a:lstStyle/>
          <a:p>
            <a:r>
              <a:rPr lang="en-US" sz="3200" dirty="0"/>
              <a:t>Methods</a:t>
            </a:r>
            <a:endParaRPr lang="en-US" sz="3200" dirty="0">
              <a:latin typeface="Times New Roman" pitchFamily="18" charset="0"/>
              <a:cs typeface="Times New Roman" pitchFamily="18" charset="0"/>
            </a:endParaRPr>
          </a:p>
        </p:txBody>
      </p:sp>
      <p:sp>
        <p:nvSpPr>
          <p:cNvPr id="6" name="TextBox 5"/>
          <p:cNvSpPr txBox="1"/>
          <p:nvPr/>
        </p:nvSpPr>
        <p:spPr>
          <a:xfrm>
            <a:off x="342900" y="1047750"/>
            <a:ext cx="8153400" cy="2646878"/>
          </a:xfrm>
          <a:prstGeom prst="rect">
            <a:avLst/>
          </a:prstGeom>
          <a:noFill/>
        </p:spPr>
        <p:txBody>
          <a:bodyPr wrap="square" rtlCol="0">
            <a:spAutoFit/>
          </a:bodyPr>
          <a:lstStyle/>
          <a:p>
            <a:pPr marL="252000" indent="-252000">
              <a:spcAft>
                <a:spcPts val="1200"/>
              </a:spcAft>
              <a:buFont typeface="Arial" pitchFamily="34" charset="0"/>
              <a:buChar char="•"/>
            </a:pPr>
            <a:r>
              <a:rPr lang="en-US" dirty="0"/>
              <a:t>Classes/objects can have methods just like functions except that we have an extra self variable.</a:t>
            </a:r>
          </a:p>
          <a:p>
            <a:pPr marL="252000" indent="-252000">
              <a:spcAft>
                <a:spcPts val="1200"/>
              </a:spcAft>
              <a:buFont typeface="Arial" pitchFamily="34" charset="0"/>
              <a:buChar char="•"/>
            </a:pPr>
            <a:r>
              <a:rPr lang="en-US" dirty="0"/>
              <a:t>We see the self in action in given example.</a:t>
            </a:r>
          </a:p>
          <a:p>
            <a:pPr marL="252000" indent="-252000">
              <a:spcAft>
                <a:spcPts val="1200"/>
              </a:spcAft>
              <a:buFont typeface="Arial" pitchFamily="34" charset="0"/>
              <a:buChar char="•"/>
            </a:pPr>
            <a:endParaRPr lang="en-US" dirty="0"/>
          </a:p>
          <a:p>
            <a:pPr marL="252000" indent="-252000">
              <a:spcAft>
                <a:spcPts val="1200"/>
              </a:spcAft>
            </a:pPr>
            <a:endParaRPr lang="en-US" dirty="0"/>
          </a:p>
          <a:p>
            <a:pPr marL="252000" indent="-252000">
              <a:spcAft>
                <a:spcPts val="1200"/>
              </a:spcAft>
              <a:buFont typeface="Arial" pitchFamily="34" charset="0"/>
              <a:buChar char="•"/>
            </a:pPr>
            <a:r>
              <a:rPr lang="en-US" dirty="0"/>
              <a:t>Notice that the </a:t>
            </a:r>
            <a:r>
              <a:rPr lang="en-US" b="1" i="1" dirty="0" err="1"/>
              <a:t>say_hi</a:t>
            </a:r>
            <a:r>
              <a:rPr lang="en-US" dirty="0"/>
              <a:t> method takes no parameters but still has the self in the function definition.</a:t>
            </a:r>
          </a:p>
        </p:txBody>
      </p:sp>
      <p:pic>
        <p:nvPicPr>
          <p:cNvPr id="2" name="Picture 1">
            <a:extLst>
              <a:ext uri="{FF2B5EF4-FFF2-40B4-BE49-F238E27FC236}">
                <a16:creationId xmlns:a16="http://schemas.microsoft.com/office/drawing/2014/main" id="{26A02986-0162-45AE-949F-5989C5067707}"/>
              </a:ext>
            </a:extLst>
          </p:cNvPr>
          <p:cNvPicPr>
            <a:picLocks noChangeAspect="1"/>
          </p:cNvPicPr>
          <p:nvPr/>
        </p:nvPicPr>
        <p:blipFill>
          <a:blip r:embed="rId2"/>
          <a:stretch>
            <a:fillRect/>
          </a:stretch>
        </p:blipFill>
        <p:spPr>
          <a:xfrm>
            <a:off x="2395550" y="2228435"/>
            <a:ext cx="3962400" cy="704850"/>
          </a:xfrm>
          <a:prstGeom prst="rect">
            <a:avLst/>
          </a:prstGeom>
        </p:spPr>
      </p:pic>
      <p:pic>
        <p:nvPicPr>
          <p:cNvPr id="3" name="Picture 2">
            <a:extLst>
              <a:ext uri="{FF2B5EF4-FFF2-40B4-BE49-F238E27FC236}">
                <a16:creationId xmlns:a16="http://schemas.microsoft.com/office/drawing/2014/main" id="{D5A1E4A9-E989-4065-9ACA-AD7348813D73}"/>
              </a:ext>
            </a:extLst>
          </p:cNvPr>
          <p:cNvPicPr>
            <a:picLocks noChangeAspect="1"/>
          </p:cNvPicPr>
          <p:nvPr/>
        </p:nvPicPr>
        <p:blipFill>
          <a:blip r:embed="rId3"/>
          <a:stretch>
            <a:fillRect/>
          </a:stretch>
        </p:blipFill>
        <p:spPr>
          <a:xfrm>
            <a:off x="1077145" y="3696061"/>
            <a:ext cx="2200275" cy="1104900"/>
          </a:xfrm>
          <a:prstGeom prst="rect">
            <a:avLst/>
          </a:prstGeom>
        </p:spPr>
      </p:pic>
      <p:pic>
        <p:nvPicPr>
          <p:cNvPr id="4" name="Picture 3">
            <a:extLst>
              <a:ext uri="{FF2B5EF4-FFF2-40B4-BE49-F238E27FC236}">
                <a16:creationId xmlns:a16="http://schemas.microsoft.com/office/drawing/2014/main" id="{69C7A0EE-531D-45EB-B7AE-15E90DB2D5D9}"/>
              </a:ext>
            </a:extLst>
          </p:cNvPr>
          <p:cNvPicPr>
            <a:picLocks noChangeAspect="1"/>
          </p:cNvPicPr>
          <p:nvPr/>
        </p:nvPicPr>
        <p:blipFill>
          <a:blip r:embed="rId4"/>
          <a:stretch>
            <a:fillRect/>
          </a:stretch>
        </p:blipFill>
        <p:spPr>
          <a:xfrm>
            <a:off x="4533726" y="3633073"/>
            <a:ext cx="3962400" cy="838200"/>
          </a:xfrm>
          <a:prstGeom prst="rect">
            <a:avLst/>
          </a:prstGeom>
        </p:spPr>
      </p:pic>
      <p:sp>
        <p:nvSpPr>
          <p:cNvPr id="8" name="Arrow: Right 7">
            <a:extLst>
              <a:ext uri="{FF2B5EF4-FFF2-40B4-BE49-F238E27FC236}">
                <a16:creationId xmlns:a16="http://schemas.microsoft.com/office/drawing/2014/main" id="{6DA87A5A-364B-4419-99FD-C748469B5EF4}"/>
              </a:ext>
            </a:extLst>
          </p:cNvPr>
          <p:cNvSpPr/>
          <p:nvPr/>
        </p:nvSpPr>
        <p:spPr>
          <a:xfrm>
            <a:off x="3727090" y="3877520"/>
            <a:ext cx="499265" cy="16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AWS Day 3 - EC2 - Dem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CC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AWS Day 3 - EC2 - Demo</Template>
  <TotalTime>325</TotalTime>
  <Words>1436</Words>
  <Application>Microsoft Office PowerPoint</Application>
  <PresentationFormat>On-screen Show (16:9)</PresentationFormat>
  <Paragraphs>97</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Times New Roman</vt:lpstr>
      <vt:lpstr>AWS Day 3 - EC2 - Demo</vt:lpstr>
      <vt:lpstr>PowerPoint Presentation</vt:lpstr>
      <vt:lpstr>Course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V11</dc:creator>
  <cp:lastModifiedBy>lenovo</cp:lastModifiedBy>
  <cp:revision>279</cp:revision>
  <dcterms:created xsi:type="dcterms:W3CDTF">2006-08-16T00:00:00Z</dcterms:created>
  <dcterms:modified xsi:type="dcterms:W3CDTF">2021-06-24T09:00:44Z</dcterms:modified>
</cp:coreProperties>
</file>