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74" r:id="rId3"/>
    <p:sldId id="257" r:id="rId4"/>
    <p:sldId id="275" r:id="rId5"/>
    <p:sldId id="296" r:id="rId6"/>
    <p:sldId id="289" r:id="rId7"/>
    <p:sldId id="297" r:id="rId8"/>
    <p:sldId id="278" r:id="rId9"/>
    <p:sldId id="288" r:id="rId10"/>
    <p:sldId id="300" r:id="rId11"/>
    <p:sldId id="286" r:id="rId12"/>
    <p:sldId id="298" r:id="rId13"/>
    <p:sldId id="303" r:id="rId14"/>
    <p:sldId id="290" r:id="rId15"/>
    <p:sldId id="291" r:id="rId16"/>
    <p:sldId id="302" r:id="rId17"/>
    <p:sldId id="301" r:id="rId18"/>
    <p:sldId id="293" r:id="rId19"/>
    <p:sldId id="304" r:id="rId20"/>
    <p:sldId id="295"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6" y="84"/>
      </p:cViewPr>
      <p:guideLst>
        <p:guide orient="horz" pos="1620"/>
        <p:guide pos="2880"/>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FE4BBF-426C-480B-9485-24E89BC05E4B}" type="datetimeFigureOut">
              <a:rPr lang="en-IN" smtClean="0"/>
              <a:t>24-06-2021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F2ADB-1958-4FDE-9BF2-22E70C4F386B}" type="slidenum">
              <a:rPr lang="en-IN" smtClean="0"/>
              <a:t>‹#›</a:t>
            </a:fld>
            <a:endParaRPr lang="en-IN"/>
          </a:p>
        </p:txBody>
      </p:sp>
    </p:spTree>
    <p:extLst>
      <p:ext uri="{BB962C8B-B14F-4D97-AF65-F5344CB8AC3E}">
        <p14:creationId xmlns:p14="http://schemas.microsoft.com/office/powerpoint/2010/main" val="3388955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6F2ADB-1958-4FDE-9BF2-22E70C4F386B}" type="slidenum">
              <a:rPr lang="en-IN" smtClean="0"/>
              <a:t>14</a:t>
            </a:fld>
            <a:endParaRPr lang="en-IN"/>
          </a:p>
        </p:txBody>
      </p:sp>
    </p:spTree>
    <p:extLst>
      <p:ext uri="{BB962C8B-B14F-4D97-AF65-F5344CB8AC3E}">
        <p14:creationId xmlns:p14="http://schemas.microsoft.com/office/powerpoint/2010/main" val="49239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My_Exception</a:t>
            </a:r>
            <a:endParaRPr lang="en-IN" dirty="0"/>
          </a:p>
        </p:txBody>
      </p:sp>
      <p:sp>
        <p:nvSpPr>
          <p:cNvPr id="4" name="Slide Number Placeholder 3"/>
          <p:cNvSpPr>
            <a:spLocks noGrp="1"/>
          </p:cNvSpPr>
          <p:nvPr>
            <p:ph type="sldNum" sz="quarter" idx="5"/>
          </p:nvPr>
        </p:nvSpPr>
        <p:spPr/>
        <p:txBody>
          <a:bodyPr/>
          <a:lstStyle/>
          <a:p>
            <a:fld id="{9F6F2ADB-1958-4FDE-9BF2-22E70C4F386B}" type="slidenum">
              <a:rPr lang="en-IN" smtClean="0"/>
              <a:t>18</a:t>
            </a:fld>
            <a:endParaRPr lang="en-IN"/>
          </a:p>
        </p:txBody>
      </p:sp>
    </p:spTree>
    <p:extLst>
      <p:ext uri="{BB962C8B-B14F-4D97-AF65-F5344CB8AC3E}">
        <p14:creationId xmlns:p14="http://schemas.microsoft.com/office/powerpoint/2010/main" val="2667783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My_Exception</a:t>
            </a:r>
            <a:endParaRPr lang="en-IN" dirty="0"/>
          </a:p>
        </p:txBody>
      </p:sp>
      <p:sp>
        <p:nvSpPr>
          <p:cNvPr id="4" name="Slide Number Placeholder 3"/>
          <p:cNvSpPr>
            <a:spLocks noGrp="1"/>
          </p:cNvSpPr>
          <p:nvPr>
            <p:ph type="sldNum" sz="quarter" idx="5"/>
          </p:nvPr>
        </p:nvSpPr>
        <p:spPr/>
        <p:txBody>
          <a:bodyPr/>
          <a:lstStyle/>
          <a:p>
            <a:fld id="{9F6F2ADB-1958-4FDE-9BF2-22E70C4F386B}" type="slidenum">
              <a:rPr lang="en-IN" smtClean="0"/>
              <a:t>19</a:t>
            </a:fld>
            <a:endParaRPr lang="en-IN"/>
          </a:p>
        </p:txBody>
      </p:sp>
    </p:spTree>
    <p:extLst>
      <p:ext uri="{BB962C8B-B14F-4D97-AF65-F5344CB8AC3E}">
        <p14:creationId xmlns:p14="http://schemas.microsoft.com/office/powerpoint/2010/main" val="198344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553998"/>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371602" y="2880361"/>
            <a:ext cx="6400799" cy="276999"/>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435484" y="2141415"/>
            <a:ext cx="2273035" cy="1661993"/>
          </a:xfrm>
        </p:spPr>
        <p:txBody>
          <a:bodyPr lIns="0" tIns="0" rIns="0" bIns="0"/>
          <a:lstStyle>
            <a:lvl1pPr>
              <a:defRPr sz="3600" b="0" i="0">
                <a:solidFill>
                  <a:schemeClr val="tx1"/>
                </a:solidFill>
                <a:latin typeface="Gill Sans MT"/>
                <a:cs typeface="Gill Sans MT"/>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35484" y="2141415"/>
            <a:ext cx="2273035" cy="1661993"/>
          </a:xfrm>
        </p:spPr>
        <p:txBody>
          <a:bodyPr lIns="0" tIns="0" rIns="0" bIns="0"/>
          <a:lstStyle>
            <a:lvl1pPr>
              <a:defRPr sz="3600" b="0" i="0">
                <a:solidFill>
                  <a:schemeClr val="tx1"/>
                </a:solidFill>
                <a:latin typeface="Gill Sans MT"/>
                <a:cs typeface="Gill Sans MT"/>
              </a:defRPr>
            </a:lvl1pPr>
          </a:lstStyle>
          <a:p>
            <a:r>
              <a:rPr lang="en-US"/>
              <a:t>Click to edit Master title style</a:t>
            </a:r>
            <a:endParaRPr/>
          </a:p>
        </p:txBody>
      </p:sp>
      <p:sp>
        <p:nvSpPr>
          <p:cNvPr id="3" name="Holder 3"/>
          <p:cNvSpPr>
            <a:spLocks noGrp="1"/>
          </p:cNvSpPr>
          <p:nvPr>
            <p:ph sz="half" idx="2"/>
          </p:nvPr>
        </p:nvSpPr>
        <p:spPr>
          <a:xfrm>
            <a:off x="457200" y="1183006"/>
            <a:ext cx="397764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4709159" y="1183006"/>
            <a:ext cx="397764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435484" y="2141415"/>
            <a:ext cx="2273035" cy="1661993"/>
          </a:xfrm>
        </p:spPr>
        <p:txBody>
          <a:bodyPr lIns="0" tIns="0" rIns="0" bIns="0"/>
          <a:lstStyle>
            <a:lvl1pPr>
              <a:defRPr sz="3600" b="0" i="0">
                <a:solidFill>
                  <a:schemeClr val="tx1"/>
                </a:solidFill>
                <a:latin typeface="Gill Sans MT"/>
                <a:cs typeface="Gill Sans MT"/>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583" y="4857750"/>
            <a:ext cx="9142730" cy="285750"/>
          </a:xfrm>
          <a:custGeom>
            <a:avLst/>
            <a:gdLst/>
            <a:ahLst/>
            <a:cxnLst/>
            <a:rect l="l" t="t" r="r" b="b"/>
            <a:pathLst>
              <a:path w="9142730" h="285750">
                <a:moveTo>
                  <a:pt x="0" y="285749"/>
                </a:moveTo>
                <a:lnTo>
                  <a:pt x="9142353" y="285749"/>
                </a:lnTo>
                <a:lnTo>
                  <a:pt x="9142353" y="0"/>
                </a:lnTo>
                <a:lnTo>
                  <a:pt x="0" y="0"/>
                </a:lnTo>
                <a:lnTo>
                  <a:pt x="0" y="285749"/>
                </a:lnTo>
                <a:close/>
              </a:path>
            </a:pathLst>
          </a:custGeom>
          <a:solidFill>
            <a:srgbClr val="F79546"/>
          </a:solidFill>
        </p:spPr>
        <p:txBody>
          <a:bodyPr wrap="square" lIns="0" tIns="0" rIns="0" bIns="0" rtlCol="0"/>
          <a:lstStyle/>
          <a:p>
            <a:endParaRPr/>
          </a:p>
        </p:txBody>
      </p:sp>
      <p:sp>
        <p:nvSpPr>
          <p:cNvPr id="17" name="bk object 17"/>
          <p:cNvSpPr/>
          <p:nvPr/>
        </p:nvSpPr>
        <p:spPr>
          <a:xfrm>
            <a:off x="1583" y="4857750"/>
            <a:ext cx="9142730" cy="285750"/>
          </a:xfrm>
          <a:custGeom>
            <a:avLst/>
            <a:gdLst/>
            <a:ahLst/>
            <a:cxnLst/>
            <a:rect l="l" t="t" r="r" b="b"/>
            <a:pathLst>
              <a:path w="9142730" h="285750">
                <a:moveTo>
                  <a:pt x="0" y="285749"/>
                </a:moveTo>
                <a:lnTo>
                  <a:pt x="9142353" y="285749"/>
                </a:lnTo>
                <a:lnTo>
                  <a:pt x="9142353" y="0"/>
                </a:lnTo>
                <a:lnTo>
                  <a:pt x="0" y="0"/>
                </a:lnTo>
                <a:lnTo>
                  <a:pt x="0" y="285749"/>
                </a:lnTo>
                <a:close/>
              </a:path>
            </a:pathLst>
          </a:custGeom>
          <a:ln w="25560">
            <a:solidFill>
              <a:srgbClr val="F79546"/>
            </a:solidFill>
          </a:ln>
        </p:spPr>
        <p:txBody>
          <a:bodyPr wrap="square" lIns="0" tIns="0" rIns="0" bIns="0" rtlCol="0"/>
          <a:lstStyle/>
          <a:p>
            <a:endParaRPr/>
          </a:p>
        </p:txBody>
      </p:sp>
      <p:sp>
        <p:nvSpPr>
          <p:cNvPr id="2" name="Holder 2"/>
          <p:cNvSpPr>
            <a:spLocks noGrp="1"/>
          </p:cNvSpPr>
          <p:nvPr>
            <p:ph type="title"/>
          </p:nvPr>
        </p:nvSpPr>
        <p:spPr>
          <a:xfrm>
            <a:off x="3435484" y="2141415"/>
            <a:ext cx="2273035" cy="553998"/>
          </a:xfrm>
          <a:prstGeom prst="rect">
            <a:avLst/>
          </a:prstGeom>
        </p:spPr>
        <p:txBody>
          <a:bodyPr wrap="square" lIns="0" tIns="0" rIns="0" bIns="0">
            <a:spAutoFit/>
          </a:bodyPr>
          <a:lstStyle>
            <a:lvl1pPr>
              <a:defRPr sz="36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523750" y="1157182"/>
            <a:ext cx="809650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20162" y="4876137"/>
            <a:ext cx="3556000" cy="276999"/>
          </a:xfrm>
          <a:prstGeom prst="rect">
            <a:avLst/>
          </a:prstGeom>
        </p:spPr>
        <p:txBody>
          <a:bodyPr wrap="square" lIns="0" tIns="0" rIns="0" bIns="0">
            <a:spAutoFit/>
          </a:bodyPr>
          <a:lstStyle>
            <a:lvl1pPr>
              <a:defRPr sz="1800" b="0" i="0">
                <a:solidFill>
                  <a:schemeClr val="bg1"/>
                </a:solidFill>
                <a:latin typeface="Calibri"/>
                <a:cs typeface="Calibri"/>
              </a:defRPr>
            </a:lvl1pPr>
          </a:lstStyle>
          <a:p>
            <a:endParaRPr lang="en-US"/>
          </a:p>
        </p:txBody>
      </p:sp>
      <p:sp>
        <p:nvSpPr>
          <p:cNvPr id="5" name="Holder 5"/>
          <p:cNvSpPr>
            <a:spLocks noGrp="1"/>
          </p:cNvSpPr>
          <p:nvPr>
            <p:ph type="dt" sz="half" idx="6"/>
          </p:nvPr>
        </p:nvSpPr>
        <p:spPr>
          <a:xfrm>
            <a:off x="457200" y="4783456"/>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pPr/>
              <a:t>6/24/2021</a:t>
            </a:fld>
            <a:endParaRPr lang="en-US"/>
          </a:p>
        </p:txBody>
      </p:sp>
      <p:sp>
        <p:nvSpPr>
          <p:cNvPr id="6" name="Holder 6"/>
          <p:cNvSpPr>
            <a:spLocks noGrp="1"/>
          </p:cNvSpPr>
          <p:nvPr>
            <p:ph type="sldNum" sz="quarter" idx="7"/>
          </p:nvPr>
        </p:nvSpPr>
        <p:spPr>
          <a:xfrm>
            <a:off x="6583680" y="4783456"/>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 y="1619250"/>
            <a:ext cx="8267700" cy="646331"/>
          </a:xfrm>
          <a:prstGeom prst="rect">
            <a:avLst/>
          </a:prstGeom>
          <a:noFill/>
        </p:spPr>
        <p:txBody>
          <a:bodyPr wrap="square" rtlCol="0">
            <a:spAutoFit/>
          </a:bodyPr>
          <a:lstStyle/>
          <a:p>
            <a:pPr algn="ctr"/>
            <a:r>
              <a:rPr lang="en-US" sz="3600" dirty="0"/>
              <a:t>Exception Handling in Python</a:t>
            </a:r>
            <a:endParaRPr lang="en-US" sz="36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6532790" cy="523220"/>
          </a:xfrm>
          <a:prstGeom prst="rect">
            <a:avLst/>
          </a:prstGeom>
          <a:noFill/>
        </p:spPr>
        <p:txBody>
          <a:bodyPr wrap="square" rtlCol="0">
            <a:spAutoFit/>
          </a:bodyPr>
          <a:lstStyle/>
          <a:p>
            <a:r>
              <a:rPr lang="en-US" sz="2800" dirty="0">
                <a:solidFill>
                  <a:prstClr val="black"/>
                </a:solidFill>
              </a:rPr>
              <a:t>The except Clause with Multiple Exceptions</a:t>
            </a:r>
          </a:p>
        </p:txBody>
      </p:sp>
      <p:pic>
        <p:nvPicPr>
          <p:cNvPr id="4" name="Picture 3">
            <a:extLst>
              <a:ext uri="{FF2B5EF4-FFF2-40B4-BE49-F238E27FC236}">
                <a16:creationId xmlns:a16="http://schemas.microsoft.com/office/drawing/2014/main" id="{68E392FC-7DD0-4B24-8BD1-D5320DDFD2FA}"/>
              </a:ext>
            </a:extLst>
          </p:cNvPr>
          <p:cNvPicPr>
            <a:picLocks noChangeAspect="1"/>
          </p:cNvPicPr>
          <p:nvPr/>
        </p:nvPicPr>
        <p:blipFill>
          <a:blip r:embed="rId2"/>
          <a:stretch>
            <a:fillRect/>
          </a:stretch>
        </p:blipFill>
        <p:spPr>
          <a:xfrm>
            <a:off x="1130411" y="1189170"/>
            <a:ext cx="6832489" cy="2486615"/>
          </a:xfrm>
          <a:prstGeom prst="rect">
            <a:avLst/>
          </a:prstGeom>
        </p:spPr>
      </p:pic>
    </p:spTree>
    <p:extLst>
      <p:ext uri="{BB962C8B-B14F-4D97-AF65-F5344CB8AC3E}">
        <p14:creationId xmlns:p14="http://schemas.microsoft.com/office/powerpoint/2010/main" val="43899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The try-finally Clause</a:t>
            </a:r>
          </a:p>
        </p:txBody>
      </p:sp>
      <p:sp>
        <p:nvSpPr>
          <p:cNvPr id="6" name="TextBox 5"/>
          <p:cNvSpPr txBox="1"/>
          <p:nvPr/>
        </p:nvSpPr>
        <p:spPr>
          <a:xfrm>
            <a:off x="381000" y="896183"/>
            <a:ext cx="8153400" cy="1754326"/>
          </a:xfrm>
          <a:prstGeom prst="rect">
            <a:avLst/>
          </a:prstGeom>
          <a:noFill/>
        </p:spPr>
        <p:txBody>
          <a:bodyPr wrap="square" rtlCol="0">
            <a:spAutoFit/>
          </a:bodyPr>
          <a:lstStyle/>
          <a:p>
            <a:pPr>
              <a:buFont typeface="Arial" pitchFamily="34" charset="0"/>
              <a:buChar char="•"/>
            </a:pPr>
            <a:r>
              <a:rPr lang="en-US" dirty="0"/>
              <a:t> One can use a finally: block along with a try: block. </a:t>
            </a:r>
          </a:p>
          <a:p>
            <a:pPr>
              <a:buFont typeface="Arial" pitchFamily="34" charset="0"/>
              <a:buChar char="•"/>
            </a:pPr>
            <a:endParaRPr lang="en-US" dirty="0"/>
          </a:p>
          <a:p>
            <a:pPr>
              <a:buFont typeface="Arial" pitchFamily="34" charset="0"/>
              <a:buChar char="•"/>
            </a:pPr>
            <a:r>
              <a:rPr lang="en-US" dirty="0"/>
              <a:t> The finally: block is a place to put any code that must execute, whether the try-block raised an exception or not. </a:t>
            </a:r>
          </a:p>
          <a:p>
            <a:pPr>
              <a:buFont typeface="Arial" pitchFamily="34" charset="0"/>
              <a:buChar char="•"/>
            </a:pPr>
            <a:endParaRPr lang="en-US" dirty="0"/>
          </a:p>
          <a:p>
            <a:pPr>
              <a:buFont typeface="Arial" pitchFamily="34" charset="0"/>
              <a:buChar char="•"/>
            </a:pPr>
            <a:r>
              <a:rPr lang="en-US" dirty="0"/>
              <a:t> The syntax of the try-finally statement is this −</a:t>
            </a:r>
          </a:p>
        </p:txBody>
      </p:sp>
      <p:pic>
        <p:nvPicPr>
          <p:cNvPr id="2" name="Picture 1">
            <a:extLst>
              <a:ext uri="{FF2B5EF4-FFF2-40B4-BE49-F238E27FC236}">
                <a16:creationId xmlns:a16="http://schemas.microsoft.com/office/drawing/2014/main" id="{A013AA83-097E-44E4-8A4E-8EF038493D62}"/>
              </a:ext>
            </a:extLst>
          </p:cNvPr>
          <p:cNvPicPr>
            <a:picLocks noChangeAspect="1"/>
          </p:cNvPicPr>
          <p:nvPr/>
        </p:nvPicPr>
        <p:blipFill>
          <a:blip r:embed="rId2"/>
          <a:stretch>
            <a:fillRect/>
          </a:stretch>
        </p:blipFill>
        <p:spPr>
          <a:xfrm>
            <a:off x="616285" y="2887022"/>
            <a:ext cx="8181975" cy="1752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The try-finally Clause</a:t>
            </a:r>
          </a:p>
        </p:txBody>
      </p:sp>
      <p:pic>
        <p:nvPicPr>
          <p:cNvPr id="2" name="Picture 1">
            <a:extLst>
              <a:ext uri="{FF2B5EF4-FFF2-40B4-BE49-F238E27FC236}">
                <a16:creationId xmlns:a16="http://schemas.microsoft.com/office/drawing/2014/main" id="{595C7D4A-E059-4E33-BCDC-1E63750E1BD7}"/>
              </a:ext>
            </a:extLst>
          </p:cNvPr>
          <p:cNvPicPr>
            <a:picLocks noChangeAspect="1"/>
          </p:cNvPicPr>
          <p:nvPr/>
        </p:nvPicPr>
        <p:blipFill>
          <a:blip r:embed="rId2"/>
          <a:stretch>
            <a:fillRect/>
          </a:stretch>
        </p:blipFill>
        <p:spPr>
          <a:xfrm>
            <a:off x="506299" y="1266881"/>
            <a:ext cx="4867012" cy="2254317"/>
          </a:xfrm>
          <a:prstGeom prst="rect">
            <a:avLst/>
          </a:prstGeom>
        </p:spPr>
      </p:pic>
      <p:sp>
        <p:nvSpPr>
          <p:cNvPr id="12" name="TextBox 11">
            <a:extLst>
              <a:ext uri="{FF2B5EF4-FFF2-40B4-BE49-F238E27FC236}">
                <a16:creationId xmlns:a16="http://schemas.microsoft.com/office/drawing/2014/main" id="{E269E279-81C3-4DE5-8B8A-5649E48C65D3}"/>
              </a:ext>
            </a:extLst>
          </p:cNvPr>
          <p:cNvSpPr txBox="1"/>
          <p:nvPr/>
        </p:nvSpPr>
        <p:spPr>
          <a:xfrm>
            <a:off x="5709981" y="2248584"/>
            <a:ext cx="3134238" cy="646331"/>
          </a:xfrm>
          <a:prstGeom prst="rect">
            <a:avLst/>
          </a:prstGeom>
          <a:noFill/>
        </p:spPr>
        <p:txBody>
          <a:bodyPr wrap="square" rtlCol="0">
            <a:spAutoFit/>
          </a:bodyPr>
          <a:lstStyle/>
          <a:p>
            <a:pPr>
              <a:buFont typeface="Arial" pitchFamily="34" charset="0"/>
              <a:buChar char="•"/>
            </a:pPr>
            <a:r>
              <a:rPr lang="en-US" dirty="0"/>
              <a:t> One can use else clause as well along with a finally clause. </a:t>
            </a:r>
          </a:p>
        </p:txBody>
      </p:sp>
      <p:sp>
        <p:nvSpPr>
          <p:cNvPr id="13" name="TextBox 12">
            <a:extLst>
              <a:ext uri="{FF2B5EF4-FFF2-40B4-BE49-F238E27FC236}">
                <a16:creationId xmlns:a16="http://schemas.microsoft.com/office/drawing/2014/main" id="{FC8DE9D5-DB16-4B29-84D9-53EABB0512E2}"/>
              </a:ext>
            </a:extLst>
          </p:cNvPr>
          <p:cNvSpPr txBox="1"/>
          <p:nvPr/>
        </p:nvSpPr>
        <p:spPr>
          <a:xfrm>
            <a:off x="5685745" y="1266881"/>
            <a:ext cx="2957185" cy="646331"/>
          </a:xfrm>
          <a:prstGeom prst="rect">
            <a:avLst/>
          </a:prstGeom>
          <a:noFill/>
        </p:spPr>
        <p:txBody>
          <a:bodyPr wrap="square" rtlCol="0">
            <a:spAutoFit/>
          </a:bodyPr>
          <a:lstStyle/>
          <a:p>
            <a:pPr>
              <a:buFont typeface="Arial" pitchFamily="34" charset="0"/>
              <a:buChar char="•"/>
            </a:pPr>
            <a:r>
              <a:rPr lang="en-US" dirty="0"/>
              <a:t> One can provide except clause(s), with finally clause.</a:t>
            </a:r>
          </a:p>
        </p:txBody>
      </p:sp>
    </p:spTree>
    <p:extLst>
      <p:ext uri="{BB962C8B-B14F-4D97-AF65-F5344CB8AC3E}">
        <p14:creationId xmlns:p14="http://schemas.microsoft.com/office/powerpoint/2010/main" val="1345042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The try-finally Clause</a:t>
            </a:r>
          </a:p>
        </p:txBody>
      </p:sp>
      <p:pic>
        <p:nvPicPr>
          <p:cNvPr id="3" name="Picture 2">
            <a:extLst>
              <a:ext uri="{FF2B5EF4-FFF2-40B4-BE49-F238E27FC236}">
                <a16:creationId xmlns:a16="http://schemas.microsoft.com/office/drawing/2014/main" id="{761FC99B-0F8E-483E-8578-8C2009E70F66}"/>
              </a:ext>
            </a:extLst>
          </p:cNvPr>
          <p:cNvPicPr>
            <a:picLocks noChangeAspect="1"/>
          </p:cNvPicPr>
          <p:nvPr/>
        </p:nvPicPr>
        <p:blipFill>
          <a:blip r:embed="rId2"/>
          <a:stretch>
            <a:fillRect/>
          </a:stretch>
        </p:blipFill>
        <p:spPr>
          <a:xfrm>
            <a:off x="1421011" y="1196472"/>
            <a:ext cx="6338604" cy="3103503"/>
          </a:xfrm>
          <a:prstGeom prst="rect">
            <a:avLst/>
          </a:prstGeom>
        </p:spPr>
      </p:pic>
    </p:spTree>
    <p:extLst>
      <p:ext uri="{BB962C8B-B14F-4D97-AF65-F5344CB8AC3E}">
        <p14:creationId xmlns:p14="http://schemas.microsoft.com/office/powerpoint/2010/main" val="56714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34874"/>
            <a:ext cx="6705600" cy="584775"/>
          </a:xfrm>
          <a:prstGeom prst="rect">
            <a:avLst/>
          </a:prstGeom>
          <a:noFill/>
        </p:spPr>
        <p:txBody>
          <a:bodyPr wrap="square" rtlCol="0">
            <a:spAutoFit/>
          </a:bodyPr>
          <a:lstStyle/>
          <a:p>
            <a:r>
              <a:rPr lang="en-US" sz="3200" dirty="0">
                <a:cs typeface="Times New Roman" pitchFamily="18" charset="0"/>
              </a:rPr>
              <a:t>Argument of an Exception - I</a:t>
            </a:r>
          </a:p>
        </p:txBody>
      </p:sp>
      <p:sp>
        <p:nvSpPr>
          <p:cNvPr id="6" name="TextBox 5"/>
          <p:cNvSpPr txBox="1"/>
          <p:nvPr/>
        </p:nvSpPr>
        <p:spPr>
          <a:xfrm>
            <a:off x="342900" y="1125474"/>
            <a:ext cx="8153400" cy="1785104"/>
          </a:xfrm>
          <a:prstGeom prst="rect">
            <a:avLst/>
          </a:prstGeom>
          <a:noFill/>
        </p:spPr>
        <p:txBody>
          <a:bodyPr wrap="square" rtlCol="0">
            <a:spAutoFit/>
          </a:bodyPr>
          <a:lstStyle/>
          <a:p>
            <a:pPr>
              <a:spcAft>
                <a:spcPts val="1200"/>
              </a:spcAft>
              <a:buFont typeface="Arial" pitchFamily="34" charset="0"/>
              <a:buChar char="•"/>
            </a:pPr>
            <a:r>
              <a:rPr lang="en-US" dirty="0"/>
              <a:t> An exception can have an argument, which is a value that gives additional information about the problem. </a:t>
            </a:r>
          </a:p>
          <a:p>
            <a:pPr>
              <a:spcAft>
                <a:spcPts val="1200"/>
              </a:spcAft>
              <a:buFont typeface="Arial" pitchFamily="34" charset="0"/>
              <a:buChar char="•"/>
            </a:pPr>
            <a:r>
              <a:rPr lang="en-US" dirty="0"/>
              <a:t> The contents of the argument vary by exception. </a:t>
            </a:r>
          </a:p>
          <a:p>
            <a:pPr>
              <a:spcAft>
                <a:spcPts val="1200"/>
              </a:spcAft>
              <a:buFont typeface="Arial" pitchFamily="34" charset="0"/>
              <a:buChar char="•"/>
            </a:pPr>
            <a:r>
              <a:rPr lang="en-US" dirty="0"/>
              <a:t> One capture an exception's argument by supplying a variable in the except clause as follows −</a:t>
            </a:r>
          </a:p>
        </p:txBody>
      </p:sp>
      <p:pic>
        <p:nvPicPr>
          <p:cNvPr id="2" name="Picture 1">
            <a:extLst>
              <a:ext uri="{FF2B5EF4-FFF2-40B4-BE49-F238E27FC236}">
                <a16:creationId xmlns:a16="http://schemas.microsoft.com/office/drawing/2014/main" id="{9003B639-A202-4DF9-9C71-7E2135D3BB87}"/>
              </a:ext>
            </a:extLst>
          </p:cNvPr>
          <p:cNvPicPr>
            <a:picLocks noChangeAspect="1"/>
          </p:cNvPicPr>
          <p:nvPr/>
        </p:nvPicPr>
        <p:blipFill>
          <a:blip r:embed="rId3"/>
          <a:stretch>
            <a:fillRect/>
          </a:stretch>
        </p:blipFill>
        <p:spPr>
          <a:xfrm>
            <a:off x="348129" y="3170219"/>
            <a:ext cx="8648700" cy="1447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33350"/>
            <a:ext cx="6705600" cy="584775"/>
          </a:xfrm>
          <a:prstGeom prst="rect">
            <a:avLst/>
          </a:prstGeom>
          <a:noFill/>
        </p:spPr>
        <p:txBody>
          <a:bodyPr wrap="square" rtlCol="0">
            <a:spAutoFit/>
          </a:bodyPr>
          <a:lstStyle/>
          <a:p>
            <a:r>
              <a:rPr lang="en-US" sz="3200" dirty="0">
                <a:cs typeface="Times New Roman" pitchFamily="18" charset="0"/>
              </a:rPr>
              <a:t>Argument of an Exception - II</a:t>
            </a:r>
          </a:p>
        </p:txBody>
      </p:sp>
      <p:sp>
        <p:nvSpPr>
          <p:cNvPr id="6" name="TextBox 5"/>
          <p:cNvSpPr txBox="1"/>
          <p:nvPr/>
        </p:nvSpPr>
        <p:spPr>
          <a:xfrm>
            <a:off x="539475" y="805120"/>
            <a:ext cx="8218670" cy="2031325"/>
          </a:xfrm>
          <a:prstGeom prst="rect">
            <a:avLst/>
          </a:prstGeom>
          <a:noFill/>
        </p:spPr>
        <p:txBody>
          <a:bodyPr wrap="square" rtlCol="0">
            <a:spAutoFit/>
          </a:bodyPr>
          <a:lstStyle/>
          <a:p>
            <a:pPr>
              <a:buFont typeface="Arial" pitchFamily="34" charset="0"/>
              <a:buChar char="•"/>
            </a:pPr>
            <a:r>
              <a:rPr lang="en-US" dirty="0"/>
              <a:t> If one write the code to handle a single exception, one can have a variable follow the name of the exception in the except statement. </a:t>
            </a:r>
          </a:p>
          <a:p>
            <a:pPr>
              <a:buFont typeface="Arial" pitchFamily="34" charset="0"/>
              <a:buChar char="•"/>
            </a:pPr>
            <a:r>
              <a:rPr lang="en-US" dirty="0"/>
              <a:t> If we are trapping multiple exceptions, we can have a variable follow the tuple of the exception.</a:t>
            </a:r>
          </a:p>
          <a:p>
            <a:pPr>
              <a:buFont typeface="Arial" pitchFamily="34" charset="0"/>
              <a:buChar char="•"/>
            </a:pPr>
            <a:r>
              <a:rPr lang="en-US" dirty="0"/>
              <a:t> This variable receives the value of the exception mostly containing the cause of the exception. </a:t>
            </a:r>
          </a:p>
          <a:p>
            <a:pPr>
              <a:buFont typeface="Arial" pitchFamily="34" charset="0"/>
              <a:buChar char="•"/>
            </a:pPr>
            <a:r>
              <a:rPr lang="en-US" dirty="0"/>
              <a:t> The variable can receive a single value or multiple values in the form of a tuple. </a:t>
            </a:r>
          </a:p>
        </p:txBody>
      </p:sp>
      <p:sp>
        <p:nvSpPr>
          <p:cNvPr id="8" name="TextBox 7">
            <a:extLst>
              <a:ext uri="{FF2B5EF4-FFF2-40B4-BE49-F238E27FC236}">
                <a16:creationId xmlns:a16="http://schemas.microsoft.com/office/drawing/2014/main" id="{1874BAD7-5BEB-41E0-AABF-FC2DC47F7A9D}"/>
              </a:ext>
            </a:extLst>
          </p:cNvPr>
          <p:cNvSpPr txBox="1"/>
          <p:nvPr/>
        </p:nvSpPr>
        <p:spPr>
          <a:xfrm>
            <a:off x="539475" y="2917395"/>
            <a:ext cx="2174113" cy="1477328"/>
          </a:xfrm>
          <a:prstGeom prst="rect">
            <a:avLst/>
          </a:prstGeom>
          <a:noFill/>
        </p:spPr>
        <p:txBody>
          <a:bodyPr wrap="square" rtlCol="0">
            <a:spAutoFit/>
          </a:bodyPr>
          <a:lstStyle/>
          <a:p>
            <a:pPr>
              <a:buFont typeface="Arial" pitchFamily="34" charset="0"/>
              <a:buChar char="•"/>
            </a:pPr>
            <a:r>
              <a:rPr lang="en-US" dirty="0"/>
              <a:t> This tuple usually contains the error string, the error number, and an error location.</a:t>
            </a:r>
          </a:p>
        </p:txBody>
      </p:sp>
      <p:pic>
        <p:nvPicPr>
          <p:cNvPr id="12" name="Picture 11">
            <a:extLst>
              <a:ext uri="{FF2B5EF4-FFF2-40B4-BE49-F238E27FC236}">
                <a16:creationId xmlns:a16="http://schemas.microsoft.com/office/drawing/2014/main" id="{74120FAB-422B-48DB-A822-52F2BF0CBD23}"/>
              </a:ext>
            </a:extLst>
          </p:cNvPr>
          <p:cNvPicPr>
            <a:picLocks noChangeAspect="1"/>
          </p:cNvPicPr>
          <p:nvPr/>
        </p:nvPicPr>
        <p:blipFill>
          <a:blip r:embed="rId2"/>
          <a:stretch>
            <a:fillRect/>
          </a:stretch>
        </p:blipFill>
        <p:spPr>
          <a:xfrm>
            <a:off x="2843774" y="2762132"/>
            <a:ext cx="6021933" cy="206907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33350"/>
            <a:ext cx="6705600" cy="584775"/>
          </a:xfrm>
          <a:prstGeom prst="rect">
            <a:avLst/>
          </a:prstGeom>
          <a:noFill/>
        </p:spPr>
        <p:txBody>
          <a:bodyPr wrap="square" rtlCol="0">
            <a:spAutoFit/>
          </a:bodyPr>
          <a:lstStyle/>
          <a:p>
            <a:r>
              <a:rPr lang="en-US" sz="3200" dirty="0">
                <a:cs typeface="Times New Roman" pitchFamily="18" charset="0"/>
              </a:rPr>
              <a:t>Argument of an Exception - II</a:t>
            </a:r>
          </a:p>
        </p:txBody>
      </p:sp>
      <p:pic>
        <p:nvPicPr>
          <p:cNvPr id="2" name="Picture 1">
            <a:extLst>
              <a:ext uri="{FF2B5EF4-FFF2-40B4-BE49-F238E27FC236}">
                <a16:creationId xmlns:a16="http://schemas.microsoft.com/office/drawing/2014/main" id="{A024E52B-4B82-43B0-9639-F88488EF1567}"/>
              </a:ext>
            </a:extLst>
          </p:cNvPr>
          <p:cNvPicPr>
            <a:picLocks noChangeAspect="1"/>
          </p:cNvPicPr>
          <p:nvPr/>
        </p:nvPicPr>
        <p:blipFill>
          <a:blip r:embed="rId2"/>
          <a:stretch>
            <a:fillRect/>
          </a:stretch>
        </p:blipFill>
        <p:spPr>
          <a:xfrm>
            <a:off x="1538005" y="870341"/>
            <a:ext cx="6168998" cy="3967304"/>
          </a:xfrm>
          <a:prstGeom prst="rect">
            <a:avLst/>
          </a:prstGeom>
        </p:spPr>
      </p:pic>
    </p:spTree>
    <p:extLst>
      <p:ext uri="{BB962C8B-B14F-4D97-AF65-F5344CB8AC3E}">
        <p14:creationId xmlns:p14="http://schemas.microsoft.com/office/powerpoint/2010/main" val="341460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33350"/>
            <a:ext cx="6705600" cy="584775"/>
          </a:xfrm>
          <a:prstGeom prst="rect">
            <a:avLst/>
          </a:prstGeom>
          <a:noFill/>
        </p:spPr>
        <p:txBody>
          <a:bodyPr wrap="square" rtlCol="0">
            <a:spAutoFit/>
          </a:bodyPr>
          <a:lstStyle/>
          <a:p>
            <a:r>
              <a:rPr lang="en-US" sz="3200" dirty="0">
                <a:cs typeface="Times New Roman" pitchFamily="18" charset="0"/>
              </a:rPr>
              <a:t>Raising an Exception - I</a:t>
            </a:r>
          </a:p>
        </p:txBody>
      </p:sp>
      <p:sp>
        <p:nvSpPr>
          <p:cNvPr id="6" name="TextBox 5"/>
          <p:cNvSpPr txBox="1"/>
          <p:nvPr/>
        </p:nvSpPr>
        <p:spPr>
          <a:xfrm>
            <a:off x="342900" y="997145"/>
            <a:ext cx="8153400" cy="3416320"/>
          </a:xfrm>
          <a:prstGeom prst="rect">
            <a:avLst/>
          </a:prstGeom>
          <a:noFill/>
        </p:spPr>
        <p:txBody>
          <a:bodyPr wrap="square" rtlCol="0">
            <a:spAutoFit/>
          </a:bodyPr>
          <a:lstStyle/>
          <a:p>
            <a:pPr>
              <a:buFont typeface="Arial" pitchFamily="34" charset="0"/>
              <a:buChar char="•"/>
            </a:pPr>
            <a:r>
              <a:rPr lang="en-US" dirty="0"/>
              <a:t> We can raise exceptions in several ways by using the raise statement. The general syntax for the raise statement is as follows −</a:t>
            </a:r>
          </a:p>
          <a:p>
            <a:pPr>
              <a:buFont typeface="Arial" pitchFamily="34" charset="0"/>
              <a:buChar char="•"/>
            </a:pPr>
            <a:endParaRPr lang="en-US" dirty="0"/>
          </a:p>
          <a:p>
            <a:r>
              <a:rPr lang="en-US" dirty="0"/>
              <a:t>&gt;&gt;&gt; </a:t>
            </a:r>
            <a:r>
              <a:rPr lang="en-US" dirty="0">
                <a:solidFill>
                  <a:schemeClr val="accent4">
                    <a:lumMod val="75000"/>
                  </a:schemeClr>
                </a:solidFill>
              </a:rPr>
              <a:t>raise [Exception [, </a:t>
            </a:r>
            <a:r>
              <a:rPr lang="en-US" dirty="0" err="1">
                <a:solidFill>
                  <a:schemeClr val="accent4">
                    <a:lumMod val="75000"/>
                  </a:schemeClr>
                </a:solidFill>
              </a:rPr>
              <a:t>args</a:t>
            </a:r>
            <a:r>
              <a:rPr lang="en-US" dirty="0">
                <a:solidFill>
                  <a:schemeClr val="accent4">
                    <a:lumMod val="75000"/>
                  </a:schemeClr>
                </a:solidFill>
              </a:rPr>
              <a:t> [, </a:t>
            </a:r>
            <a:r>
              <a:rPr lang="en-US" dirty="0" err="1">
                <a:solidFill>
                  <a:schemeClr val="accent4">
                    <a:lumMod val="75000"/>
                  </a:schemeClr>
                </a:solidFill>
              </a:rPr>
              <a:t>traceback</a:t>
            </a:r>
            <a:r>
              <a:rPr lang="en-US" dirty="0">
                <a:solidFill>
                  <a:schemeClr val="accent4">
                    <a:lumMod val="75000"/>
                  </a:schemeClr>
                </a:solidFill>
              </a:rPr>
              <a:t>]]]</a:t>
            </a:r>
          </a:p>
          <a:p>
            <a:pPr>
              <a:buFont typeface="Arial" pitchFamily="34" charset="0"/>
              <a:buChar char="•"/>
            </a:pPr>
            <a:endParaRPr lang="en-US" dirty="0"/>
          </a:p>
          <a:p>
            <a:pPr>
              <a:buFont typeface="Arial" pitchFamily="34" charset="0"/>
              <a:buChar char="•"/>
            </a:pPr>
            <a:r>
              <a:rPr lang="en-US" dirty="0"/>
              <a:t> Here, Exception is the type of exception (for example, </a:t>
            </a:r>
            <a:r>
              <a:rPr lang="en-US" dirty="0" err="1"/>
              <a:t>NameError</a:t>
            </a:r>
            <a:r>
              <a:rPr lang="en-US" dirty="0"/>
              <a:t>) and argument is a value for the exception argument. </a:t>
            </a:r>
          </a:p>
          <a:p>
            <a:pPr>
              <a:buFont typeface="Arial" pitchFamily="34" charset="0"/>
              <a:buChar char="•"/>
            </a:pPr>
            <a:endParaRPr lang="en-US" dirty="0"/>
          </a:p>
          <a:p>
            <a:pPr>
              <a:buFont typeface="Arial" pitchFamily="34" charset="0"/>
              <a:buChar char="•"/>
            </a:pPr>
            <a:r>
              <a:rPr lang="en-US" dirty="0"/>
              <a:t> The argument is optional; if not supplied, the exception argument is None.</a:t>
            </a:r>
          </a:p>
          <a:p>
            <a:pPr>
              <a:buFont typeface="Arial" pitchFamily="34" charset="0"/>
              <a:buChar char="•"/>
            </a:pPr>
            <a:endParaRPr lang="en-US" dirty="0"/>
          </a:p>
          <a:p>
            <a:pPr>
              <a:buFont typeface="Arial" pitchFamily="34" charset="0"/>
              <a:buChar char="•"/>
            </a:pPr>
            <a:r>
              <a:rPr lang="en-US" dirty="0"/>
              <a:t> The final argument, traceback, is also optional (and rarely used in practice), and if present, is the traceback object used for the exception.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33350"/>
            <a:ext cx="6705600" cy="584775"/>
          </a:xfrm>
          <a:prstGeom prst="rect">
            <a:avLst/>
          </a:prstGeom>
          <a:noFill/>
        </p:spPr>
        <p:txBody>
          <a:bodyPr wrap="square" rtlCol="0">
            <a:spAutoFit/>
          </a:bodyPr>
          <a:lstStyle/>
          <a:p>
            <a:r>
              <a:rPr lang="en-US" sz="3200" dirty="0">
                <a:cs typeface="Times New Roman" pitchFamily="18" charset="0"/>
              </a:rPr>
              <a:t>Raising an Exception - II</a:t>
            </a:r>
          </a:p>
        </p:txBody>
      </p:sp>
      <p:sp>
        <p:nvSpPr>
          <p:cNvPr id="6" name="TextBox 5"/>
          <p:cNvSpPr txBox="1"/>
          <p:nvPr/>
        </p:nvSpPr>
        <p:spPr>
          <a:xfrm>
            <a:off x="286849" y="881930"/>
            <a:ext cx="7423992" cy="369332"/>
          </a:xfrm>
          <a:prstGeom prst="rect">
            <a:avLst/>
          </a:prstGeom>
          <a:noFill/>
        </p:spPr>
        <p:txBody>
          <a:bodyPr wrap="square" rtlCol="0">
            <a:spAutoFit/>
          </a:bodyPr>
          <a:lstStyle/>
          <a:p>
            <a:pPr>
              <a:buFont typeface="Arial" pitchFamily="34" charset="0"/>
              <a:buChar char="•"/>
            </a:pPr>
            <a:r>
              <a:rPr lang="en-US" dirty="0"/>
              <a:t> An exception can be a string, a class or an object.  </a:t>
            </a:r>
          </a:p>
        </p:txBody>
      </p:sp>
      <p:pic>
        <p:nvPicPr>
          <p:cNvPr id="2" name="Picture 1">
            <a:extLst>
              <a:ext uri="{FF2B5EF4-FFF2-40B4-BE49-F238E27FC236}">
                <a16:creationId xmlns:a16="http://schemas.microsoft.com/office/drawing/2014/main" id="{0943237C-0193-48B1-8C4A-D72C5AF7D7B0}"/>
              </a:ext>
            </a:extLst>
          </p:cNvPr>
          <p:cNvPicPr>
            <a:picLocks noChangeAspect="1"/>
          </p:cNvPicPr>
          <p:nvPr/>
        </p:nvPicPr>
        <p:blipFill>
          <a:blip r:embed="rId3"/>
          <a:stretch>
            <a:fillRect/>
          </a:stretch>
        </p:blipFill>
        <p:spPr>
          <a:xfrm>
            <a:off x="4395253" y="1381194"/>
            <a:ext cx="4596347" cy="1405044"/>
          </a:xfrm>
          <a:prstGeom prst="rect">
            <a:avLst/>
          </a:prstGeom>
        </p:spPr>
      </p:pic>
      <p:sp>
        <p:nvSpPr>
          <p:cNvPr id="12" name="TextBox 11">
            <a:extLst>
              <a:ext uri="{FF2B5EF4-FFF2-40B4-BE49-F238E27FC236}">
                <a16:creationId xmlns:a16="http://schemas.microsoft.com/office/drawing/2014/main" id="{32B786C6-31D2-4003-8481-07234A16682B}"/>
              </a:ext>
            </a:extLst>
          </p:cNvPr>
          <p:cNvSpPr txBox="1"/>
          <p:nvPr/>
        </p:nvSpPr>
        <p:spPr>
          <a:xfrm>
            <a:off x="297598" y="1265980"/>
            <a:ext cx="4005567" cy="1477328"/>
          </a:xfrm>
          <a:prstGeom prst="rect">
            <a:avLst/>
          </a:prstGeom>
          <a:noFill/>
        </p:spPr>
        <p:txBody>
          <a:bodyPr wrap="square" rtlCol="0">
            <a:spAutoFit/>
          </a:bodyPr>
          <a:lstStyle/>
          <a:p>
            <a:pPr>
              <a:buFont typeface="Arial" pitchFamily="34" charset="0"/>
              <a:buChar char="•"/>
            </a:pPr>
            <a:r>
              <a:rPr lang="en-US" dirty="0"/>
              <a:t> Most of the exceptions that the Python core raises are classes, with an argument that is an instance of the class. Defining new exceptions is quite easy and can be done as follows −</a:t>
            </a:r>
          </a:p>
        </p:txBody>
      </p:sp>
      <p:sp>
        <p:nvSpPr>
          <p:cNvPr id="13" name="TextBox 12">
            <a:extLst>
              <a:ext uri="{FF2B5EF4-FFF2-40B4-BE49-F238E27FC236}">
                <a16:creationId xmlns:a16="http://schemas.microsoft.com/office/drawing/2014/main" id="{DB2BDCFC-7F77-44D1-A0DB-9E97B8BDEE49}"/>
              </a:ext>
            </a:extLst>
          </p:cNvPr>
          <p:cNvSpPr txBox="1"/>
          <p:nvPr/>
        </p:nvSpPr>
        <p:spPr>
          <a:xfrm>
            <a:off x="270640" y="2763775"/>
            <a:ext cx="4124613" cy="2185214"/>
          </a:xfrm>
          <a:prstGeom prst="rect">
            <a:avLst/>
          </a:prstGeom>
          <a:noFill/>
        </p:spPr>
        <p:txBody>
          <a:bodyPr wrap="square" rtlCol="0">
            <a:spAutoFit/>
          </a:bodyPr>
          <a:lstStyle/>
          <a:p>
            <a:pPr>
              <a:spcAft>
                <a:spcPts val="600"/>
              </a:spcAft>
              <a:buFont typeface="Arial" pitchFamily="34" charset="0"/>
              <a:buChar char="•"/>
            </a:pPr>
            <a:r>
              <a:rPr lang="en-US" dirty="0"/>
              <a:t> In order to catch an exception, an "except" clause must refer to the same exception thrown either as a class object or a simple string. </a:t>
            </a:r>
          </a:p>
          <a:p>
            <a:pPr>
              <a:buFont typeface="Arial" pitchFamily="34" charset="0"/>
              <a:buChar char="•"/>
            </a:pPr>
            <a:r>
              <a:rPr lang="en-US" dirty="0"/>
              <a:t> For example, to capture the above exception, we must write the except clause as follows −</a:t>
            </a:r>
          </a:p>
        </p:txBody>
      </p:sp>
      <p:pic>
        <p:nvPicPr>
          <p:cNvPr id="4" name="Picture 3">
            <a:extLst>
              <a:ext uri="{FF2B5EF4-FFF2-40B4-BE49-F238E27FC236}">
                <a16:creationId xmlns:a16="http://schemas.microsoft.com/office/drawing/2014/main" id="{39E834D0-44B9-4A28-8B2E-2E0D981BDE94}"/>
              </a:ext>
            </a:extLst>
          </p:cNvPr>
          <p:cNvPicPr>
            <a:picLocks noChangeAspect="1"/>
          </p:cNvPicPr>
          <p:nvPr/>
        </p:nvPicPr>
        <p:blipFill>
          <a:blip r:embed="rId4"/>
          <a:stretch>
            <a:fillRect/>
          </a:stretch>
        </p:blipFill>
        <p:spPr>
          <a:xfrm>
            <a:off x="4399710" y="3004840"/>
            <a:ext cx="4591889" cy="1425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33350"/>
            <a:ext cx="6705600" cy="584775"/>
          </a:xfrm>
          <a:prstGeom prst="rect">
            <a:avLst/>
          </a:prstGeom>
          <a:noFill/>
        </p:spPr>
        <p:txBody>
          <a:bodyPr wrap="square" rtlCol="0">
            <a:spAutoFit/>
          </a:bodyPr>
          <a:lstStyle/>
          <a:p>
            <a:r>
              <a:rPr lang="en-US" sz="3200" dirty="0">
                <a:cs typeface="Times New Roman" pitchFamily="18" charset="0"/>
              </a:rPr>
              <a:t>Raising </a:t>
            </a:r>
            <a:r>
              <a:rPr lang="en-IN" sz="3200" dirty="0"/>
              <a:t>User-defined Exceptions</a:t>
            </a:r>
            <a:endParaRPr lang="en-US" sz="3200" dirty="0">
              <a:cs typeface="Times New Roman" pitchFamily="18" charset="0"/>
            </a:endParaRPr>
          </a:p>
        </p:txBody>
      </p:sp>
      <p:pic>
        <p:nvPicPr>
          <p:cNvPr id="3" name="Picture 2">
            <a:extLst>
              <a:ext uri="{FF2B5EF4-FFF2-40B4-BE49-F238E27FC236}">
                <a16:creationId xmlns:a16="http://schemas.microsoft.com/office/drawing/2014/main" id="{A6E8435F-965A-414F-89A4-808E7C842D9E}"/>
              </a:ext>
            </a:extLst>
          </p:cNvPr>
          <p:cNvPicPr>
            <a:picLocks noChangeAspect="1"/>
          </p:cNvPicPr>
          <p:nvPr/>
        </p:nvPicPr>
        <p:blipFill>
          <a:blip r:embed="rId3"/>
          <a:stretch>
            <a:fillRect/>
          </a:stretch>
        </p:blipFill>
        <p:spPr>
          <a:xfrm>
            <a:off x="1691625" y="1099964"/>
            <a:ext cx="5514952" cy="3315226"/>
          </a:xfrm>
          <a:prstGeom prst="rect">
            <a:avLst/>
          </a:prstGeom>
        </p:spPr>
      </p:pic>
    </p:spTree>
    <p:extLst>
      <p:ext uri="{BB962C8B-B14F-4D97-AF65-F5344CB8AC3E}">
        <p14:creationId xmlns:p14="http://schemas.microsoft.com/office/powerpoint/2010/main" val="60916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4" y="279200"/>
            <a:ext cx="4800600" cy="629454"/>
          </a:xfrm>
        </p:spPr>
        <p:txBody>
          <a:bodyPr>
            <a:normAutofit/>
          </a:bodyPr>
          <a:lstStyle/>
          <a:p>
            <a:pPr algn="l"/>
            <a:r>
              <a:rPr lang="en-US" dirty="0">
                <a:latin typeface="+mn-lt"/>
                <a:cs typeface="Times New Roman" pitchFamily="18" charset="0"/>
              </a:rPr>
              <a:t>Course Contents</a:t>
            </a:r>
            <a:endParaRPr lang="en-US" dirty="0">
              <a:latin typeface="+mn-lt"/>
            </a:endParaRPr>
          </a:p>
        </p:txBody>
      </p:sp>
      <p:sp>
        <p:nvSpPr>
          <p:cNvPr id="3" name="Content Placeholder 2"/>
          <p:cNvSpPr>
            <a:spLocks noGrp="1"/>
          </p:cNvSpPr>
          <p:nvPr>
            <p:ph type="body" idx="1"/>
          </p:nvPr>
        </p:nvSpPr>
        <p:spPr>
          <a:xfrm>
            <a:off x="616285" y="1077621"/>
            <a:ext cx="8267700" cy="3183949"/>
          </a:xfrm>
        </p:spPr>
        <p:txBody>
          <a:bodyPr/>
          <a:lstStyle/>
          <a:p>
            <a:pPr>
              <a:lnSpc>
                <a:spcPct val="150000"/>
              </a:lnSpc>
              <a:buFont typeface="Arial" pitchFamily="34" charset="0"/>
              <a:buChar char="•"/>
            </a:pPr>
            <a:r>
              <a:rPr lang="en-US" sz="2000" dirty="0"/>
              <a:t> </a:t>
            </a:r>
            <a:r>
              <a:rPr lang="en-US" sz="2000" dirty="0">
                <a:solidFill>
                  <a:prstClr val="black"/>
                </a:solidFill>
              </a:rPr>
              <a:t>What is Exception?</a:t>
            </a:r>
          </a:p>
          <a:p>
            <a:pPr>
              <a:lnSpc>
                <a:spcPct val="150000"/>
              </a:lnSpc>
              <a:buFont typeface="Arial" pitchFamily="34" charset="0"/>
              <a:buChar char="•"/>
            </a:pPr>
            <a:r>
              <a:rPr lang="en-US" sz="2000" dirty="0">
                <a:solidFill>
                  <a:prstClr val="black"/>
                </a:solidFill>
              </a:rPr>
              <a:t> Handling an exception</a:t>
            </a:r>
          </a:p>
          <a:p>
            <a:pPr>
              <a:lnSpc>
                <a:spcPct val="150000"/>
              </a:lnSpc>
              <a:buFont typeface="Arial" pitchFamily="34" charset="0"/>
              <a:buChar char="•"/>
            </a:pPr>
            <a:r>
              <a:rPr lang="en-US" sz="2000" dirty="0">
                <a:solidFill>
                  <a:prstClr val="black"/>
                </a:solidFill>
              </a:rPr>
              <a:t> </a:t>
            </a:r>
            <a:r>
              <a:rPr lang="en-US" sz="2000" dirty="0"/>
              <a:t>The except Clause with No Exceptions</a:t>
            </a:r>
          </a:p>
          <a:p>
            <a:pPr>
              <a:lnSpc>
                <a:spcPct val="150000"/>
              </a:lnSpc>
              <a:buFont typeface="Arial" pitchFamily="34" charset="0"/>
              <a:buChar char="•"/>
            </a:pPr>
            <a:r>
              <a:rPr lang="en-US" sz="2000" dirty="0"/>
              <a:t> The except Clause with Multiple Exceptions</a:t>
            </a:r>
          </a:p>
          <a:p>
            <a:pPr>
              <a:lnSpc>
                <a:spcPct val="150000"/>
              </a:lnSpc>
              <a:buFont typeface="Arial" pitchFamily="34" charset="0"/>
              <a:buChar char="•"/>
            </a:pPr>
            <a:r>
              <a:rPr lang="en-US" sz="2000" dirty="0"/>
              <a:t> The try-finally Clause</a:t>
            </a:r>
          </a:p>
          <a:p>
            <a:pPr>
              <a:lnSpc>
                <a:spcPct val="150000"/>
              </a:lnSpc>
              <a:buFont typeface="Arial" pitchFamily="34" charset="0"/>
              <a:buChar char="•"/>
            </a:pPr>
            <a:r>
              <a:rPr lang="en-US" sz="2000" dirty="0"/>
              <a:t> Argument of an Exception</a:t>
            </a:r>
          </a:p>
          <a:p>
            <a:pPr>
              <a:lnSpc>
                <a:spcPct val="150000"/>
              </a:lnSpc>
              <a:buFont typeface="Arial" pitchFamily="34" charset="0"/>
              <a:buChar char="•"/>
            </a:pPr>
            <a:r>
              <a:rPr lang="en-US" sz="2000" dirty="0"/>
              <a:t> Raising an Exception</a:t>
            </a:r>
            <a:endParaRPr lang="en-US" dirty="0"/>
          </a:p>
        </p:txBody>
      </p:sp>
      <p:sp>
        <p:nvSpPr>
          <p:cNvPr id="5" name="object 4"/>
          <p:cNvSpPr/>
          <p:nvPr/>
        </p:nvSpPr>
        <p:spPr>
          <a:xfrm>
            <a:off x="142875" y="4875609"/>
            <a:ext cx="3869054" cy="214629"/>
          </a:xfrm>
          <a:custGeom>
            <a:avLst/>
            <a:gdLst/>
            <a:ahLst/>
            <a:cxnLst/>
            <a:rect l="l" t="t" r="r" b="b"/>
            <a:pathLst>
              <a:path w="3869054" h="214629">
                <a:moveTo>
                  <a:pt x="0" y="214312"/>
                </a:moveTo>
                <a:lnTo>
                  <a:pt x="3868795" y="214312"/>
                </a:lnTo>
                <a:lnTo>
                  <a:pt x="3868795" y="0"/>
                </a:lnTo>
                <a:lnTo>
                  <a:pt x="0" y="0"/>
                </a:lnTo>
                <a:lnTo>
                  <a:pt x="0" y="214312"/>
                </a:lnTo>
                <a:close/>
              </a:path>
            </a:pathLst>
          </a:custGeom>
          <a:solidFill>
            <a:srgbClr val="F79546"/>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78" y="171049"/>
            <a:ext cx="4800600" cy="629454"/>
          </a:xfrm>
        </p:spPr>
        <p:txBody>
          <a:bodyPr>
            <a:normAutofit/>
          </a:bodyPr>
          <a:lstStyle/>
          <a:p>
            <a:pPr algn="l"/>
            <a:r>
              <a:rPr lang="en-US" dirty="0">
                <a:latin typeface="+mn-lt"/>
                <a:cs typeface="Times New Roman" pitchFamily="18" charset="0"/>
              </a:rPr>
              <a:t>Summary</a:t>
            </a:r>
            <a:endParaRPr lang="en-US" dirty="0">
              <a:latin typeface="+mn-lt"/>
            </a:endParaRPr>
          </a:p>
        </p:txBody>
      </p:sp>
      <p:sp>
        <p:nvSpPr>
          <p:cNvPr id="3" name="Content Placeholder 2"/>
          <p:cNvSpPr>
            <a:spLocks noGrp="1"/>
          </p:cNvSpPr>
          <p:nvPr>
            <p:ph type="body" idx="1"/>
          </p:nvPr>
        </p:nvSpPr>
        <p:spPr>
          <a:xfrm>
            <a:off x="567255" y="971551"/>
            <a:ext cx="8267700" cy="2260619"/>
          </a:xfrm>
        </p:spPr>
        <p:txBody>
          <a:bodyPr/>
          <a:lstStyle/>
          <a:p>
            <a:pPr>
              <a:lnSpc>
                <a:spcPct val="150000"/>
              </a:lnSpc>
              <a:buFont typeface="Arial" pitchFamily="34" charset="0"/>
              <a:buChar char="•"/>
            </a:pPr>
            <a:r>
              <a:rPr lang="en-US" sz="2000" dirty="0"/>
              <a:t> </a:t>
            </a:r>
            <a:r>
              <a:rPr lang="en-US" sz="2000" dirty="0">
                <a:solidFill>
                  <a:prstClr val="black"/>
                </a:solidFill>
              </a:rPr>
              <a:t>We have implemented  Handling an exception</a:t>
            </a:r>
          </a:p>
          <a:p>
            <a:pPr>
              <a:lnSpc>
                <a:spcPct val="150000"/>
              </a:lnSpc>
              <a:buFont typeface="Arial" pitchFamily="34" charset="0"/>
              <a:buChar char="•"/>
            </a:pPr>
            <a:r>
              <a:rPr lang="en-US" sz="2000" dirty="0">
                <a:solidFill>
                  <a:prstClr val="black"/>
                </a:solidFill>
              </a:rPr>
              <a:t> We tried with </a:t>
            </a:r>
            <a:r>
              <a:rPr lang="en-US" sz="2000" dirty="0"/>
              <a:t>The except Clause with No Exceptions and  The except Clause with Multiple Exceptions</a:t>
            </a:r>
          </a:p>
          <a:p>
            <a:pPr>
              <a:lnSpc>
                <a:spcPct val="150000"/>
              </a:lnSpc>
              <a:buFont typeface="Arial" pitchFamily="34" charset="0"/>
              <a:buChar char="•"/>
            </a:pPr>
            <a:r>
              <a:rPr lang="en-US" sz="2000" dirty="0"/>
              <a:t> Also tried with The try-finally Clause , Argument of an Exception and  Raising an Exception.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6781800" cy="584775"/>
          </a:xfrm>
          <a:prstGeom prst="rect">
            <a:avLst/>
          </a:prstGeom>
          <a:noFill/>
        </p:spPr>
        <p:txBody>
          <a:bodyPr wrap="square" rtlCol="0">
            <a:spAutoFit/>
          </a:bodyPr>
          <a:lstStyle/>
          <a:p>
            <a:r>
              <a:rPr lang="en-US" sz="3200" dirty="0">
                <a:cs typeface="Times New Roman" pitchFamily="18" charset="0"/>
              </a:rPr>
              <a:t>What is Exception?</a:t>
            </a:r>
          </a:p>
        </p:txBody>
      </p:sp>
      <p:sp>
        <p:nvSpPr>
          <p:cNvPr id="6" name="TextBox 5"/>
          <p:cNvSpPr txBox="1"/>
          <p:nvPr/>
        </p:nvSpPr>
        <p:spPr>
          <a:xfrm>
            <a:off x="566340" y="933450"/>
            <a:ext cx="8153400" cy="3970318"/>
          </a:xfrm>
          <a:prstGeom prst="rect">
            <a:avLst/>
          </a:prstGeom>
          <a:noFill/>
        </p:spPr>
        <p:txBody>
          <a:bodyPr wrap="square" rtlCol="0">
            <a:spAutoFit/>
          </a:bodyPr>
          <a:lstStyle/>
          <a:p>
            <a:pPr>
              <a:buFont typeface="Arial" pitchFamily="34" charset="0"/>
              <a:buChar char="•"/>
            </a:pPr>
            <a:r>
              <a:rPr lang="en-US" dirty="0">
                <a:cs typeface="Times New Roman" pitchFamily="18" charset="0"/>
              </a:rPr>
              <a:t> Python provides very important feature to handle any unexpected error in your Python programs and to add debugging capabilities in them called Exception.</a:t>
            </a:r>
          </a:p>
          <a:p>
            <a:pPr>
              <a:buFont typeface="Arial" pitchFamily="34" charset="0"/>
              <a:buChar char="•"/>
            </a:pPr>
            <a:endParaRPr lang="en-US" dirty="0">
              <a:cs typeface="Times New Roman" pitchFamily="18" charset="0"/>
            </a:endParaRPr>
          </a:p>
          <a:p>
            <a:pPr>
              <a:buFont typeface="Arial" pitchFamily="34" charset="0"/>
              <a:buChar char="•"/>
            </a:pPr>
            <a:r>
              <a:rPr lang="en-US" dirty="0">
                <a:cs typeface="Times New Roman" pitchFamily="18" charset="0"/>
              </a:rPr>
              <a:t> An exception is an event, which occurs during the execution of a program that disrupts the normal flow of the program's instructions. </a:t>
            </a:r>
          </a:p>
          <a:p>
            <a:pPr>
              <a:buFont typeface="Arial" pitchFamily="34" charset="0"/>
              <a:buChar char="•"/>
            </a:pPr>
            <a:endParaRPr lang="en-US" dirty="0">
              <a:cs typeface="Times New Roman" pitchFamily="18" charset="0"/>
            </a:endParaRPr>
          </a:p>
          <a:p>
            <a:pPr>
              <a:buFont typeface="Arial" pitchFamily="34" charset="0"/>
              <a:buChar char="•"/>
            </a:pPr>
            <a:r>
              <a:rPr lang="en-US" dirty="0">
                <a:cs typeface="Times New Roman" pitchFamily="18" charset="0"/>
              </a:rPr>
              <a:t> In general, when a Python script encounters a situation that it cannot cope with, it raises an exception. </a:t>
            </a:r>
          </a:p>
          <a:p>
            <a:pPr>
              <a:buFont typeface="Arial" pitchFamily="34" charset="0"/>
              <a:buChar char="•"/>
            </a:pPr>
            <a:endParaRPr lang="en-US" dirty="0">
              <a:cs typeface="Times New Roman" pitchFamily="18" charset="0"/>
            </a:endParaRPr>
          </a:p>
          <a:p>
            <a:pPr>
              <a:buFont typeface="Arial" pitchFamily="34" charset="0"/>
              <a:buChar char="•"/>
            </a:pPr>
            <a:r>
              <a:rPr lang="en-US" dirty="0">
                <a:cs typeface="Times New Roman" pitchFamily="18" charset="0"/>
              </a:rPr>
              <a:t> An exception is a Python object that represents an error.</a:t>
            </a:r>
          </a:p>
          <a:p>
            <a:pPr>
              <a:buFont typeface="Arial" pitchFamily="34" charset="0"/>
              <a:buChar char="•"/>
            </a:pPr>
            <a:endParaRPr lang="en-US" dirty="0">
              <a:cs typeface="Times New Roman" pitchFamily="18" charset="0"/>
            </a:endParaRPr>
          </a:p>
          <a:p>
            <a:pPr>
              <a:buFont typeface="Arial" pitchFamily="34" charset="0"/>
              <a:buChar char="•"/>
            </a:pPr>
            <a:r>
              <a:rPr lang="en-US" dirty="0">
                <a:cs typeface="Times New Roman" pitchFamily="18" charset="0"/>
              </a:rPr>
              <a:t> When a Python script raises an exception, it must either handle the exception immediately otherwise it terminates and quits.</a:t>
            </a:r>
          </a:p>
          <a:p>
            <a:pPr>
              <a:buFont typeface="Arial" pitchFamily="34" charset="0"/>
              <a:buChar char="•"/>
            </a:pPr>
            <a:endParaRPr lang="en-US" dirty="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33350"/>
            <a:ext cx="6705600" cy="584775"/>
          </a:xfrm>
          <a:prstGeom prst="rect">
            <a:avLst/>
          </a:prstGeom>
          <a:noFill/>
        </p:spPr>
        <p:txBody>
          <a:bodyPr wrap="square" rtlCol="0">
            <a:spAutoFit/>
          </a:bodyPr>
          <a:lstStyle/>
          <a:p>
            <a:r>
              <a:rPr lang="en-US" sz="3200" dirty="0">
                <a:cs typeface="Times New Roman" pitchFamily="18" charset="0"/>
              </a:rPr>
              <a:t>Handling an exception - I</a:t>
            </a:r>
          </a:p>
        </p:txBody>
      </p:sp>
      <p:sp>
        <p:nvSpPr>
          <p:cNvPr id="6" name="TextBox 5"/>
          <p:cNvSpPr txBox="1"/>
          <p:nvPr/>
        </p:nvSpPr>
        <p:spPr>
          <a:xfrm>
            <a:off x="489530" y="853260"/>
            <a:ext cx="8153400" cy="1754326"/>
          </a:xfrm>
          <a:prstGeom prst="rect">
            <a:avLst/>
          </a:prstGeom>
          <a:noFill/>
        </p:spPr>
        <p:txBody>
          <a:bodyPr wrap="square" rtlCol="0">
            <a:spAutoFit/>
          </a:bodyPr>
          <a:lstStyle/>
          <a:p>
            <a:pPr>
              <a:buFont typeface="Arial" pitchFamily="34" charset="0"/>
              <a:buChar char="•"/>
            </a:pPr>
            <a:r>
              <a:rPr lang="en-US" dirty="0"/>
              <a:t> If we have some suspicious code that may raise an exception, we can defend our program by placing the suspicious code in a try: block. </a:t>
            </a:r>
          </a:p>
          <a:p>
            <a:pPr>
              <a:buFont typeface="Arial" pitchFamily="34" charset="0"/>
              <a:buChar char="•"/>
            </a:pPr>
            <a:endParaRPr lang="en-US" dirty="0"/>
          </a:p>
          <a:p>
            <a:pPr>
              <a:buFont typeface="Arial" pitchFamily="34" charset="0"/>
              <a:buChar char="•"/>
            </a:pPr>
            <a:r>
              <a:rPr lang="en-US" dirty="0"/>
              <a:t> After the </a:t>
            </a:r>
            <a:r>
              <a:rPr lang="en-US" b="1" dirty="0"/>
              <a:t>try:</a:t>
            </a:r>
            <a:r>
              <a:rPr lang="en-US" dirty="0"/>
              <a:t> block, include an</a:t>
            </a:r>
            <a:r>
              <a:rPr lang="en-US" b="1" dirty="0"/>
              <a:t> except: </a:t>
            </a:r>
            <a:r>
              <a:rPr lang="en-US" dirty="0"/>
              <a:t>statement, followed by a block of code which handles the problem as elegantly as possible.</a:t>
            </a:r>
          </a:p>
          <a:p>
            <a:pPr>
              <a:buFont typeface="Arial" pitchFamily="34" charset="0"/>
              <a:buChar char="•"/>
            </a:pPr>
            <a:r>
              <a:rPr lang="en-US" dirty="0">
                <a:cs typeface="Times New Roman" pitchFamily="18" charset="0"/>
              </a:rPr>
              <a:t> Here is simple syntax of try....except...else blocks −</a:t>
            </a:r>
          </a:p>
        </p:txBody>
      </p:sp>
      <p:pic>
        <p:nvPicPr>
          <p:cNvPr id="12" name="Picture 2">
            <a:extLst>
              <a:ext uri="{FF2B5EF4-FFF2-40B4-BE49-F238E27FC236}">
                <a16:creationId xmlns:a16="http://schemas.microsoft.com/office/drawing/2014/main" id="{13724254-429C-4CCD-A3D2-ABD1362E360C}"/>
              </a:ext>
            </a:extLst>
          </p:cNvPr>
          <p:cNvPicPr>
            <a:picLocks noChangeAspect="1" noChangeArrowheads="1"/>
          </p:cNvPicPr>
          <p:nvPr/>
        </p:nvPicPr>
        <p:blipFill>
          <a:blip r:embed="rId2"/>
          <a:srcRect/>
          <a:stretch>
            <a:fillRect/>
          </a:stretch>
        </p:blipFill>
        <p:spPr bwMode="auto">
          <a:xfrm>
            <a:off x="1038740" y="2647950"/>
            <a:ext cx="7232469" cy="20955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33350"/>
            <a:ext cx="6705600" cy="584775"/>
          </a:xfrm>
          <a:prstGeom prst="rect">
            <a:avLst/>
          </a:prstGeom>
          <a:noFill/>
        </p:spPr>
        <p:txBody>
          <a:bodyPr wrap="square" rtlCol="0">
            <a:spAutoFit/>
          </a:bodyPr>
          <a:lstStyle/>
          <a:p>
            <a:r>
              <a:rPr lang="en-US" sz="3200" dirty="0">
                <a:cs typeface="Times New Roman" pitchFamily="18" charset="0"/>
              </a:rPr>
              <a:t>Handling an exception - I</a:t>
            </a:r>
          </a:p>
        </p:txBody>
      </p:sp>
      <p:sp>
        <p:nvSpPr>
          <p:cNvPr id="7" name="TextBox 6">
            <a:extLst>
              <a:ext uri="{FF2B5EF4-FFF2-40B4-BE49-F238E27FC236}">
                <a16:creationId xmlns:a16="http://schemas.microsoft.com/office/drawing/2014/main" id="{BBCDBD0B-2219-4590-A6DA-9EC9778BD51F}"/>
              </a:ext>
            </a:extLst>
          </p:cNvPr>
          <p:cNvSpPr txBox="1"/>
          <p:nvPr/>
        </p:nvSpPr>
        <p:spPr>
          <a:xfrm>
            <a:off x="5585767" y="1031200"/>
            <a:ext cx="3382665" cy="2585323"/>
          </a:xfrm>
          <a:prstGeom prst="rect">
            <a:avLst/>
          </a:prstGeom>
          <a:noFill/>
        </p:spPr>
        <p:txBody>
          <a:bodyPr wrap="square" rtlCol="0">
            <a:spAutoFit/>
          </a:bodyPr>
          <a:lstStyle/>
          <a:p>
            <a:pPr>
              <a:buFont typeface="Arial" pitchFamily="34" charset="0"/>
              <a:buChar char="•"/>
            </a:pPr>
            <a:r>
              <a:rPr lang="en-US" dirty="0"/>
              <a:t> After the except clause(s), one can include an else-clause. The code in the else-block executes if the code in the try: block does not raise an exception.</a:t>
            </a:r>
          </a:p>
          <a:p>
            <a:pPr>
              <a:buFont typeface="Arial" pitchFamily="34" charset="0"/>
              <a:buChar char="•"/>
            </a:pPr>
            <a:endParaRPr lang="en-US" dirty="0"/>
          </a:p>
          <a:p>
            <a:pPr>
              <a:buFont typeface="Arial" pitchFamily="34" charset="0"/>
              <a:buChar char="•"/>
            </a:pPr>
            <a:r>
              <a:rPr lang="en-US" dirty="0"/>
              <a:t> The else-block is a good place for code that does not need the try: block's protection.</a:t>
            </a:r>
            <a:endParaRPr lang="en-US" dirty="0">
              <a:cs typeface="Times New Roman" pitchFamily="18" charset="0"/>
            </a:endParaRPr>
          </a:p>
        </p:txBody>
      </p:sp>
      <p:pic>
        <p:nvPicPr>
          <p:cNvPr id="3" name="Picture 2">
            <a:extLst>
              <a:ext uri="{FF2B5EF4-FFF2-40B4-BE49-F238E27FC236}">
                <a16:creationId xmlns:a16="http://schemas.microsoft.com/office/drawing/2014/main" id="{C98D9930-99D2-46C1-A88F-20B879E919DA}"/>
              </a:ext>
            </a:extLst>
          </p:cNvPr>
          <p:cNvPicPr>
            <a:picLocks noChangeAspect="1"/>
          </p:cNvPicPr>
          <p:nvPr/>
        </p:nvPicPr>
        <p:blipFill>
          <a:blip r:embed="rId2"/>
          <a:stretch>
            <a:fillRect/>
          </a:stretch>
        </p:blipFill>
        <p:spPr>
          <a:xfrm>
            <a:off x="616285" y="1031200"/>
            <a:ext cx="4723815" cy="3633704"/>
          </a:xfrm>
          <a:prstGeom prst="rect">
            <a:avLst/>
          </a:prstGeom>
        </p:spPr>
      </p:pic>
    </p:spTree>
    <p:extLst>
      <p:ext uri="{BB962C8B-B14F-4D97-AF65-F5344CB8AC3E}">
        <p14:creationId xmlns:p14="http://schemas.microsoft.com/office/powerpoint/2010/main" val="25735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33350"/>
            <a:ext cx="6705600" cy="584775"/>
          </a:xfrm>
          <a:prstGeom prst="rect">
            <a:avLst/>
          </a:prstGeom>
          <a:noFill/>
        </p:spPr>
        <p:txBody>
          <a:bodyPr wrap="square" rtlCol="0">
            <a:spAutoFit/>
          </a:bodyPr>
          <a:lstStyle/>
          <a:p>
            <a:r>
              <a:rPr lang="en-US" sz="3200" dirty="0">
                <a:cs typeface="Times New Roman" pitchFamily="18" charset="0"/>
              </a:rPr>
              <a:t>Handling an exception - II</a:t>
            </a:r>
          </a:p>
        </p:txBody>
      </p:sp>
      <p:sp>
        <p:nvSpPr>
          <p:cNvPr id="6" name="TextBox 5"/>
          <p:cNvSpPr txBox="1"/>
          <p:nvPr/>
        </p:nvSpPr>
        <p:spPr>
          <a:xfrm>
            <a:off x="409155" y="952662"/>
            <a:ext cx="8141860" cy="1477328"/>
          </a:xfrm>
          <a:prstGeom prst="rect">
            <a:avLst/>
          </a:prstGeom>
          <a:noFill/>
        </p:spPr>
        <p:txBody>
          <a:bodyPr wrap="square" rtlCol="0">
            <a:spAutoFit/>
          </a:bodyPr>
          <a:lstStyle/>
          <a:p>
            <a:pPr>
              <a:buFont typeface="Arial" pitchFamily="34" charset="0"/>
              <a:buChar char="•"/>
            </a:pPr>
            <a:r>
              <a:rPr lang="en-US" dirty="0"/>
              <a:t> A single try statement can have multiple except statements. This is useful when the try block contains statements that may throw different types of exceptions.</a:t>
            </a:r>
          </a:p>
          <a:p>
            <a:pPr>
              <a:buFont typeface="Arial" pitchFamily="34" charset="0"/>
              <a:buChar char="•"/>
            </a:pPr>
            <a:endParaRPr lang="en-US" dirty="0"/>
          </a:p>
          <a:p>
            <a:pPr>
              <a:buFont typeface="Arial" pitchFamily="34" charset="0"/>
              <a:buChar char="•"/>
            </a:pPr>
            <a:r>
              <a:rPr lang="en-US" dirty="0"/>
              <a:t> We can also provide a generic except clause, which handles any exception.</a:t>
            </a:r>
          </a:p>
          <a:p>
            <a:pPr>
              <a:buFont typeface="Arial" pitchFamily="34" charset="0"/>
              <a:buChar char="•"/>
            </a:pPr>
            <a:endParaRPr lang="en-US" dirty="0">
              <a:cs typeface="Times New Roman" pitchFamily="18" charset="0"/>
            </a:endParaRPr>
          </a:p>
        </p:txBody>
      </p:sp>
      <p:pic>
        <p:nvPicPr>
          <p:cNvPr id="3" name="Picture 2">
            <a:extLst>
              <a:ext uri="{FF2B5EF4-FFF2-40B4-BE49-F238E27FC236}">
                <a16:creationId xmlns:a16="http://schemas.microsoft.com/office/drawing/2014/main" id="{C68D670A-350B-47F2-BCF3-8E0BF7F5FC75}"/>
              </a:ext>
            </a:extLst>
          </p:cNvPr>
          <p:cNvPicPr>
            <a:picLocks noChangeAspect="1"/>
          </p:cNvPicPr>
          <p:nvPr/>
        </p:nvPicPr>
        <p:blipFill>
          <a:blip r:embed="rId2"/>
          <a:stretch>
            <a:fillRect/>
          </a:stretch>
        </p:blipFill>
        <p:spPr>
          <a:xfrm>
            <a:off x="1638843" y="2226104"/>
            <a:ext cx="5589597" cy="2496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6743700" cy="584775"/>
          </a:xfrm>
          <a:prstGeom prst="rect">
            <a:avLst/>
          </a:prstGeom>
          <a:noFill/>
        </p:spPr>
        <p:txBody>
          <a:bodyPr wrap="square" rtlCol="0">
            <a:spAutoFit/>
          </a:bodyPr>
          <a:lstStyle/>
          <a:p>
            <a:r>
              <a:rPr lang="en-US" sz="3200" dirty="0"/>
              <a:t>The except Clause with No Exceptions</a:t>
            </a:r>
          </a:p>
        </p:txBody>
      </p:sp>
      <p:sp>
        <p:nvSpPr>
          <p:cNvPr id="6" name="TextBox 5"/>
          <p:cNvSpPr txBox="1"/>
          <p:nvPr/>
        </p:nvSpPr>
        <p:spPr>
          <a:xfrm>
            <a:off x="381000" y="933451"/>
            <a:ext cx="8153400" cy="369332"/>
          </a:xfrm>
          <a:prstGeom prst="rect">
            <a:avLst/>
          </a:prstGeom>
          <a:noFill/>
        </p:spPr>
        <p:txBody>
          <a:bodyPr wrap="square" rtlCol="0">
            <a:spAutoFit/>
          </a:bodyPr>
          <a:lstStyle/>
          <a:p>
            <a:pPr>
              <a:buFont typeface="Arial" pitchFamily="34" charset="0"/>
              <a:buChar char="•"/>
            </a:pPr>
            <a:r>
              <a:rPr lang="en-US" dirty="0">
                <a:latin typeface="+mj-lt"/>
              </a:rPr>
              <a:t> </a:t>
            </a:r>
            <a:r>
              <a:rPr lang="en-US" dirty="0">
                <a:latin typeface="+mj-lt"/>
                <a:cs typeface="Times New Roman" pitchFamily="18" charset="0"/>
              </a:rPr>
              <a:t>One can also use the except statement with no exceptions defined as follows −</a:t>
            </a:r>
          </a:p>
        </p:txBody>
      </p:sp>
      <p:pic>
        <p:nvPicPr>
          <p:cNvPr id="2050" name="Picture 2"/>
          <p:cNvPicPr>
            <a:picLocks noChangeAspect="1" noChangeArrowheads="1"/>
          </p:cNvPicPr>
          <p:nvPr/>
        </p:nvPicPr>
        <p:blipFill>
          <a:blip r:embed="rId2"/>
          <a:srcRect/>
          <a:stretch>
            <a:fillRect/>
          </a:stretch>
        </p:blipFill>
        <p:spPr bwMode="auto">
          <a:xfrm>
            <a:off x="419100" y="1428750"/>
            <a:ext cx="8115300" cy="1907902"/>
          </a:xfrm>
          <a:prstGeom prst="rect">
            <a:avLst/>
          </a:prstGeom>
          <a:noFill/>
          <a:ln w="9525">
            <a:noFill/>
            <a:miter lim="800000"/>
            <a:headEnd/>
            <a:tailEnd/>
          </a:ln>
          <a:effectLst/>
        </p:spPr>
      </p:pic>
      <p:sp>
        <p:nvSpPr>
          <p:cNvPr id="8" name="TextBox 7"/>
          <p:cNvSpPr txBox="1"/>
          <p:nvPr/>
        </p:nvSpPr>
        <p:spPr>
          <a:xfrm>
            <a:off x="419100" y="3562350"/>
            <a:ext cx="8153400" cy="369332"/>
          </a:xfrm>
          <a:prstGeom prst="rect">
            <a:avLst/>
          </a:prstGeom>
          <a:noFill/>
        </p:spPr>
        <p:txBody>
          <a:bodyPr wrap="square" rtlCol="0">
            <a:spAutoFit/>
          </a:bodyPr>
          <a:lstStyle/>
          <a:p>
            <a:pPr>
              <a:buFont typeface="Arial" pitchFamily="34" charset="0"/>
              <a:buChar char="•"/>
            </a:pPr>
            <a:r>
              <a:rPr lang="en-US" dirty="0">
                <a:latin typeface="+mj-lt"/>
              </a:rPr>
              <a:t> </a:t>
            </a:r>
            <a:r>
              <a:rPr lang="en-US" dirty="0">
                <a:latin typeface="+mj-lt"/>
                <a:cs typeface="Times New Roman" pitchFamily="18" charset="0"/>
              </a:rPr>
              <a:t>This kind of a try-except statement catches all the exceptions that occur. </a:t>
            </a:r>
            <a:endParaRPr lang="en-US" dirty="0">
              <a:latin typeface="+mj-lt"/>
            </a:endParaRPr>
          </a:p>
        </p:txBody>
      </p:sp>
    </p:spTree>
    <p:extLst>
      <p:ext uri="{BB962C8B-B14F-4D97-AF65-F5344CB8AC3E}">
        <p14:creationId xmlns:p14="http://schemas.microsoft.com/office/powerpoint/2010/main" val="428968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6743700" cy="584775"/>
          </a:xfrm>
          <a:prstGeom prst="rect">
            <a:avLst/>
          </a:prstGeom>
          <a:noFill/>
        </p:spPr>
        <p:txBody>
          <a:bodyPr wrap="square" rtlCol="0">
            <a:spAutoFit/>
          </a:bodyPr>
          <a:lstStyle/>
          <a:p>
            <a:r>
              <a:rPr lang="en-US" sz="3200" dirty="0"/>
              <a:t>The except Clause with No Exceptions</a:t>
            </a:r>
          </a:p>
        </p:txBody>
      </p:sp>
      <p:sp>
        <p:nvSpPr>
          <p:cNvPr id="8" name="TextBox 7"/>
          <p:cNvSpPr txBox="1"/>
          <p:nvPr/>
        </p:nvSpPr>
        <p:spPr>
          <a:xfrm>
            <a:off x="495300" y="1150765"/>
            <a:ext cx="8153400" cy="923330"/>
          </a:xfrm>
          <a:prstGeom prst="rect">
            <a:avLst/>
          </a:prstGeom>
          <a:noFill/>
        </p:spPr>
        <p:txBody>
          <a:bodyPr wrap="square" rtlCol="0">
            <a:spAutoFit/>
          </a:bodyPr>
          <a:lstStyle/>
          <a:p>
            <a:pPr>
              <a:buFont typeface="Arial" pitchFamily="34" charset="0"/>
              <a:buChar char="•"/>
            </a:pPr>
            <a:r>
              <a:rPr lang="en-US" dirty="0">
                <a:latin typeface="+mj-lt"/>
                <a:cs typeface="Times New Roman" pitchFamily="18" charset="0"/>
              </a:rPr>
              <a:t>Using this kind of try-except statement is not considered a good programming practice though, because it catches all exceptions but does not make the programmer identify the root cause of the problem that may occur.</a:t>
            </a:r>
            <a:endParaRPr lang="en-US" dirty="0">
              <a:latin typeface="+mj-lt"/>
            </a:endParaRPr>
          </a:p>
        </p:txBody>
      </p:sp>
      <p:pic>
        <p:nvPicPr>
          <p:cNvPr id="2" name="Picture 1">
            <a:extLst>
              <a:ext uri="{FF2B5EF4-FFF2-40B4-BE49-F238E27FC236}">
                <a16:creationId xmlns:a16="http://schemas.microsoft.com/office/drawing/2014/main" id="{7E124DCB-991C-4E36-8C1F-A18E6D4F29D3}"/>
              </a:ext>
            </a:extLst>
          </p:cNvPr>
          <p:cNvPicPr>
            <a:picLocks noChangeAspect="1"/>
          </p:cNvPicPr>
          <p:nvPr/>
        </p:nvPicPr>
        <p:blipFill>
          <a:blip r:embed="rId2"/>
          <a:stretch>
            <a:fillRect/>
          </a:stretch>
        </p:blipFill>
        <p:spPr>
          <a:xfrm>
            <a:off x="1461195" y="2354333"/>
            <a:ext cx="6413001" cy="21376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7124700" cy="523220"/>
          </a:xfrm>
          <a:prstGeom prst="rect">
            <a:avLst/>
          </a:prstGeom>
          <a:noFill/>
        </p:spPr>
        <p:txBody>
          <a:bodyPr wrap="square" rtlCol="0">
            <a:spAutoFit/>
          </a:bodyPr>
          <a:lstStyle/>
          <a:p>
            <a:r>
              <a:rPr lang="en-US" sz="2800" dirty="0">
                <a:solidFill>
                  <a:prstClr val="black"/>
                </a:solidFill>
              </a:rPr>
              <a:t>The except Clause with Multiple Exceptions</a:t>
            </a:r>
          </a:p>
        </p:txBody>
      </p:sp>
      <p:sp>
        <p:nvSpPr>
          <p:cNvPr id="6" name="TextBox 5"/>
          <p:cNvSpPr txBox="1"/>
          <p:nvPr/>
        </p:nvSpPr>
        <p:spPr>
          <a:xfrm>
            <a:off x="483148" y="1079552"/>
            <a:ext cx="7174952" cy="646331"/>
          </a:xfrm>
          <a:prstGeom prst="rect">
            <a:avLst/>
          </a:prstGeom>
          <a:noFill/>
        </p:spPr>
        <p:txBody>
          <a:bodyPr wrap="square" rtlCol="0">
            <a:spAutoFit/>
          </a:bodyPr>
          <a:lstStyle/>
          <a:p>
            <a:pPr>
              <a:buFont typeface="Arial" pitchFamily="34" charset="0"/>
              <a:buChar char="•"/>
            </a:pPr>
            <a:r>
              <a:rPr lang="en-US" dirty="0"/>
              <a:t> One can also use the same except statement to handle multiple exceptions as follows −</a:t>
            </a:r>
          </a:p>
        </p:txBody>
      </p:sp>
      <p:pic>
        <p:nvPicPr>
          <p:cNvPr id="4" name="Picture 3">
            <a:extLst>
              <a:ext uri="{FF2B5EF4-FFF2-40B4-BE49-F238E27FC236}">
                <a16:creationId xmlns:a16="http://schemas.microsoft.com/office/drawing/2014/main" id="{21CA24FF-47F2-49B8-A993-B120831BF044}"/>
              </a:ext>
            </a:extLst>
          </p:cNvPr>
          <p:cNvPicPr>
            <a:picLocks noChangeAspect="1"/>
          </p:cNvPicPr>
          <p:nvPr/>
        </p:nvPicPr>
        <p:blipFill>
          <a:blip r:embed="rId2"/>
          <a:stretch>
            <a:fillRect/>
          </a:stretch>
        </p:blipFill>
        <p:spPr>
          <a:xfrm>
            <a:off x="358315" y="2105622"/>
            <a:ext cx="8553450" cy="2390775"/>
          </a:xfrm>
          <a:prstGeom prst="rect">
            <a:avLst/>
          </a:prstGeom>
        </p:spPr>
      </p:pic>
    </p:spTree>
  </p:cSld>
  <p:clrMapOvr>
    <a:masterClrMapping/>
  </p:clrMapOvr>
</p:sld>
</file>

<file path=ppt/theme/theme1.xml><?xml version="1.0" encoding="utf-8"?>
<a:theme xmlns:a="http://schemas.openxmlformats.org/drawingml/2006/main" name="AWS Day 3 - EC2 - Dem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CC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AWS Day 3 - EC2 - Demo</Template>
  <TotalTime>2</TotalTime>
  <Words>960</Words>
  <Application>Microsoft Office PowerPoint</Application>
  <PresentationFormat>On-screen Show (16:9)</PresentationFormat>
  <Paragraphs>86</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Times New Roman</vt:lpstr>
      <vt:lpstr>AWS Day 3 - EC2 - Demo</vt:lpstr>
      <vt:lpstr>PowerPoint Presentation</vt:lpstr>
      <vt:lpstr>Course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V11</dc:creator>
  <cp:lastModifiedBy>lenovo</cp:lastModifiedBy>
  <cp:revision>286</cp:revision>
  <dcterms:created xsi:type="dcterms:W3CDTF">2006-08-16T00:00:00Z</dcterms:created>
  <dcterms:modified xsi:type="dcterms:W3CDTF">2021-06-24T09:08:06Z</dcterms:modified>
</cp:coreProperties>
</file>