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93" r:id="rId3"/>
    <p:sldId id="294" r:id="rId4"/>
    <p:sldId id="352" r:id="rId5"/>
    <p:sldId id="289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FEED9-F10A-4E97-97B7-E7CBC9C8268B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B859D-DD72-482E-A103-087929564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1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A496-24F2-4ED7-AFCD-6EE9D63E7FF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9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 object that produces a sequence of integers from start (inclusive) | to stop (exclusive) by step.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A496-24F2-4ED7-AFCD-6EE9D63E7FF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7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 object that produces a sequence of integers from start (inclusive) | to stop (exclusive) by step.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A496-24F2-4ED7-AFCD-6EE9D63E7FF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7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381-EF2D-40CC-BC6F-637702F4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20D04-5D38-48FA-A49E-80E56D6B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787E-6725-40D3-9180-00902FE1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C0C2-2992-43B3-84E6-FFD15284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7DE9-FD40-4241-A849-9E7C9D8F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5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5764-3488-4A7A-9CDA-4FC01F69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589E9-3A33-4B91-9933-BF2AAC81F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6B92-1F0E-467B-B831-5AA5BF97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3737-10D3-4B11-B64D-9D50F2E1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FAEC-AA36-4D15-A2D4-922E6EAD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D7776-C363-48F3-9CC1-CC41A7FD3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2A694-9F9D-46B5-886C-E78CC31D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D360-9C06-4129-BACC-63D0B690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2432-BD93-4A32-84DF-8ABD2F3A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B089-2A82-4FFF-BFB7-24DD428A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5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CFF-0B2B-4D08-8D74-3E78801C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8F91-9DFD-4503-999E-04AE5E87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96E8-BA53-4A79-9D77-27A7F28F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7A30-4FF3-4F77-8A9E-E2E6A19A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6BAB-6425-4AD1-8FB1-3CA8AE98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28B0-2121-4ECC-8B8F-8E89213C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319B-C224-4522-8DFC-AD6173FA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3D6A-9679-43AA-8187-787150E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A7C8-A3E0-4443-8F83-EDDA959E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252F-CFA1-4FC6-B2DC-DBFB3BE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758C-1EE8-4AB7-BC1F-2FB8A46E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B032-2263-442B-B921-D8F5D1ACD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896BE-96DB-4C92-AC72-DC3E6ECA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9EC4-D28D-455B-9AE3-FF70598F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A1CB-AA0D-4EDE-97C0-B011947F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EA09-46F0-435B-B007-75F347CA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2A9A-EFCC-4509-A103-62A587B5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4566-7AD2-4E5C-8EA1-C3FE47A5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C856E-4EB6-4204-86DB-D1FF52C9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7B030-F031-4A7A-9E59-13AF7ECB5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DBDD8-71C1-4BAF-AE54-996AD9FC7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489C6-91C0-4303-9FAE-B40B4C80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792B7-9249-4D31-AF67-4A24362E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2ED2C-5878-4395-B786-2826FB7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8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A221-F78F-49F3-B356-85CE6EE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379E-661C-434F-BA0B-E0E7943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4542D-EF1E-4701-939D-12510B2F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2D89F-2CFA-4C21-8437-54150A59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0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A706B-BE7A-4C19-8CFE-84D67217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5C4C2-5D50-4707-AFDC-F0CF8212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57C9-5869-4611-89AD-73139A14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F33B-D2BE-4709-9D0F-5D53DB14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89D2-2051-4CE3-9353-03A985DE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D1A26-CAAC-4AB8-897D-799CA75FD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3E27-C13C-4FED-A2DF-8CD823F9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1862-FF4C-41CE-BCB6-2250B4CE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A45BD-5B25-478A-89A5-95FD1034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647-8A90-4B33-A26C-5FDB1655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35A5E-043F-4C71-8740-D5777DE87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BE2C-7E09-4214-A68F-CB15F9E7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342EB-B8AA-4DD0-A109-C3F61639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2E26-239D-4D01-B812-970028E0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FD0F0-ACAC-4056-963B-EA26D77E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7F0A5-B0FC-4BCA-9DE5-8C8CAD4E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7D4E-0EEC-4822-8822-CE4ABCDC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58A9-6690-4D7F-AA9E-E610D3B4D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3B70-7900-4E6D-BE50-DD35AB3755C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8F2D-81B0-4F04-A990-57015506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000E-83AB-4585-BCA2-97E292F6F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0910-94D7-49D9-8F02-DE1A7C856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9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7975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Conditional Statements      if-else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11" y="1295400"/>
            <a:ext cx="7715304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if statement</a:t>
            </a:r>
            <a:r>
              <a:rPr lang="en-US" sz="2400" dirty="0"/>
              <a:t> can be followed by an optional </a:t>
            </a:r>
            <a:r>
              <a:rPr lang="en-US" sz="2400" b="1" dirty="0"/>
              <a:t>else statement</a:t>
            </a:r>
            <a:r>
              <a:rPr lang="en-US" sz="2400" dirty="0"/>
              <a:t>, which executes when the Boolean expression is </a:t>
            </a:r>
            <a:r>
              <a:rPr lang="en-US" sz="2400" b="1" dirty="0"/>
              <a:t>False</a:t>
            </a:r>
            <a:r>
              <a:rPr lang="en-US" sz="2400" dirty="0"/>
              <a:t>.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else</a:t>
            </a:r>
            <a:r>
              <a:rPr lang="en-US" sz="2400" dirty="0"/>
              <a:t> statement can be combined with an </a:t>
            </a:r>
            <a:r>
              <a:rPr lang="en-US" sz="2400" b="1" dirty="0"/>
              <a:t>if</a:t>
            </a:r>
            <a:r>
              <a:rPr lang="en-US" sz="2400" dirty="0"/>
              <a:t> statement. An </a:t>
            </a:r>
            <a:r>
              <a:rPr lang="en-US" sz="2400" b="1" dirty="0"/>
              <a:t>else</a:t>
            </a:r>
            <a:r>
              <a:rPr lang="en-US" sz="2400" dirty="0"/>
              <a:t> statement contains the block of code that executes if the conditional expression in the </a:t>
            </a:r>
            <a:r>
              <a:rPr lang="en-US" sz="2400" b="1" dirty="0"/>
              <a:t>if</a:t>
            </a:r>
            <a:r>
              <a:rPr lang="en-US" sz="2400" dirty="0"/>
              <a:t> statement resolves to </a:t>
            </a:r>
            <a:r>
              <a:rPr lang="en-US" sz="2400" b="1" dirty="0"/>
              <a:t>0</a:t>
            </a:r>
            <a:r>
              <a:rPr lang="en-US" sz="2400" dirty="0"/>
              <a:t> or a </a:t>
            </a:r>
            <a:r>
              <a:rPr lang="en-US" sz="2400" b="1" dirty="0"/>
              <a:t>False</a:t>
            </a:r>
            <a:r>
              <a:rPr lang="en-US" sz="2400" dirty="0"/>
              <a:t> value.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else</a:t>
            </a:r>
            <a:r>
              <a:rPr lang="en-US" sz="2400" dirty="0"/>
              <a:t> statement is an optional statement and there could be at most only one </a:t>
            </a:r>
            <a:r>
              <a:rPr lang="en-US" sz="2400" b="1" dirty="0"/>
              <a:t>else</a:t>
            </a:r>
            <a:r>
              <a:rPr lang="en-US" sz="2400" dirty="0"/>
              <a:t> statement following </a:t>
            </a:r>
            <a:r>
              <a:rPr lang="en-US" sz="2400" b="1" dirty="0"/>
              <a:t>if</a:t>
            </a:r>
            <a:r>
              <a:rPr lang="en-US" sz="2400" dirty="0"/>
              <a:t>.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25604" name="Picture 4" descr="Python if...else stat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8090" y="1447800"/>
            <a:ext cx="3187700" cy="4076701"/>
          </a:xfrm>
          <a:prstGeom prst="rect">
            <a:avLst/>
          </a:prstGeom>
          <a:noFill/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5FFAB26-CB40-4CC2-A27F-F2EEB4062BBB}"/>
              </a:ext>
            </a:extLst>
          </p:cNvPr>
          <p:cNvSpPr/>
          <p:nvPr/>
        </p:nvSpPr>
        <p:spPr>
          <a:xfrm>
            <a:off x="5839966" y="669320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69" y="4991120"/>
            <a:ext cx="530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       for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0" y="1279905"/>
            <a:ext cx="6699257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Executes a sequence of statements multiple times and abbreviates the code that manages the loop variable.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It has the ability to iterate over the items of any sequence, such as a list or a string.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If a sequence contains an expression list, it is evaluated first. Then, the first item in the sequence is assigned to the iterating variable </a:t>
            </a:r>
            <a:r>
              <a:rPr lang="en-US" sz="2400" b="1" i="1" dirty="0" err="1"/>
              <a:t>iterating_var</a:t>
            </a:r>
            <a:r>
              <a:rPr lang="en-US" sz="2400" dirty="0"/>
              <a:t>. Next, the statements block is executed. 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Each item in the list is assigned to </a:t>
            </a:r>
            <a:r>
              <a:rPr lang="en-US" sz="2400" b="1" i="1" dirty="0" err="1"/>
              <a:t>iterating_var</a:t>
            </a:r>
            <a:r>
              <a:rPr lang="en-US" sz="2400" dirty="0"/>
              <a:t>, and the statement(s) block is executed until the entire sequence is exhausted.</a:t>
            </a:r>
          </a:p>
        </p:txBody>
      </p:sp>
      <p:pic>
        <p:nvPicPr>
          <p:cNvPr id="1028" name="Picture 4" descr="for loop in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5960" y="2006601"/>
            <a:ext cx="4927600" cy="4457700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1EF426-DC2A-478B-8EB0-9DAB832A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1038151"/>
            <a:ext cx="4533900" cy="889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5965ED-1AE7-4842-B5C9-744B385C4065}"/>
              </a:ext>
            </a:extLst>
          </p:cNvPr>
          <p:cNvSpPr/>
          <p:nvPr/>
        </p:nvSpPr>
        <p:spPr>
          <a:xfrm>
            <a:off x="5123074" y="669320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      for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CE44A2-6FF2-41B1-A069-1A89ED8E3BEA}"/>
              </a:ext>
            </a:extLst>
          </p:cNvPr>
          <p:cNvSpPr/>
          <p:nvPr/>
        </p:nvSpPr>
        <p:spPr>
          <a:xfrm>
            <a:off x="5123074" y="669320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9300" y="1714488"/>
            <a:ext cx="561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      for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CE44A2-6FF2-41B1-A069-1A89ED8E3BEA}"/>
              </a:ext>
            </a:extLst>
          </p:cNvPr>
          <p:cNvSpPr/>
          <p:nvPr/>
        </p:nvSpPr>
        <p:spPr>
          <a:xfrm>
            <a:off x="5123074" y="669320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3" y="1244584"/>
            <a:ext cx="5778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4" y="1231913"/>
            <a:ext cx="4673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0093" y="5334022"/>
            <a:ext cx="53213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>
            <a:off x="8572518" y="5397514"/>
            <a:ext cx="190501" cy="1905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ight Arrow 17"/>
          <p:cNvSpPr/>
          <p:nvPr/>
        </p:nvSpPr>
        <p:spPr>
          <a:xfrm>
            <a:off x="8572518" y="5772167"/>
            <a:ext cx="190501" cy="1905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ight Arrow 18"/>
          <p:cNvSpPr/>
          <p:nvPr/>
        </p:nvSpPr>
        <p:spPr>
          <a:xfrm>
            <a:off x="8572518" y="6159519"/>
            <a:ext cx="190501" cy="1905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363301"/>
            <a:ext cx="8128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Conditional Statements       if - else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975" y="1073493"/>
            <a:ext cx="477955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8753" y="1115787"/>
            <a:ext cx="4622800" cy="228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1174" y="3427187"/>
            <a:ext cx="485502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973" y="3105493"/>
            <a:ext cx="4622800" cy="3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>
            <a:off x="5383173" y="1784693"/>
            <a:ext cx="55558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Curved Left Arrow 17"/>
          <p:cNvSpPr/>
          <p:nvPr/>
        </p:nvSpPr>
        <p:spPr>
          <a:xfrm>
            <a:off x="10866353" y="2110641"/>
            <a:ext cx="1016000" cy="24961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ight Arrow 16">
            <a:extLst>
              <a:ext uri="{FF2B5EF4-FFF2-40B4-BE49-F238E27FC236}">
                <a16:creationId xmlns:a16="http://schemas.microsoft.com/office/drawing/2014/main" id="{54E8C78A-72C2-4F48-AB9C-D2958F81DDDC}"/>
              </a:ext>
            </a:extLst>
          </p:cNvPr>
          <p:cNvSpPr/>
          <p:nvPr/>
        </p:nvSpPr>
        <p:spPr>
          <a:xfrm rot="10800000">
            <a:off x="5284142" y="4301952"/>
            <a:ext cx="55558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269B029-5C30-4EBB-86C7-E70A65E202AE}"/>
              </a:ext>
            </a:extLst>
          </p:cNvPr>
          <p:cNvSpPr/>
          <p:nvPr/>
        </p:nvSpPr>
        <p:spPr>
          <a:xfrm>
            <a:off x="5993586" y="619333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8026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Conditional Statements       if - </a:t>
            </a:r>
            <a:r>
              <a:rPr lang="en-US" sz="4267" dirty="0" err="1"/>
              <a:t>elif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000" y="1295400"/>
            <a:ext cx="112268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 err="1"/>
              <a:t>elif</a:t>
            </a:r>
            <a:r>
              <a:rPr lang="en-US" sz="2400" dirty="0"/>
              <a:t> statement allows one to check multiple expressions for </a:t>
            </a:r>
            <a:r>
              <a:rPr lang="en-US" sz="2400" b="1" dirty="0"/>
              <a:t>True</a:t>
            </a:r>
            <a:r>
              <a:rPr lang="en-US" sz="2400" dirty="0"/>
              <a:t> and execute a block of code as soon as one of the conditions evaluates to </a:t>
            </a:r>
            <a:r>
              <a:rPr lang="en-US" sz="2400" b="1" dirty="0"/>
              <a:t>True</a:t>
            </a:r>
            <a:r>
              <a:rPr lang="en-US" sz="2400" dirty="0"/>
              <a:t>.</a:t>
            </a:r>
          </a:p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Similar to the </a:t>
            </a:r>
            <a:r>
              <a:rPr lang="en-US" sz="2400" b="1" dirty="0"/>
              <a:t>else</a:t>
            </a:r>
            <a:r>
              <a:rPr lang="en-US" sz="2400" dirty="0"/>
              <a:t>, the </a:t>
            </a:r>
            <a:r>
              <a:rPr lang="en-US" sz="2400" b="1" dirty="0" err="1"/>
              <a:t>elif</a:t>
            </a:r>
            <a:r>
              <a:rPr lang="en-US" sz="2400" dirty="0"/>
              <a:t> statement is optional. However, unlike </a:t>
            </a:r>
            <a:r>
              <a:rPr lang="en-US" sz="2400" b="1" dirty="0"/>
              <a:t>else</a:t>
            </a:r>
            <a:r>
              <a:rPr lang="en-US" sz="2400" dirty="0"/>
              <a:t>, for which there can be at most one statement, there can be an arbitrary number of </a:t>
            </a:r>
            <a:r>
              <a:rPr lang="en-US" sz="2400" b="1" dirty="0" err="1"/>
              <a:t>elif</a:t>
            </a:r>
            <a:r>
              <a:rPr lang="en-US" sz="2400" dirty="0"/>
              <a:t> statements following an </a:t>
            </a:r>
            <a:r>
              <a:rPr lang="en-US" sz="2400" b="1" dirty="0"/>
              <a:t>if</a:t>
            </a:r>
            <a:r>
              <a:rPr lang="en-US" sz="24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784600"/>
            <a:ext cx="513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Core Python does not provide switch or case statements as in other languages, but we can use </a:t>
            </a:r>
            <a:r>
              <a:rPr lang="en-US" sz="2400" b="1" dirty="0"/>
              <a:t>if...</a:t>
            </a:r>
            <a:r>
              <a:rPr lang="en-US" sz="2400" b="1" dirty="0" err="1"/>
              <a:t>elif</a:t>
            </a:r>
            <a:r>
              <a:rPr lang="en-US" sz="2400" b="1" dirty="0"/>
              <a:t> </a:t>
            </a:r>
            <a:r>
              <a:rPr lang="en-US" sz="2400" dirty="0"/>
              <a:t>statements to simulate switch case.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627" y="3543319"/>
            <a:ext cx="54102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90D1AF4-3319-4511-9554-89DA2D092F72}"/>
              </a:ext>
            </a:extLst>
          </p:cNvPr>
          <p:cNvSpPr/>
          <p:nvPr/>
        </p:nvSpPr>
        <p:spPr>
          <a:xfrm>
            <a:off x="5993586" y="619333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833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Conditional Statements       if - </a:t>
            </a:r>
            <a:r>
              <a:rPr lang="en-US" sz="4267" dirty="0" err="1"/>
              <a:t>elif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2591DC-A458-4247-85D0-721936943151}"/>
              </a:ext>
            </a:extLst>
          </p:cNvPr>
          <p:cNvSpPr/>
          <p:nvPr/>
        </p:nvSpPr>
        <p:spPr>
          <a:xfrm>
            <a:off x="5993586" y="619333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19237"/>
            <a:ext cx="100584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799" y="1461599"/>
            <a:ext cx="6870711" cy="45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In general, statements are executed sequentially. The first statement in a program is executed first, followed by the second, and so on. There may be a situation when one need to execute a block of code several number of times.</a:t>
            </a:r>
          </a:p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Python Programming language provide various control structures that allow for more complicated execution paths.</a:t>
            </a:r>
          </a:p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A loop statement allows us to execute a statement or group of statements multiple times. The diagram illustrates a loop statement.</a:t>
            </a:r>
          </a:p>
        </p:txBody>
      </p:sp>
      <p:pic>
        <p:nvPicPr>
          <p:cNvPr id="3074" name="Picture 2" descr="Loop Ar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4989" y="1498600"/>
            <a:ext cx="38608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      While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43001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while</a:t>
            </a:r>
            <a:r>
              <a:rPr lang="en-US" sz="2400" dirty="0"/>
              <a:t> loop statement in Python programming language repeatedly executes a target statement as long as a given condition is </a:t>
            </a:r>
            <a:r>
              <a:rPr lang="en-US" sz="2400" b="1" dirty="0"/>
              <a:t>True</a:t>
            </a:r>
            <a:r>
              <a:rPr lang="en-US" sz="24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172967"/>
            <a:ext cx="11379200" cy="332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The loop iterates while the condition is </a:t>
            </a:r>
            <a:r>
              <a:rPr lang="en-US" sz="2400" b="1" dirty="0"/>
              <a:t>True</a:t>
            </a:r>
            <a:r>
              <a:rPr lang="en-US" sz="2400" dirty="0"/>
              <a:t>. When the condition becomes </a:t>
            </a:r>
            <a:r>
              <a:rPr lang="en-US" sz="2400" b="1" dirty="0"/>
              <a:t>False</a:t>
            </a:r>
            <a:r>
              <a:rPr lang="en-US" sz="2400" dirty="0"/>
              <a:t>, program control passes to the line immediately following the loop.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In Python, all the statements indented by the same number of character spaces after a programming construct are considered to be part of a single block of code. Python uses indentation as its method of grouping statements.</a:t>
            </a:r>
          </a:p>
          <a:p>
            <a:pPr marL="335992" indent="-335992">
              <a:spcAft>
                <a:spcPts val="1067"/>
              </a:spcAft>
              <a:buFont typeface="Arial" pitchFamily="34" charset="0"/>
              <a:buChar char="•"/>
            </a:pPr>
            <a:r>
              <a:rPr lang="en-US" sz="2400" dirty="0"/>
              <a:t>Key point of the while loop is that the loop might not ever run. When the condition is tested and the result is </a:t>
            </a:r>
            <a:r>
              <a:rPr lang="en-US" sz="2400" b="1" dirty="0"/>
              <a:t>False</a:t>
            </a:r>
            <a:r>
              <a:rPr lang="en-US" sz="2400" dirty="0"/>
              <a:t>, the loop body will be skipped and the first statement after the while loop will be executed.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38744" y="1944007"/>
            <a:ext cx="6761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Here, statement(s) may be a single statement or a block of statements. The condition may be any expression, and </a:t>
            </a:r>
            <a:r>
              <a:rPr lang="en-US" sz="2400" b="1" dirty="0"/>
              <a:t>True</a:t>
            </a:r>
            <a:r>
              <a:rPr lang="en-US" sz="2400" dirty="0"/>
              <a:t> is any non-zero value.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8F6106-84E3-421F-87A4-89124EB0E50D}"/>
              </a:ext>
            </a:extLst>
          </p:cNvPr>
          <p:cNvSpPr/>
          <p:nvPr/>
        </p:nvSpPr>
        <p:spPr>
          <a:xfrm>
            <a:off x="5123074" y="619333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0185" y="2095491"/>
            <a:ext cx="39497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      While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while loop in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1" y="1041401"/>
            <a:ext cx="3340100" cy="5130801"/>
          </a:xfrm>
          <a:prstGeom prst="rect">
            <a:avLst/>
          </a:prstGeom>
          <a:noFill/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2756BBB-30CB-486A-BFCF-214BE2DBCEE4}"/>
              </a:ext>
            </a:extLst>
          </p:cNvPr>
          <p:cNvSpPr/>
          <p:nvPr/>
        </p:nvSpPr>
        <p:spPr>
          <a:xfrm>
            <a:off x="5123074" y="619333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18" y="1739919"/>
            <a:ext cx="49911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833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      Infinite Loop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27" y="1244601"/>
            <a:ext cx="6596029" cy="509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992" indent="-335992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/>
              <a:t>A loop becomes infinite loop if a condition never becomes </a:t>
            </a:r>
            <a:r>
              <a:rPr lang="en-US" sz="2400" b="1" dirty="0"/>
              <a:t>False</a:t>
            </a:r>
            <a:r>
              <a:rPr lang="en-US" sz="2400" dirty="0"/>
              <a:t>. One must use caution when using while loops because of the possibility that given condition never resolves to a False value. This results in a loop that never ends. Such a loop is called an </a:t>
            </a:r>
            <a:r>
              <a:rPr lang="en-US" sz="2400" b="1" dirty="0"/>
              <a:t>infinite</a:t>
            </a:r>
            <a:r>
              <a:rPr lang="en-US" sz="2400" dirty="0"/>
              <a:t> loop.</a:t>
            </a:r>
          </a:p>
          <a:p>
            <a:pPr marL="335992" indent="-335992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/>
              <a:t>An infinite loop might be useful in client/server programming where the server needs to run continuously so that client programs can communicate with it as and when required.</a:t>
            </a:r>
          </a:p>
          <a:p>
            <a:pPr marL="335992" indent="-335992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/>
              <a:t>When the given code is executed, it goes in an infinite loop. The Kernel of our </a:t>
            </a:r>
            <a:r>
              <a:rPr lang="en-US" sz="2400" dirty="0" err="1"/>
              <a:t>Jupyter</a:t>
            </a:r>
            <a:r>
              <a:rPr lang="en-US" sz="2400" dirty="0"/>
              <a:t> Notebook becomes Busy.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3600" y="1397001"/>
            <a:ext cx="34544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399636-BE4E-4B62-BAC7-E35CE0A23849}"/>
              </a:ext>
            </a:extLst>
          </p:cNvPr>
          <p:cNvSpPr/>
          <p:nvPr/>
        </p:nvSpPr>
        <p:spPr>
          <a:xfrm>
            <a:off x="5123074" y="619333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8341" y="3632222"/>
            <a:ext cx="52832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2"/>
            <a:ext cx="833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Looping Statements      Infinite Loop</a:t>
            </a:r>
            <a:endParaRPr lang="en-US" sz="42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800" y="1346201"/>
            <a:ext cx="1087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to follow to interrupt the program running in infinite loop.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393" y="2881395"/>
            <a:ext cx="7516080" cy="186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09601" y="2057401"/>
            <a:ext cx="5250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/>
            <a:r>
              <a:rPr lang="en-US" sz="2400" dirty="0"/>
              <a:t>Locate the </a:t>
            </a:r>
            <a:r>
              <a:rPr lang="en-US" sz="2400" b="1" dirty="0"/>
              <a:t>Restart</a:t>
            </a:r>
            <a:r>
              <a:rPr lang="en-US" sz="2400" dirty="0"/>
              <a:t> button and click on it.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6000" y="30734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/>
            <a:r>
              <a:rPr lang="en-US" sz="2400" dirty="0"/>
              <a:t>On the pop up dialog box ,click on Restart button.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6382" y="5359401"/>
            <a:ext cx="4961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Wait for Kernel to become Ideal again.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1601" y="2057400"/>
            <a:ext cx="318034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749801"/>
            <a:ext cx="35560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Bent Arrow 18"/>
          <p:cNvSpPr/>
          <p:nvPr/>
        </p:nvSpPr>
        <p:spPr>
          <a:xfrm rot="5400000">
            <a:off x="9791700" y="1917700"/>
            <a:ext cx="1066800" cy="1092200"/>
          </a:xfrm>
          <a:prstGeom prst="bentArrow">
            <a:avLst>
              <a:gd name="adj1" fmla="val 20137"/>
              <a:gd name="adj2" fmla="val 25000"/>
              <a:gd name="adj3" fmla="val 25000"/>
              <a:gd name="adj4" fmla="val 3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" name="Bent Arrow 18">
            <a:extLst>
              <a:ext uri="{FF2B5EF4-FFF2-40B4-BE49-F238E27FC236}">
                <a16:creationId xmlns:a16="http://schemas.microsoft.com/office/drawing/2014/main" id="{FEAF8D4C-153C-407A-9325-D1D6ADC8D31D}"/>
              </a:ext>
            </a:extLst>
          </p:cNvPr>
          <p:cNvSpPr/>
          <p:nvPr/>
        </p:nvSpPr>
        <p:spPr>
          <a:xfrm flipV="1">
            <a:off x="967181" y="4913393"/>
            <a:ext cx="1066800" cy="1075939"/>
          </a:xfrm>
          <a:prstGeom prst="bentArrow">
            <a:avLst>
              <a:gd name="adj1" fmla="val 18921"/>
              <a:gd name="adj2" fmla="val 25000"/>
              <a:gd name="adj3" fmla="val 25000"/>
              <a:gd name="adj4" fmla="val 3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6ADEC59-1C37-4F65-A379-0323E89A957A}"/>
              </a:ext>
            </a:extLst>
          </p:cNvPr>
          <p:cNvSpPr/>
          <p:nvPr/>
        </p:nvSpPr>
        <p:spPr>
          <a:xfrm>
            <a:off x="5123074" y="669320"/>
            <a:ext cx="307241" cy="301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Widescreen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2021-06-17T08:55:17Z</dcterms:created>
  <dcterms:modified xsi:type="dcterms:W3CDTF">2021-06-17T08:56:02Z</dcterms:modified>
</cp:coreProperties>
</file>