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4" r:id="rId2"/>
    <p:sldId id="280" r:id="rId3"/>
    <p:sldId id="318" r:id="rId4"/>
    <p:sldId id="281" r:id="rId5"/>
    <p:sldId id="282" r:id="rId6"/>
    <p:sldId id="283" r:id="rId7"/>
    <p:sldId id="284" r:id="rId8"/>
    <p:sldId id="285" r:id="rId9"/>
    <p:sldId id="286" r:id="rId10"/>
    <p:sldId id="335" r:id="rId11"/>
    <p:sldId id="340" r:id="rId12"/>
    <p:sldId id="341" r:id="rId13"/>
    <p:sldId id="342" r:id="rId14"/>
    <p:sldId id="257" r:id="rId15"/>
    <p:sldId id="291" r:id="rId16"/>
    <p:sldId id="295" r:id="rId17"/>
    <p:sldId id="296" r:id="rId18"/>
    <p:sldId id="336" r:id="rId19"/>
    <p:sldId id="298" r:id="rId20"/>
    <p:sldId id="301" r:id="rId21"/>
    <p:sldId id="302" r:id="rId22"/>
    <p:sldId id="319" r:id="rId23"/>
    <p:sldId id="320" r:id="rId24"/>
    <p:sldId id="321" r:id="rId25"/>
    <p:sldId id="300" r:id="rId26"/>
    <p:sldId id="299" r:id="rId27"/>
    <p:sldId id="331" r:id="rId28"/>
    <p:sldId id="333" r:id="rId29"/>
    <p:sldId id="275" r:id="rId30"/>
    <p:sldId id="328" r:id="rId31"/>
    <p:sldId id="34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DEE30-8174-4282-BC4D-F4CC258A07E8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2651C-22A0-4099-8C70-0668DC228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similar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strings. The only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method returns -1 if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substring 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not found, whereas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throws an exception.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1C6C9-2485-43FA-ACE5-5FE1B5A84FBC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3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D416-439F-43C9-8C00-C6BB241D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7E41A-9E30-4C3D-B9D6-5CA17EE97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78CD-D520-4B4A-989D-B1343D9B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DEA4-7313-49B1-A89B-D459BCBE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24D3-7605-482C-BA02-918CCC89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0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7BA-75B9-43A2-8A1D-6AA22AAF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8F90-B5C6-4661-8EEB-3DE4EC8D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EED9-9FC1-40FA-A34D-D5DED0DD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CEA4-6400-4A7F-9CE7-A2CC816A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18A1B-13AB-4651-92E0-F2857CD0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4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2DFAB-F148-429D-9F08-5596DC3C9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666E6-30C1-44D1-8087-673443E18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750A6-437B-4640-9C75-6491A517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4D1C-48BA-41CE-A987-D361F45D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E79-42EE-4553-98E7-F0A8700A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2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3EE4-6283-4B7B-803E-3E19DBFB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75EB-B435-4DCE-8549-9A370B12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2B60-63E0-4867-B0B4-1CD00C1F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4939-36AC-47E9-9252-A343FA99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C99F-EE56-49C4-BC83-804EB24D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70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993C-D97C-48AE-8943-69D7E651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CB37B-206D-43E4-B3C3-59E2633D8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87F12-980F-4D63-985C-B0E53CDD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1BA2-CA7B-4999-9EF5-24813C3C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664A-CEE1-4DD7-9213-526B4C73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6EB1-5825-41A8-B0C3-8622BBD4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8819-292A-4212-BAE2-37DA41E6E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111FF-5318-4C6A-AC73-A27FEA278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5F75-8085-43F9-86CD-E6C9D955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FA0E5-6FA0-4333-8775-72FB8D21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ABF73-E9B9-4DB5-857D-F7E5D587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7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C96B-66A6-4CD1-9B12-39DBC975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FE57-BDD7-42AD-9E20-E9C708DC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782C-794A-46B2-B5B5-F3BB065DA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4BC5D-35A5-4EAA-8ED1-43961F297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32308-61C3-4B21-B503-48878C655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2C88E-7AD3-4AC9-8A70-BEAB57A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4B18B-13A2-4003-A60D-7BBA7CD0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594AC-1D99-4161-AA32-174C2E88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9994-C901-42F6-8526-A1EBD9EE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A0833-4A5A-4A82-80D4-A2D79732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C44CD-2BE1-4D74-893B-9E49111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E4078-DE33-4BDC-9F65-73F461A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6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9738D-F118-4343-88A4-CB31B454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C7EDC-3C02-405F-9B9E-266BFE14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955E9-EADD-4F59-B3BF-B1AE7958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4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D134-422D-45B3-989D-2778B43C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76E2-34A4-4A83-AEDF-8D3F3B91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B7E16-CD38-411B-A3F4-3DD366BF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7085F-FAFA-4CDC-8F50-09492566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4CA3D-3A57-499B-A192-15B5479F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E1E-5844-4ECF-BB0A-B26AE0B74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1E82-8CB6-4375-9F80-DFDD4DED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80620-E2D2-4D87-9098-F5DED8F8D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2A99C-E295-4E54-839F-502BB841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BAE2-71EB-4674-A0BA-68582F0D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E4DA5-973F-4529-9E1D-1DE35DCF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73C37-FC7B-44C2-90F4-E7EA8F96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0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99570-EFF4-4627-A5FF-217BB85B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B5CE6-785B-4456-B251-D99E3A2C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7390-7CC2-4FF0-A8B1-C302660F9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A25F5-2C7A-4257-9A2B-5715F11473CF}" type="datetimeFigureOut">
              <a:rPr lang="en-IN" smtClean="0"/>
              <a:t>21-06-2021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62F1-F9ED-47D1-8C83-0EA4FC52B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94BF-5D72-4D1A-AAF3-7300CED96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B5ED-0EB7-4FC8-9ABC-54F30D6B3D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9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07" y="267438"/>
            <a:ext cx="6712107" cy="675241"/>
          </a:xfrm>
        </p:spPr>
        <p:txBody>
          <a:bodyPr>
            <a:normAutofit fontScale="90000"/>
          </a:bodyPr>
          <a:lstStyle/>
          <a:p>
            <a:pPr algn="l"/>
            <a:r>
              <a:rPr lang="en-US" sz="4267" dirty="0">
                <a:latin typeface="+mn-lt"/>
                <a:cs typeface="Times New Roman" pitchFamily="18" charset="0"/>
              </a:rPr>
              <a:t>Data Types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72920" y="1156437"/>
            <a:ext cx="10855813" cy="4431983"/>
          </a:xfrm>
        </p:spPr>
        <p:txBody>
          <a:bodyPr>
            <a:normAutofit fontScale="77500" lnSpcReduction="2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b="1" dirty="0"/>
              <a:t>Booleans</a:t>
            </a:r>
            <a:r>
              <a:rPr lang="en-US" dirty="0"/>
              <a:t> are either True or False.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Numbers </a:t>
            </a:r>
            <a:r>
              <a:rPr lang="en-US" dirty="0"/>
              <a:t>can be integers (1 and 2), floats (1.1 and 1.2), fractions (1/2 and 2/3), or even complex numbers.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Strings</a:t>
            </a:r>
            <a:r>
              <a:rPr lang="en-US" dirty="0"/>
              <a:t> are sequences of Unicode characters, e.g. an html document.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Lists </a:t>
            </a:r>
            <a:r>
              <a:rPr lang="en-US" dirty="0"/>
              <a:t>are ordered sequences of values.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Tuples</a:t>
            </a:r>
            <a:r>
              <a:rPr lang="en-US" dirty="0"/>
              <a:t> are ordered, immutable sequences of values.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Sets</a:t>
            </a:r>
            <a:r>
              <a:rPr lang="en-US" dirty="0"/>
              <a:t> are unordered bags of values.</a:t>
            </a:r>
          </a:p>
          <a:p>
            <a:pPr marL="457189" indent="-457189">
              <a:lnSpc>
                <a:spcPct val="150000"/>
              </a:lnSpc>
            </a:pPr>
            <a:r>
              <a:rPr lang="en-US" b="1" dirty="0"/>
              <a:t>Dictionaries</a:t>
            </a:r>
            <a:r>
              <a:rPr lang="en-US" dirty="0"/>
              <a:t> are unordered bags of key-value pairs. </a:t>
            </a:r>
            <a:endParaRPr lang="en-US" sz="2133" dirty="0"/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68543"/>
            <a:ext cx="8229600" cy="681564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String - Methods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66712" y="1238235"/>
            <a:ext cx="10382323" cy="738664"/>
          </a:xfrm>
        </p:spPr>
        <p:txBody>
          <a:bodyPr>
            <a:normAutofit fontScale="92500" lnSpcReduction="10000"/>
          </a:bodyPr>
          <a:lstStyle/>
          <a:p>
            <a:pPr marL="457189" indent="-457189"/>
            <a:r>
              <a:rPr lang="en-US" b="1" dirty="0"/>
              <a:t>format() - </a:t>
            </a:r>
            <a:r>
              <a:rPr lang="en-US" dirty="0"/>
              <a:t>The string format() method formats the given string into a nicer output in Python.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1450" y="2276872"/>
            <a:ext cx="6769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2854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68543"/>
            <a:ext cx="8229600" cy="681564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String - Methods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66712" y="1238235"/>
            <a:ext cx="5141256" cy="369332"/>
          </a:xfrm>
        </p:spPr>
        <p:txBody>
          <a:bodyPr>
            <a:normAutofit fontScale="85000" lnSpcReduction="20000"/>
          </a:bodyPr>
          <a:lstStyle/>
          <a:p>
            <a:pPr marL="457189" indent="-457189"/>
            <a:r>
              <a:rPr lang="en-US" b="1" dirty="0"/>
              <a:t>Index() - </a:t>
            </a:r>
            <a:r>
              <a:rPr lang="en-IN" dirty="0"/>
              <a:t>Returns Index of Substring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951A3B-A1F8-40FD-A509-3856894EA5BB}"/>
              </a:ext>
            </a:extLst>
          </p:cNvPr>
          <p:cNvSpPr txBox="1">
            <a:spLocks/>
          </p:cNvSpPr>
          <p:nvPr/>
        </p:nvSpPr>
        <p:spPr>
          <a:xfrm>
            <a:off x="666712" y="4581128"/>
            <a:ext cx="542928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b="1" kern="0" dirty="0"/>
              <a:t>count() - </a:t>
            </a:r>
            <a:r>
              <a:rPr lang="en-US" sz="2400" dirty="0"/>
              <a:t>returns occurrences of substring in string</a:t>
            </a:r>
            <a:endParaRPr lang="en-US" sz="2400" kern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1295248-2E26-412E-8D63-C214AB97F7A7}"/>
              </a:ext>
            </a:extLst>
          </p:cNvPr>
          <p:cNvSpPr txBox="1">
            <a:spLocks/>
          </p:cNvSpPr>
          <p:nvPr/>
        </p:nvSpPr>
        <p:spPr>
          <a:xfrm>
            <a:off x="6509075" y="1220755"/>
            <a:ext cx="514125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b="1" kern="0" dirty="0"/>
              <a:t>find() - </a:t>
            </a:r>
            <a:r>
              <a:rPr lang="en-US" sz="2400" dirty="0"/>
              <a:t>Returns the index of first occurrence of substring</a:t>
            </a:r>
            <a:endParaRPr lang="en-US" sz="2400" kern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33774BF-E67C-4261-9F38-0D7117C2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46" y="1735401"/>
            <a:ext cx="4483100" cy="275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118028-752D-489E-95CA-28588FE1E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45" y="5363931"/>
            <a:ext cx="4445000" cy="1041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31F800-50D0-4AF6-9DA0-397203A75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2231099"/>
            <a:ext cx="3708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9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68543"/>
            <a:ext cx="8229600" cy="681564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String - Methods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65D1F-4550-4480-9E0F-C8F5ED71EB2A}"/>
              </a:ext>
            </a:extLst>
          </p:cNvPr>
          <p:cNvSpPr/>
          <p:nvPr/>
        </p:nvSpPr>
        <p:spPr>
          <a:xfrm>
            <a:off x="6483548" y="1112355"/>
            <a:ext cx="5721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/>
              <a:t>lower() - </a:t>
            </a:r>
            <a:r>
              <a:rPr lang="en-IN" sz="2400" dirty="0"/>
              <a:t>returns lowercased string</a:t>
            </a:r>
            <a:endParaRPr lang="en-IN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95492-ECC8-474E-8B3F-A934CB390E05}"/>
              </a:ext>
            </a:extLst>
          </p:cNvPr>
          <p:cNvSpPr/>
          <p:nvPr/>
        </p:nvSpPr>
        <p:spPr>
          <a:xfrm>
            <a:off x="6519664" y="2756926"/>
            <a:ext cx="5721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/>
              <a:t>upper() - </a:t>
            </a:r>
            <a:r>
              <a:rPr lang="en-IN" sz="2400" dirty="0"/>
              <a:t>returns uppercased string</a:t>
            </a:r>
            <a:endParaRPr lang="en-IN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FC7A1-21D7-4B88-B932-97D742D8D139}"/>
              </a:ext>
            </a:extLst>
          </p:cNvPr>
          <p:cNvSpPr/>
          <p:nvPr/>
        </p:nvSpPr>
        <p:spPr>
          <a:xfrm>
            <a:off x="6498795" y="4485118"/>
            <a:ext cx="572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 err="1"/>
              <a:t>swapcase</a:t>
            </a:r>
            <a:r>
              <a:rPr lang="en-IN" sz="2400" b="1" dirty="0"/>
              <a:t>() - </a:t>
            </a:r>
            <a:r>
              <a:rPr lang="en-US" sz="2400" dirty="0"/>
              <a:t>swap uppercase characters to lowercase; vice versa</a:t>
            </a:r>
            <a:endParaRPr lang="en-IN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802BB4-DD71-43D6-80B0-545B9436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01" y="1581415"/>
            <a:ext cx="3670300" cy="1079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29C1CC-C8C2-4355-BACA-B83FF456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601" y="3332989"/>
            <a:ext cx="3695700" cy="1066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B5AC1A-9936-435A-A4B0-5DE4A7C12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00" y="5349213"/>
            <a:ext cx="3657600" cy="10668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AE5EB99-B9E5-47A2-A6B1-060C59B93C5B}"/>
              </a:ext>
            </a:extLst>
          </p:cNvPr>
          <p:cNvSpPr/>
          <p:nvPr/>
        </p:nvSpPr>
        <p:spPr>
          <a:xfrm>
            <a:off x="527381" y="1133863"/>
            <a:ext cx="572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 err="1"/>
              <a:t>islower</a:t>
            </a:r>
            <a:r>
              <a:rPr lang="en-IN" sz="2400" b="1" dirty="0"/>
              <a:t>() - </a:t>
            </a:r>
            <a:r>
              <a:rPr lang="en-US" sz="2400" dirty="0"/>
              <a:t>Checks if all Alphabets in a String are Lowercase</a:t>
            </a:r>
            <a:endParaRPr lang="en-IN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C3EF37-C687-467D-8E07-23F792FCD020}"/>
              </a:ext>
            </a:extLst>
          </p:cNvPr>
          <p:cNvSpPr/>
          <p:nvPr/>
        </p:nvSpPr>
        <p:spPr>
          <a:xfrm>
            <a:off x="659541" y="4380746"/>
            <a:ext cx="572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 err="1"/>
              <a:t>isupper</a:t>
            </a:r>
            <a:r>
              <a:rPr lang="en-IN" sz="2400" b="1" dirty="0"/>
              <a:t>() - </a:t>
            </a:r>
            <a:r>
              <a:rPr lang="en-US" sz="2400" dirty="0"/>
              <a:t>Checks if all Alphabets in a String are Uppercase</a:t>
            </a:r>
            <a:endParaRPr lang="en-IN" sz="24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6AD0092-74D5-4E2E-89A1-9E69F65F8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591" y="1962810"/>
            <a:ext cx="4292600" cy="2374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13E954-AD8D-479F-859D-AF5B8E649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769" y="5179021"/>
            <a:ext cx="4292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68543"/>
            <a:ext cx="8229600" cy="681564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String - Methods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65D1F-4550-4480-9E0F-C8F5ED71EB2A}"/>
              </a:ext>
            </a:extLst>
          </p:cNvPr>
          <p:cNvSpPr/>
          <p:nvPr/>
        </p:nvSpPr>
        <p:spPr>
          <a:xfrm>
            <a:off x="6288021" y="1112355"/>
            <a:ext cx="572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1" dirty="0" err="1"/>
              <a:t>isalnum</a:t>
            </a:r>
            <a:r>
              <a:rPr lang="en-US" sz="2400" b="1" dirty="0"/>
              <a:t>() - </a:t>
            </a:r>
            <a:r>
              <a:rPr lang="en-IN" sz="2400" dirty="0"/>
              <a:t>Checks Alphanumeric Character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95492-ECC8-474E-8B3F-A934CB390E05}"/>
              </a:ext>
            </a:extLst>
          </p:cNvPr>
          <p:cNvSpPr/>
          <p:nvPr/>
        </p:nvSpPr>
        <p:spPr>
          <a:xfrm>
            <a:off x="6324137" y="3047279"/>
            <a:ext cx="572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b="1" dirty="0" err="1"/>
              <a:t>isalpha</a:t>
            </a:r>
            <a:r>
              <a:rPr lang="en-IN" sz="2400" b="1" dirty="0"/>
              <a:t>() - </a:t>
            </a:r>
            <a:r>
              <a:rPr lang="en-US" sz="2400" dirty="0"/>
              <a:t>Checks if All Characters are Alphabets</a:t>
            </a:r>
            <a:endParaRPr lang="en-IN" sz="2400" b="1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022D7E4-0096-439C-B916-60630329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5569" y="4792478"/>
            <a:ext cx="5539587" cy="369332"/>
          </a:xfrm>
        </p:spPr>
        <p:txBody>
          <a:bodyPr>
            <a:normAutofit fontScale="77500" lnSpcReduction="20000"/>
          </a:bodyPr>
          <a:lstStyle/>
          <a:p>
            <a:pPr marL="457189" indent="-457189"/>
            <a:r>
              <a:rPr lang="en-US" b="1" dirty="0" err="1"/>
              <a:t>isnumeric</a:t>
            </a:r>
            <a:r>
              <a:rPr lang="en-US" b="1" dirty="0"/>
              <a:t>() - </a:t>
            </a:r>
            <a:r>
              <a:rPr lang="en-IN" dirty="0"/>
              <a:t>Checks Numeric Characters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CF3DCF4-8152-4A9D-A2CB-CB93978CEBC4}"/>
              </a:ext>
            </a:extLst>
          </p:cNvPr>
          <p:cNvSpPr txBox="1">
            <a:spLocks/>
          </p:cNvSpPr>
          <p:nvPr/>
        </p:nvSpPr>
        <p:spPr>
          <a:xfrm>
            <a:off x="748435" y="3236979"/>
            <a:ext cx="514125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b="1" kern="0"/>
              <a:t>lstrip() - </a:t>
            </a:r>
            <a:r>
              <a:rPr lang="en-IN" sz="2400" kern="0"/>
              <a:t>Removes Leading Characters</a:t>
            </a:r>
            <a:endParaRPr lang="en-US" sz="2400" kern="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C128730-0260-4F56-B904-834D37FA87C7}"/>
              </a:ext>
            </a:extLst>
          </p:cNvPr>
          <p:cNvSpPr txBox="1">
            <a:spLocks/>
          </p:cNvSpPr>
          <p:nvPr/>
        </p:nvSpPr>
        <p:spPr>
          <a:xfrm>
            <a:off x="762723" y="4869160"/>
            <a:ext cx="514125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b="1" kern="0" dirty="0" err="1"/>
              <a:t>rstrip</a:t>
            </a:r>
            <a:r>
              <a:rPr lang="en-US" sz="2400" b="1" kern="0" dirty="0"/>
              <a:t>() - </a:t>
            </a:r>
            <a:r>
              <a:rPr lang="en-IN" sz="2400" dirty="0"/>
              <a:t>Removes Trailing Characters</a:t>
            </a:r>
            <a:endParaRPr lang="en-US" sz="2400" kern="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E36DF82-0901-4A0A-BB88-59BB5302D353}"/>
              </a:ext>
            </a:extLst>
          </p:cNvPr>
          <p:cNvSpPr txBox="1">
            <a:spLocks/>
          </p:cNvSpPr>
          <p:nvPr/>
        </p:nvSpPr>
        <p:spPr>
          <a:xfrm>
            <a:off x="748435" y="1124744"/>
            <a:ext cx="514125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eaLnBrk="1" hangingPunct="1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b="1" kern="0" dirty="0"/>
              <a:t>capitalize() - </a:t>
            </a:r>
            <a:r>
              <a:rPr lang="en-US" sz="2400" kern="0" dirty="0"/>
              <a:t>Converts first character to Capital Letter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388C434-86DE-42D9-9041-7F836EAA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254" y="1963447"/>
            <a:ext cx="3467100" cy="1066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C4CA02-CFEF-4539-A35A-E93E6B30A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53" y="3678939"/>
            <a:ext cx="3479800" cy="1079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C72CF84-CCDC-41A4-B3DA-615A209E1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553" y="5374620"/>
            <a:ext cx="3454400" cy="101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8FA39-74B1-4C4D-BA7A-A3443D90E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397" y="1890058"/>
            <a:ext cx="4000500" cy="1104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72D2E9-0DD9-4EDB-9608-7774C94F1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146" y="3909054"/>
            <a:ext cx="3949700" cy="82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1C1AE2-3945-43BD-877B-2F62E3A7D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3145" y="5325831"/>
            <a:ext cx="39878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6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0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00" y="1676400"/>
            <a:ext cx="10871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A list is a data structure that holds an ordered collection of items i.e. you can store a sequence of items in a list.</a:t>
            </a:r>
          </a:p>
          <a:p>
            <a:pPr marL="380990" indent="-38099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The list of items should be enclosed in square brackets so that Python understands that you are specifying a list. </a:t>
            </a:r>
          </a:p>
          <a:p>
            <a:pPr marL="380990" indent="-38099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Once you have created a list, you can add, remove or search for items in the list. </a:t>
            </a:r>
          </a:p>
          <a:p>
            <a:pPr marL="380990" indent="-38099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Since we can add and remove items, we say that a list is a mutable data type i.e. this type can be altered.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Using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1193801"/>
            <a:ext cx="1087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A list is represented with [ ] (square brackets) and is created by providing values separated by “</a:t>
            </a:r>
            <a:r>
              <a:rPr lang="en-US" sz="2400" b="1" dirty="0">
                <a:cs typeface="Times New Roman" pitchFamily="18" charset="0"/>
              </a:rPr>
              <a:t>,</a:t>
            </a:r>
            <a:r>
              <a:rPr lang="en-US" sz="2400" dirty="0">
                <a:cs typeface="Times New Roman" pitchFamily="18" charset="0"/>
              </a:rPr>
              <a:t>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353822" y="5184777"/>
            <a:ext cx="4397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List allow duplicates of values.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959947" y="2097629"/>
            <a:ext cx="10256720" cy="27047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090747" y="5018638"/>
            <a:ext cx="5125920" cy="1312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C50F11-7BE5-47CB-9710-4381D09246AA}"/>
              </a:ext>
            </a:extLst>
          </p:cNvPr>
          <p:cNvSpPr/>
          <p:nvPr/>
        </p:nvSpPr>
        <p:spPr>
          <a:xfrm>
            <a:off x="5041418" y="5221234"/>
            <a:ext cx="665687" cy="40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0308E-6B02-42CE-870D-49B165C8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86632"/>
            <a:ext cx="9906000" cy="246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B303B7-29EB-436B-893F-D7693294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3" y="5099973"/>
            <a:ext cx="47498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256985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Using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134" y="1362079"/>
            <a:ext cx="4760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A list contains ordered set of elements , hence can be accessed by using index which starts from 0.</a:t>
            </a:r>
          </a:p>
        </p:txBody>
      </p:sp>
      <p:sp>
        <p:nvSpPr>
          <p:cNvPr id="8" name="Rectangle 7"/>
          <p:cNvSpPr/>
          <p:nvPr/>
        </p:nvSpPr>
        <p:spPr>
          <a:xfrm>
            <a:off x="7324147" y="4183540"/>
            <a:ext cx="4613853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Index values greater than range then error is generated.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Reverse index is also possible just like strings.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462" y="3619502"/>
            <a:ext cx="5048285" cy="255662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6604003" y="1041400"/>
            <a:ext cx="5079997" cy="24828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8714B56-B5F0-4827-9C9C-321A1D9453DE}"/>
              </a:ext>
            </a:extLst>
          </p:cNvPr>
          <p:cNvSpPr/>
          <p:nvPr/>
        </p:nvSpPr>
        <p:spPr>
          <a:xfrm>
            <a:off x="5481521" y="1921000"/>
            <a:ext cx="665687" cy="40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40481F-895D-47C7-833F-5042131E3B2E}"/>
              </a:ext>
            </a:extLst>
          </p:cNvPr>
          <p:cNvSpPr/>
          <p:nvPr/>
        </p:nvSpPr>
        <p:spPr>
          <a:xfrm rot="10800000">
            <a:off x="6284447" y="4732174"/>
            <a:ext cx="665687" cy="40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0888" y="1270000"/>
            <a:ext cx="47244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63" y="3810003"/>
            <a:ext cx="4749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Empty List Creation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433" y="1338266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Empty list can be created in two different ways.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8360" y="4444999"/>
            <a:ext cx="33312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Elements in list can be updated since list is mutable.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1142965" y="2362200"/>
            <a:ext cx="4851435" cy="3860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6762754" y="1041400"/>
            <a:ext cx="4572033" cy="27432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45332C4-4ACD-49C3-AD70-4B079AA4AF1A}"/>
              </a:ext>
            </a:extLst>
          </p:cNvPr>
          <p:cNvSpPr/>
          <p:nvPr/>
        </p:nvSpPr>
        <p:spPr>
          <a:xfrm>
            <a:off x="5123074" y="1585561"/>
            <a:ext cx="6652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BDF4D26-0DC0-4042-87D7-E35BA9B799B3}"/>
              </a:ext>
            </a:extLst>
          </p:cNvPr>
          <p:cNvSpPr/>
          <p:nvPr/>
        </p:nvSpPr>
        <p:spPr>
          <a:xfrm rot="10800000">
            <a:off x="6284447" y="4732174"/>
            <a:ext cx="665687" cy="40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8" y="1238235"/>
            <a:ext cx="38227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19" y="2571745"/>
            <a:ext cx="37973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40174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Assignment and Equivalence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501" y="1092200"/>
            <a:ext cx="5079995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191" indent="-37919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List assignment is used to assign all the elements of list to another list.</a:t>
            </a:r>
          </a:p>
          <a:p>
            <a:pPr marL="379191" indent="-379191">
              <a:spcAft>
                <a:spcPts val="800"/>
              </a:spcAft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Here , memory is allocated for both objects separately. This is called Deep Copy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6" y="4476758"/>
            <a:ext cx="4762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3990" indent="-383990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Whereas here , same memory is used. This is called Shallow copy.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571462" y="3429000"/>
            <a:ext cx="5429287" cy="257176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381752" y="1295400"/>
            <a:ext cx="5429288" cy="27051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FB339F-9FB9-4231-B6EC-3F827BDADBBF}"/>
              </a:ext>
            </a:extLst>
          </p:cNvPr>
          <p:cNvSpPr/>
          <p:nvPr/>
        </p:nvSpPr>
        <p:spPr>
          <a:xfrm>
            <a:off x="5481521" y="1790387"/>
            <a:ext cx="66528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7E08C36-7E63-4B1E-B8F8-69A87C5A9C95}"/>
              </a:ext>
            </a:extLst>
          </p:cNvPr>
          <p:cNvSpPr/>
          <p:nvPr/>
        </p:nvSpPr>
        <p:spPr>
          <a:xfrm>
            <a:off x="6137859" y="4787587"/>
            <a:ext cx="720147" cy="370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12" y="3530618"/>
            <a:ext cx="52070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3" y="1454154"/>
            <a:ext cx="50038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slicing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39616" y="1336671"/>
            <a:ext cx="5334037" cy="418465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648" y="1422400"/>
            <a:ext cx="48260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3084927" y="619209"/>
            <a:ext cx="4667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3990" indent="-383990"/>
            <a:r>
              <a:rPr lang="en-US" sz="2400" dirty="0">
                <a:cs typeface="Times New Roman" pitchFamily="18" charset="0"/>
              </a:rPr>
              <a:t>List slicing is same as string slicing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34" y="279251"/>
            <a:ext cx="6302453" cy="652736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267" dirty="0"/>
              <a:t>Immutable Types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05133" y="1015848"/>
            <a:ext cx="11023600" cy="32667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Strings and Tuples are immutable, which means that once we create them, we can not change them.</a:t>
            </a:r>
          </a:p>
          <a:p>
            <a:pPr marL="457189" indent="-457189">
              <a:lnSpc>
                <a:spcPct val="150000"/>
              </a:lnSpc>
            </a:pPr>
            <a:endParaRPr lang="en-US" dirty="0"/>
          </a:p>
          <a:p>
            <a:pPr marL="457189" indent="-457189">
              <a:lnSpc>
                <a:spcPct val="150000"/>
              </a:lnSpc>
            </a:pPr>
            <a:r>
              <a:rPr lang="en-US" dirty="0"/>
              <a:t>List , Sets and dictionaries are mutable, which means we can add , remove elements from them .</a:t>
            </a:r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class Methods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1" y="3276601"/>
            <a:ext cx="5486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3990" indent="-383990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Operator overloaded and </a:t>
            </a:r>
            <a:r>
              <a:rPr lang="en-US" sz="2400" dirty="0" err="1">
                <a:cs typeface="Times New Roman" pitchFamily="18" charset="0"/>
              </a:rPr>
              <a:t>len</a:t>
            </a:r>
            <a:r>
              <a:rPr lang="en-US" sz="2400" dirty="0">
                <a:cs typeface="Times New Roman" pitchFamily="18" charset="0"/>
              </a:rPr>
              <a:t>() function</a:t>
            </a:r>
            <a:endParaRPr 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3987801"/>
            <a:ext cx="52070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00" y="3022600"/>
            <a:ext cx="5232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76211" y="952483"/>
            <a:ext cx="421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Since list is a class , it has many methods attached with it. We can check all methods using following help function 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3272" y="615947"/>
            <a:ext cx="4826000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202980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class Methods (addition)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420" y="1417038"/>
            <a:ext cx="840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Add new element to the list – append , extend , insert.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71632-49E8-47E5-84C8-62403021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83737"/>
            <a:ext cx="4445000" cy="353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70733-786B-4F83-ACCE-D6458EF9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34" y="2132937"/>
            <a:ext cx="45847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40173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class Methods (Deletion)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1143002"/>
            <a:ext cx="6048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Delete element from list – del , pop , remove</a:t>
            </a:r>
          </a:p>
          <a:p>
            <a:endParaRPr lang="en-US" sz="2400" dirty="0"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31BB14-31A7-4912-99DF-B3E23252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20" y="2120899"/>
            <a:ext cx="4013200" cy="3594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5353C9-65E7-4B9E-92C4-13AFCF2C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767" y="1028700"/>
            <a:ext cx="3479800" cy="480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62EB62-E9CA-453C-9EC3-3019F6D4A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13" y="5913200"/>
            <a:ext cx="4622800" cy="330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70831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class Methods (</a:t>
            </a:r>
            <a:r>
              <a:rPr lang="en-US" sz="4267" dirty="0" err="1">
                <a:cs typeface="Times New Roman" pitchFamily="18" charset="0"/>
              </a:rPr>
              <a:t>agg</a:t>
            </a:r>
            <a:r>
              <a:rPr lang="en-US" sz="4267" dirty="0">
                <a:cs typeface="Times New Roman" pitchFamily="18" charset="0"/>
              </a:rPr>
              <a:t> &amp; sort)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601" y="939498"/>
            <a:ext cx="835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Aggregate methods– max , min ,sum , count , index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DDB61-CE14-4773-864C-CCC2712B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41" y="1609455"/>
            <a:ext cx="3898900" cy="422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9A7CC-017D-4381-8B39-5E2E63314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654" y="1651120"/>
            <a:ext cx="3898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111153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class Methods (</a:t>
            </a:r>
            <a:r>
              <a:rPr lang="en-US" sz="4267" dirty="0" err="1">
                <a:cs typeface="Times New Roman" pitchFamily="18" charset="0"/>
              </a:rPr>
              <a:t>agg</a:t>
            </a:r>
            <a:r>
              <a:rPr lang="en-US" sz="4267" dirty="0">
                <a:cs typeface="Times New Roman" pitchFamily="18" charset="0"/>
              </a:rPr>
              <a:t> &amp; sort)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8C0E3-E3B9-4CA5-89B6-5C9950FCC340}"/>
              </a:ext>
            </a:extLst>
          </p:cNvPr>
          <p:cNvSpPr txBox="1"/>
          <p:nvPr/>
        </p:nvSpPr>
        <p:spPr>
          <a:xfrm>
            <a:off x="969421" y="1227114"/>
            <a:ext cx="1878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cs typeface="Times New Roman" pitchFamily="18" charset="0"/>
              </a:rPr>
              <a:t>Sorting</a:t>
            </a:r>
            <a:r>
              <a:rPr lang="en-US" sz="2400" dirty="0">
                <a:cs typeface="Times New Roman" pitchFamily="18" charset="0"/>
              </a:rPr>
              <a:t>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1DEE-2064-4EBF-9B7E-525F0CFD45CA}"/>
              </a:ext>
            </a:extLst>
          </p:cNvPr>
          <p:cNvSpPr txBox="1"/>
          <p:nvPr/>
        </p:nvSpPr>
        <p:spPr>
          <a:xfrm>
            <a:off x="8241800" y="1281585"/>
            <a:ext cx="235550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cs typeface="Times New Roman" pitchFamily="18" charset="0"/>
              </a:rPr>
              <a:t>In-place sorting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4C9C3-925E-42D7-A165-843EAE5F53FE}"/>
              </a:ext>
            </a:extLst>
          </p:cNvPr>
          <p:cNvSpPr txBox="1"/>
          <p:nvPr/>
        </p:nvSpPr>
        <p:spPr>
          <a:xfrm>
            <a:off x="4668720" y="1284918"/>
            <a:ext cx="27139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cs typeface="Times New Roman" pitchFamily="18" charset="0"/>
              </a:rPr>
              <a:t>Out-place sorting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420B7-9454-49FB-9C33-2212038D4F49}"/>
              </a:ext>
            </a:extLst>
          </p:cNvPr>
          <p:cNvSpPr txBox="1"/>
          <p:nvPr/>
        </p:nvSpPr>
        <p:spPr>
          <a:xfrm>
            <a:off x="924127" y="4453134"/>
            <a:ext cx="2355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itchFamily="18" charset="0"/>
              </a:rPr>
              <a:t>Reverse</a:t>
            </a:r>
            <a:r>
              <a:rPr lang="en-US" sz="2400" dirty="0">
                <a:cs typeface="Times New Roman" pitchFamily="18" charset="0"/>
              </a:rPr>
              <a:t>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FE849-E944-44D8-9CD4-11927689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58" y="1643364"/>
            <a:ext cx="3263900" cy="116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0FFE1-8383-4EB4-B647-6F5399A20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43" y="1694571"/>
            <a:ext cx="3263900" cy="161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94D5A-95C2-408D-B83D-B2C90DAD6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41" y="4839410"/>
            <a:ext cx="3086100" cy="1130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64DD9F-FC16-4F97-8852-5C8B8AC01BE0}"/>
              </a:ext>
            </a:extLst>
          </p:cNvPr>
          <p:cNvSpPr txBox="1"/>
          <p:nvPr/>
        </p:nvSpPr>
        <p:spPr>
          <a:xfrm>
            <a:off x="4675541" y="4484717"/>
            <a:ext cx="27139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cs typeface="Times New Roman" pitchFamily="18" charset="0"/>
              </a:rPr>
              <a:t>Out-place reverse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A118D8-B6D5-4AA9-92A8-D7E8209EA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905" y="4843163"/>
            <a:ext cx="3124200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FC476C-1184-4421-99F4-5AA7E2B545B0}"/>
              </a:ext>
            </a:extLst>
          </p:cNvPr>
          <p:cNvSpPr txBox="1"/>
          <p:nvPr/>
        </p:nvSpPr>
        <p:spPr>
          <a:xfrm>
            <a:off x="8202276" y="4502597"/>
            <a:ext cx="271395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cs typeface="Times New Roman" pitchFamily="18" charset="0"/>
              </a:rPr>
              <a:t>In-place reverse 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5C631B-0847-4431-ADE9-732FBC969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801" y="4894369"/>
            <a:ext cx="3060700" cy="1092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97CF29E-3366-4F16-84C1-4A9D1BC80A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060" y="1694571"/>
            <a:ext cx="3098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1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88967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List Membership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20041"/>
            <a:ext cx="6355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cs typeface="Times New Roman" pitchFamily="18" charset="0"/>
              </a:rPr>
              <a:t>Since list is a sequence , we can use simple loop for selecting each elements one by one.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2992" y="2952747"/>
            <a:ext cx="6355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We can directly check if the element is part of given list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13" y="2381243"/>
            <a:ext cx="37338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494" y="4095755"/>
            <a:ext cx="6616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88967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Nested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899" y="1031545"/>
            <a:ext cx="543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</a:t>
            </a:r>
            <a:r>
              <a:rPr lang="en-US" sz="2400" dirty="0">
                <a:cs typeface="Times New Roman" pitchFamily="18" charset="0"/>
              </a:rPr>
              <a:t>List can have list itself as its elements.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00749" y="3295670"/>
            <a:ext cx="537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To update element ‘6’ of  list x and y.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1" y="1047734"/>
            <a:ext cx="5622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cs typeface="Times New Roman" pitchFamily="18" charset="0"/>
              </a:rPr>
              <a:t> Print individual elements for following list.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1811" y="1651000"/>
            <a:ext cx="4191029" cy="47307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5994400" y="3867174"/>
            <a:ext cx="5721389" cy="25145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5994400" y="1619248"/>
            <a:ext cx="5721389" cy="1524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7062" y="1714489"/>
            <a:ext cx="38989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1676387"/>
            <a:ext cx="54356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962424"/>
            <a:ext cx="5359400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287216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Splitting strings into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455" y="1356807"/>
            <a:ext cx="5739992" cy="481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dirty="0"/>
              <a:t>The</a:t>
            </a:r>
            <a:r>
              <a:rPr lang="en-US" sz="2400" b="1" dirty="0"/>
              <a:t> split()</a:t>
            </a:r>
            <a:r>
              <a:rPr lang="en-US" sz="2400" dirty="0"/>
              <a:t> method returns a list of strings after breaking the given string by the specified separator.</a:t>
            </a:r>
          </a:p>
          <a:p>
            <a:pPr marL="335992" indent="-335992">
              <a:spcAft>
                <a:spcPts val="1600"/>
              </a:spcAft>
            </a:pPr>
            <a:r>
              <a:rPr lang="en-US" sz="2400" dirty="0">
                <a:cs typeface="Times New Roman" pitchFamily="18" charset="0"/>
              </a:rPr>
              <a:t>       </a:t>
            </a:r>
            <a:r>
              <a:rPr lang="en-US" sz="2667" i="1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str_var.split</a:t>
            </a:r>
            <a:r>
              <a:rPr lang="en-US" sz="2667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(separator, </a:t>
            </a:r>
            <a:r>
              <a:rPr lang="en-US" sz="2667" i="1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maxsplit</a:t>
            </a:r>
            <a:r>
              <a:rPr lang="en-US" sz="2667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)</a:t>
            </a:r>
          </a:p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i="1" dirty="0">
                <a:cs typeface="Times New Roman" pitchFamily="18" charset="0"/>
              </a:rPr>
              <a:t>separator</a:t>
            </a:r>
            <a:r>
              <a:rPr lang="en-US" sz="2400" dirty="0">
                <a:cs typeface="Times New Roman" pitchFamily="18" charset="0"/>
              </a:rPr>
              <a:t> : The string splits at this specified separator. If is not provided then any white space is a separator.</a:t>
            </a:r>
          </a:p>
          <a:p>
            <a:pPr marL="335992" indent="-335992">
              <a:spcAft>
                <a:spcPts val="1600"/>
              </a:spcAft>
              <a:buFont typeface="Arial" pitchFamily="34" charset="0"/>
              <a:buChar char="•"/>
            </a:pPr>
            <a:r>
              <a:rPr lang="en-US" sz="2400" i="1" dirty="0" err="1">
                <a:cs typeface="Times New Roman" pitchFamily="18" charset="0"/>
              </a:rPr>
              <a:t>maxsplit</a:t>
            </a:r>
            <a:r>
              <a:rPr lang="en-US" sz="2400" dirty="0">
                <a:cs typeface="Times New Roman" pitchFamily="18" charset="0"/>
              </a:rPr>
              <a:t> : It is a number, which tells us to split the string into maximum of provided number of times. If it is not provided then there is no limit.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3541" y="1333486"/>
            <a:ext cx="55880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19330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282908"/>
            <a:ext cx="87376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>
                <a:cs typeface="Times New Roman" pitchFamily="18" charset="0"/>
              </a:rPr>
              <a:t>Joining list into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093" y="2372883"/>
            <a:ext cx="5139875" cy="3129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2667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	</a:t>
            </a:r>
            <a:r>
              <a:rPr lang="en-US" sz="2667" i="1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S.join</a:t>
            </a:r>
            <a:r>
              <a:rPr lang="en-US" sz="2667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(</a:t>
            </a:r>
            <a:r>
              <a:rPr lang="en-US" sz="2667" i="1" dirty="0" err="1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iterable</a:t>
            </a:r>
            <a:r>
              <a:rPr lang="en-US" sz="2667" i="1" dirty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)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 is the separator between elements in </a:t>
            </a:r>
            <a:r>
              <a:rPr lang="en-US" sz="2400" dirty="0" err="1"/>
              <a:t>iterable</a:t>
            </a:r>
            <a:r>
              <a:rPr lang="en-US" sz="2400" dirty="0"/>
              <a:t>.</a:t>
            </a:r>
          </a:p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i="1" dirty="0" err="1"/>
              <a:t>iterable</a:t>
            </a:r>
            <a:r>
              <a:rPr lang="en-US" sz="2400" dirty="0"/>
              <a:t> – is the objects capable of returning its members one at a time. Some examples are </a:t>
            </a:r>
            <a:r>
              <a:rPr lang="en-US" sz="2400" b="1" dirty="0"/>
              <a:t>List, Tuple, String, Dictionary and Set.</a:t>
            </a:r>
            <a:endParaRPr lang="en-US" sz="2400" dirty="0"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F5DCCE-80CB-4997-BE0C-4F6E0791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9" y="2180861"/>
            <a:ext cx="6235700" cy="360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8549A2-96A9-4B05-AC7B-C84F3AFD823F}"/>
              </a:ext>
            </a:extLst>
          </p:cNvPr>
          <p:cNvSpPr/>
          <p:nvPr/>
        </p:nvSpPr>
        <p:spPr>
          <a:xfrm>
            <a:off x="668093" y="1321421"/>
            <a:ext cx="10900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join() </a:t>
            </a:r>
            <a:r>
              <a:rPr lang="en-US" sz="2400" dirty="0"/>
              <a:t>method returns a string in which the elements of sequence have been joined by string separator.</a:t>
            </a:r>
            <a:r>
              <a:rPr lang="en-US" sz="2400" dirty="0">
                <a:cs typeface="Times New Roman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50062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List comprehension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821" y="1356403"/>
            <a:ext cx="6435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List comprehensions are used for creating new list from another </a:t>
            </a:r>
            <a:r>
              <a:rPr lang="en-US" sz="2400" dirty="0" err="1"/>
              <a:t>iterables</a:t>
            </a:r>
            <a:r>
              <a:rPr lang="en-US" sz="24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As list comprehension returns list, they consists of brackets containing the expression which needs to be executed for each element along with the for loop to iterate over each element.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Basic syntax: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1775A-9FA7-4AED-A2BD-328B30437B44}"/>
              </a:ext>
            </a:extLst>
          </p:cNvPr>
          <p:cNvSpPr txBox="1"/>
          <p:nvPr/>
        </p:nvSpPr>
        <p:spPr>
          <a:xfrm>
            <a:off x="7120134" y="1482431"/>
            <a:ext cx="427752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Find squares of a number using for loop.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CF4634A-273E-42C4-BC68-1BD346CADCF2}"/>
              </a:ext>
            </a:extLst>
          </p:cNvPr>
          <p:cNvSpPr/>
          <p:nvPr/>
        </p:nvSpPr>
        <p:spPr>
          <a:xfrm>
            <a:off x="11377626" y="2865913"/>
            <a:ext cx="607141" cy="1932760"/>
          </a:xfrm>
          <a:prstGeom prst="curved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8005D-DE7F-4382-B932-180DDA20E128}"/>
              </a:ext>
            </a:extLst>
          </p:cNvPr>
          <p:cNvSpPr txBox="1"/>
          <p:nvPr/>
        </p:nvSpPr>
        <p:spPr>
          <a:xfrm>
            <a:off x="258440" y="5185841"/>
            <a:ext cx="846519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new_list</a:t>
            </a:r>
            <a:r>
              <a:rPr lang="en-US" sz="2133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[expression </a:t>
            </a:r>
            <a:r>
              <a:rPr lang="en-US" sz="2133" i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for_loop_one_or_more</a:t>
            </a:r>
            <a:r>
              <a:rPr lang="en-US" sz="2133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33" i="1" dirty="0" err="1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condtions</a:t>
            </a:r>
            <a:r>
              <a:rPr lang="en-US" sz="2133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29B37-C83A-4F91-9723-576385FA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126" y="1986375"/>
            <a:ext cx="4127500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20" y="202981"/>
            <a:ext cx="6456073" cy="652737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267" dirty="0"/>
              <a:t>String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923720" y="939582"/>
            <a:ext cx="9063987" cy="2158711"/>
          </a:xfrm>
        </p:spPr>
        <p:txBody>
          <a:bodyPr>
            <a:normAutofit fontScale="70000" lnSpcReduction="20000"/>
          </a:bodyPr>
          <a:lstStyle/>
          <a:p>
            <a:pPr marL="380990" indent="-380990">
              <a:lnSpc>
                <a:spcPct val="150000"/>
              </a:lnSpc>
            </a:pPr>
            <a:r>
              <a:rPr lang="en-US" kern="1200" dirty="0">
                <a:cs typeface="Times New Roman" pitchFamily="18" charset="0"/>
              </a:rPr>
              <a:t>Strings are amongst the most popular types in Python. </a:t>
            </a:r>
          </a:p>
          <a:p>
            <a:pPr marL="380990" indent="-380990">
              <a:lnSpc>
                <a:spcPct val="150000"/>
              </a:lnSpc>
            </a:pPr>
            <a:r>
              <a:rPr lang="en-US" kern="1200" dirty="0">
                <a:cs typeface="Times New Roman" pitchFamily="18" charset="0"/>
              </a:rPr>
              <a:t>We can create them simply by enclosing characters in quotes. </a:t>
            </a:r>
          </a:p>
          <a:p>
            <a:pPr marL="380990" indent="-380990">
              <a:lnSpc>
                <a:spcPct val="150000"/>
              </a:lnSpc>
            </a:pPr>
            <a:r>
              <a:rPr lang="en-US" kern="1200" dirty="0">
                <a:cs typeface="Times New Roman" pitchFamily="18" charset="0"/>
              </a:rPr>
              <a:t>Python treats single quotes the same as double quotes. </a:t>
            </a:r>
          </a:p>
          <a:p>
            <a:pPr marL="380990" indent="-380990">
              <a:lnSpc>
                <a:spcPct val="150000"/>
              </a:lnSpc>
            </a:pPr>
            <a:r>
              <a:rPr lang="en-US" kern="1200" dirty="0">
                <a:cs typeface="Times New Roman" pitchFamily="18" charset="0"/>
              </a:rPr>
              <a:t>Creating strings is as simple as assigning a value to a variable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3235736" y="3428999"/>
            <a:ext cx="5622533" cy="28435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DB5C-C324-4CC1-B359-5E138232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39" y="3729140"/>
            <a:ext cx="47371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List comprehension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78E27-8300-4F51-B998-9A0FC4730EB9}"/>
              </a:ext>
            </a:extLst>
          </p:cNvPr>
          <p:cNvSpPr txBox="1"/>
          <p:nvPr/>
        </p:nvSpPr>
        <p:spPr>
          <a:xfrm>
            <a:off x="356914" y="1400358"/>
            <a:ext cx="10706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Example 2 : Find common numbers from two list using for loop.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0" y="1974869"/>
            <a:ext cx="6908800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Arrow: Curved Left 12">
            <a:extLst>
              <a:ext uri="{FF2B5EF4-FFF2-40B4-BE49-F238E27FC236}">
                <a16:creationId xmlns:a16="http://schemas.microsoft.com/office/drawing/2014/main" id="{9CF4634A-273E-42C4-BC68-1BD346CADCF2}"/>
              </a:ext>
            </a:extLst>
          </p:cNvPr>
          <p:cNvSpPr/>
          <p:nvPr/>
        </p:nvSpPr>
        <p:spPr>
          <a:xfrm>
            <a:off x="9525024" y="3429000"/>
            <a:ext cx="607141" cy="1932760"/>
          </a:xfrm>
          <a:prstGeom prst="curved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27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5600" y="381001"/>
            <a:ext cx="7061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List comprehension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A73F-BEE2-45C9-A400-67EE310E48F1}"/>
              </a:ext>
            </a:extLst>
          </p:cNvPr>
          <p:cNvSpPr txBox="1"/>
          <p:nvPr/>
        </p:nvSpPr>
        <p:spPr>
          <a:xfrm>
            <a:off x="571462" y="1428737"/>
            <a:ext cx="1104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 Example 3: Combine the different numbers  from two given list.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3251" y="1904990"/>
            <a:ext cx="84455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Arrow: Curved Left 12">
            <a:extLst>
              <a:ext uri="{FF2B5EF4-FFF2-40B4-BE49-F238E27FC236}">
                <a16:creationId xmlns:a16="http://schemas.microsoft.com/office/drawing/2014/main" id="{9CF4634A-273E-42C4-BC68-1BD346CADCF2}"/>
              </a:ext>
            </a:extLst>
          </p:cNvPr>
          <p:cNvSpPr/>
          <p:nvPr/>
        </p:nvSpPr>
        <p:spPr>
          <a:xfrm>
            <a:off x="10382280" y="3591755"/>
            <a:ext cx="607141" cy="1932760"/>
          </a:xfrm>
          <a:prstGeom prst="curvedLef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7" y="137315"/>
            <a:ext cx="6078788" cy="839272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String: Accessing Elements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1616" y="1022287"/>
            <a:ext cx="11016992" cy="2257028"/>
          </a:xfrm>
        </p:spPr>
        <p:txBody>
          <a:bodyPr>
            <a:normAutofit lnSpcReduction="10000"/>
          </a:bodyPr>
          <a:lstStyle/>
          <a:p>
            <a:pPr marL="380990" indent="-380990">
              <a:spcBef>
                <a:spcPts val="1600"/>
              </a:spcBef>
              <a:spcAft>
                <a:spcPts val="1600"/>
              </a:spcAft>
            </a:pPr>
            <a:r>
              <a:rPr lang="en-US" kern="1200" dirty="0">
                <a:cs typeface="Times New Roman" pitchFamily="18" charset="0"/>
              </a:rPr>
              <a:t>Python does not support a character type; these are treated as strings of length one, thus also considered a substring. </a:t>
            </a:r>
          </a:p>
          <a:p>
            <a:pPr marL="380990" indent="-380990">
              <a:spcBef>
                <a:spcPts val="1600"/>
              </a:spcBef>
              <a:spcAft>
                <a:spcPts val="1600"/>
              </a:spcAft>
            </a:pPr>
            <a:r>
              <a:rPr lang="en-US" kern="1200" dirty="0">
                <a:cs typeface="Times New Roman" pitchFamily="18" charset="0"/>
              </a:rPr>
              <a:t>To access each character, use the square brackets along with the index. We can access a specific element using an integer index which counts from  the front of the sequence (starting at ZERO!)‏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1FFB3C-B414-471A-A933-0C269A28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94" y="3463661"/>
            <a:ext cx="4279900" cy="2730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7753CC-11FB-4C5C-AAF7-ADED26B6503D}"/>
              </a:ext>
            </a:extLst>
          </p:cNvPr>
          <p:cNvSpPr/>
          <p:nvPr/>
        </p:nvSpPr>
        <p:spPr>
          <a:xfrm>
            <a:off x="3955521" y="3326587"/>
            <a:ext cx="5366500" cy="29699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69" y="355602"/>
            <a:ext cx="6400800" cy="634999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267" dirty="0"/>
              <a:t>Counting Backwards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37869" y="1505098"/>
            <a:ext cx="4064000" cy="1107996"/>
          </a:xfrm>
        </p:spPr>
        <p:txBody>
          <a:bodyPr>
            <a:normAutofit fontScale="92500" lnSpcReduction="10000"/>
          </a:bodyPr>
          <a:lstStyle/>
          <a:p>
            <a:pPr marL="380990" indent="-380990"/>
            <a:r>
              <a:rPr lang="en-US" dirty="0"/>
              <a:t>We can count from the end of the string using negative numbers also.</a:t>
            </a:r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770507" y="4050692"/>
            <a:ext cx="5158739" cy="2235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600E7-BF4D-41BF-9756-DC659E6F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41" y="1347273"/>
            <a:ext cx="6184900" cy="248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53253-602A-47AF-8061-2AE8650E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21" y="4271380"/>
            <a:ext cx="4305300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80" y="212648"/>
            <a:ext cx="6400800" cy="715045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Index Out of Range!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65680" y="1295400"/>
            <a:ext cx="11265467" cy="1167499"/>
          </a:xfrm>
        </p:spPr>
        <p:txBody>
          <a:bodyPr>
            <a:normAutofit fontScale="925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667" dirty="0"/>
              <a:t> If we try to access an element that does not exist, Python will throw an error!</a:t>
            </a:r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3177221" y="2636745"/>
            <a:ext cx="6100913" cy="3149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D65AF-E293-40EC-9494-5AE35D102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095" y="2849587"/>
            <a:ext cx="55118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8953" y="1701172"/>
            <a:ext cx="5683940" cy="42684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67" y="151774"/>
            <a:ext cx="8178800" cy="1092199"/>
          </a:xfrm>
        </p:spPr>
        <p:txBody>
          <a:bodyPr>
            <a:normAutofit/>
          </a:bodyPr>
          <a:lstStyle/>
          <a:p>
            <a:pPr algn="l"/>
            <a:r>
              <a:rPr lang="en-US" altLang="en-US" sz="4267" dirty="0"/>
              <a:t>Easy Traversals – The FOR Loop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090523" y="935223"/>
            <a:ext cx="9409251" cy="496717"/>
          </a:xfrm>
        </p:spPr>
        <p:txBody>
          <a:bodyPr>
            <a:normAutofit fontScale="77500" lnSpcReduction="200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kern="1200" dirty="0"/>
              <a:t>Python makes string traversals easy with a FOR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5AB80-5F20-4052-A873-BE0A8550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52" y="1865435"/>
            <a:ext cx="5054600" cy="3873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58BD1FB-0836-4A60-AA7B-E73FED74306C}"/>
              </a:ext>
            </a:extLst>
          </p:cNvPr>
          <p:cNvSpPr/>
          <p:nvPr/>
        </p:nvSpPr>
        <p:spPr>
          <a:xfrm>
            <a:off x="5071866" y="3083752"/>
            <a:ext cx="5683941" cy="2291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C702E-7134-421C-94EB-39A92D32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89" y="3314147"/>
            <a:ext cx="51435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00" y="326824"/>
            <a:ext cx="7670800" cy="746669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Grabbing Slices from a String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9101" y="1579837"/>
            <a:ext cx="11266689" cy="3036729"/>
          </a:xfrm>
        </p:spPr>
        <p:txBody>
          <a:bodyPr/>
          <a:lstStyle/>
          <a:p>
            <a:pPr marL="457189" indent="-457189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The slice operator will clip out part of a sequence. </a:t>
            </a:r>
          </a:p>
          <a:p>
            <a:pPr marL="457189" indent="-457189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It work a lot like the range function, but with a colon that separates the “start” and “end” points.</a:t>
            </a:r>
          </a:p>
          <a:p>
            <a:pPr marL="457189" indent="-457189">
              <a:spcBef>
                <a:spcPts val="1600"/>
              </a:spcBef>
              <a:spcAft>
                <a:spcPts val="1600"/>
              </a:spcAft>
            </a:pPr>
            <a:r>
              <a:rPr lang="en-GB" altLang="en-US" dirty="0"/>
              <a:t>Syntax : </a:t>
            </a:r>
            <a:r>
              <a:rPr lang="en-GB" altLang="en-US" dirty="0">
                <a:solidFill>
                  <a:schemeClr val="accent1">
                    <a:lumMod val="75000"/>
                  </a:schemeClr>
                </a:solidFill>
              </a:rPr>
              <a:t>VAR [ START : END : STEP]</a:t>
            </a:r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6191252" y="3143248"/>
            <a:ext cx="5502073" cy="31987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56CF0-B61F-45B2-8DCE-0E9EC1F1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04" y="3245641"/>
            <a:ext cx="51308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168543"/>
            <a:ext cx="8229600" cy="681564"/>
          </a:xfrm>
        </p:spPr>
        <p:txBody>
          <a:bodyPr>
            <a:normAutofit/>
          </a:bodyPr>
          <a:lstStyle/>
          <a:p>
            <a:pPr algn="l"/>
            <a:r>
              <a:rPr lang="en-GB" altLang="en-US" sz="4267" dirty="0"/>
              <a:t>Slices – Default Values for Blanks</a:t>
            </a:r>
            <a:endParaRPr lang="en-US" sz="4267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06399" y="1275459"/>
            <a:ext cx="4614261" cy="738664"/>
          </a:xfrm>
        </p:spPr>
        <p:txBody>
          <a:bodyPr>
            <a:normAutofit fontScale="77500" lnSpcReduction="20000"/>
          </a:bodyPr>
          <a:lstStyle/>
          <a:p>
            <a:pPr marL="457189" indent="-457189"/>
            <a:r>
              <a:rPr lang="en-US" dirty="0"/>
              <a:t>If one leave the “start” part blank, it assumes you want zero.</a:t>
            </a:r>
          </a:p>
        </p:txBody>
      </p:sp>
      <p:sp>
        <p:nvSpPr>
          <p:cNvPr id="5" name="object 4"/>
          <p:cNvSpPr/>
          <p:nvPr/>
        </p:nvSpPr>
        <p:spPr>
          <a:xfrm>
            <a:off x="190500" y="6500813"/>
            <a:ext cx="5158739" cy="286172"/>
          </a:xfrm>
          <a:custGeom>
            <a:avLst/>
            <a:gdLst/>
            <a:ahLst/>
            <a:cxnLst/>
            <a:rect l="l" t="t" r="r" b="b"/>
            <a:pathLst>
              <a:path w="3869054" h="214629">
                <a:moveTo>
                  <a:pt x="0" y="214312"/>
                </a:moveTo>
                <a:lnTo>
                  <a:pt x="3868795" y="214312"/>
                </a:lnTo>
                <a:lnTo>
                  <a:pt x="3868795" y="0"/>
                </a:lnTo>
                <a:lnTo>
                  <a:pt x="0" y="0"/>
                </a:lnTo>
                <a:lnTo>
                  <a:pt x="0" y="21431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Rectangle 10"/>
          <p:cNvSpPr/>
          <p:nvPr/>
        </p:nvSpPr>
        <p:spPr>
          <a:xfrm>
            <a:off x="6757483" y="4727353"/>
            <a:ext cx="502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If one leave the “end” blank, it assumes you want until the end of the string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62756" y="1193800"/>
            <a:ext cx="4857784" cy="3048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613261" y="3225800"/>
            <a:ext cx="4868259" cy="2997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B95F2C-37EE-4239-95E4-1969FB066569}"/>
              </a:ext>
            </a:extLst>
          </p:cNvPr>
          <p:cNvSpPr/>
          <p:nvPr/>
        </p:nvSpPr>
        <p:spPr>
          <a:xfrm>
            <a:off x="5541926" y="1773564"/>
            <a:ext cx="665687" cy="40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6196242-A602-40F7-9A4A-D5DFF88DE48C}"/>
              </a:ext>
            </a:extLst>
          </p:cNvPr>
          <p:cNvSpPr/>
          <p:nvPr/>
        </p:nvSpPr>
        <p:spPr>
          <a:xfrm rot="10800000">
            <a:off x="5801442" y="5168403"/>
            <a:ext cx="665687" cy="40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C26836-0E30-417C-A181-7CA84BD9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0" y="1269115"/>
            <a:ext cx="4203700" cy="2895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484BF1-AE45-4DFC-BB7C-F86419C19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59" y="3275381"/>
            <a:ext cx="4203700" cy="2908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1263</Words>
  <Application>Microsoft Office PowerPoint</Application>
  <PresentationFormat>Widescreen</PresentationFormat>
  <Paragraphs>121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Office Theme</vt:lpstr>
      <vt:lpstr>Data Types of Python</vt:lpstr>
      <vt:lpstr>Immutable Types</vt:lpstr>
      <vt:lpstr>String</vt:lpstr>
      <vt:lpstr>String: Accessing Elements</vt:lpstr>
      <vt:lpstr>Counting Backwards</vt:lpstr>
      <vt:lpstr>Index Out of Range!</vt:lpstr>
      <vt:lpstr>Easy Traversals – The FOR Loop</vt:lpstr>
      <vt:lpstr>Grabbing Slices from a String</vt:lpstr>
      <vt:lpstr>Slices – Default Values for Blanks</vt:lpstr>
      <vt:lpstr>String - Methods</vt:lpstr>
      <vt:lpstr>String - Methods</vt:lpstr>
      <vt:lpstr>String - Methods</vt:lpstr>
      <vt:lpstr>String -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of Python</dc:title>
  <dc:creator>lenovo</dc:creator>
  <cp:lastModifiedBy>lenovo</cp:lastModifiedBy>
  <cp:revision>1</cp:revision>
  <dcterms:created xsi:type="dcterms:W3CDTF">2021-06-21T09:11:22Z</dcterms:created>
  <dcterms:modified xsi:type="dcterms:W3CDTF">2021-06-21T09:12:43Z</dcterms:modified>
</cp:coreProperties>
</file>