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5" r:id="rId18"/>
    <p:sldId id="273"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33" d="100"/>
          <a:sy n="133" d="100"/>
        </p:scale>
        <p:origin x="3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27/05/2023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6DCE7E3-7117-35E1-A015-4CBE3AD6C820}"/>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362243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299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094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4A91B906-579A-C7BC-7C95-2D7C789F86B0}"/>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375441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4655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27/05/2023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5417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27/05/2023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0813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27/05/2023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0524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27/05/2023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7594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27/05/2023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1176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27/05/2023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2878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27/05/2023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4135751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2082248" y="2474464"/>
            <a:ext cx="8027504" cy="1909072"/>
          </a:xfrm>
        </p:spPr>
        <p:txBody>
          <a:bodyPr anchor="ctr">
            <a:normAutofit/>
          </a:bodyPr>
          <a:lstStyle/>
          <a:p>
            <a:r>
              <a:rPr lang="en-GB" dirty="0"/>
              <a:t>SENTIMENT ANALYSIS</a:t>
            </a:r>
          </a:p>
        </p:txBody>
      </p:sp>
      <p:pic>
        <p:nvPicPr>
          <p:cNvPr id="13" name="Graphic 12">
            <a:extLst>
              <a:ext uri="{FF2B5EF4-FFF2-40B4-BE49-F238E27FC236}">
                <a16:creationId xmlns:a16="http://schemas.microsoft.com/office/drawing/2014/main" id="{9CDBC528-1237-6A8B-8C16-7230E2B0A2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2100" y="4761223"/>
            <a:ext cx="307800" cy="273600"/>
          </a:xfrm>
          <a:prstGeom prst="rect">
            <a:avLst/>
          </a:prstGeom>
        </p:spPr>
      </p:pic>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C36509D-9735-236B-56A8-159051CC57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59404" y="1253331"/>
            <a:ext cx="6432596" cy="4351338"/>
          </a:xfrm>
        </p:spPr>
      </p:pic>
      <p:sp>
        <p:nvSpPr>
          <p:cNvPr id="10" name="TextBox 9">
            <a:extLst>
              <a:ext uri="{FF2B5EF4-FFF2-40B4-BE49-F238E27FC236}">
                <a16:creationId xmlns:a16="http://schemas.microsoft.com/office/drawing/2014/main" id="{6E99760D-2DDE-4FF7-35F2-945A3EEBA9E2}"/>
              </a:ext>
            </a:extLst>
          </p:cNvPr>
          <p:cNvSpPr txBox="1"/>
          <p:nvPr/>
        </p:nvSpPr>
        <p:spPr>
          <a:xfrm>
            <a:off x="847024" y="2690336"/>
            <a:ext cx="4225490" cy="1477328"/>
          </a:xfrm>
          <a:prstGeom prst="rect">
            <a:avLst/>
          </a:prstGeom>
          <a:noFill/>
        </p:spPr>
        <p:txBody>
          <a:bodyPr wrap="square" rtlCol="0">
            <a:spAutoFit/>
          </a:bodyPr>
          <a:lstStyle/>
          <a:p>
            <a:r>
              <a:rPr lang="en-US" dirty="0"/>
              <a:t>Now lets talk about the routes taken by these customers. Among the positive reviews, the most reviews are on the route of Johannesburg to London followed by Vancouver to London</a:t>
            </a:r>
          </a:p>
        </p:txBody>
      </p:sp>
      <p:sp>
        <p:nvSpPr>
          <p:cNvPr id="11" name="TextBox 10">
            <a:extLst>
              <a:ext uri="{FF2B5EF4-FFF2-40B4-BE49-F238E27FC236}">
                <a16:creationId xmlns:a16="http://schemas.microsoft.com/office/drawing/2014/main" id="{9EC850B7-1A79-6511-320A-DF753CF24A00}"/>
              </a:ext>
            </a:extLst>
          </p:cNvPr>
          <p:cNvSpPr txBox="1"/>
          <p:nvPr/>
        </p:nvSpPr>
        <p:spPr>
          <a:xfrm>
            <a:off x="1764377" y="1253331"/>
            <a:ext cx="2390783" cy="461665"/>
          </a:xfrm>
          <a:prstGeom prst="rect">
            <a:avLst/>
          </a:prstGeom>
          <a:noFill/>
        </p:spPr>
        <p:txBody>
          <a:bodyPr wrap="none" rtlCol="0">
            <a:spAutoFit/>
          </a:bodyPr>
          <a:lstStyle/>
          <a:p>
            <a:r>
              <a:rPr lang="en-US" sz="2400" dirty="0"/>
              <a:t>POSITIVE ROUTES</a:t>
            </a:r>
          </a:p>
        </p:txBody>
      </p:sp>
    </p:spTree>
    <p:extLst>
      <p:ext uri="{BB962C8B-B14F-4D97-AF65-F5344CB8AC3E}">
        <p14:creationId xmlns:p14="http://schemas.microsoft.com/office/powerpoint/2010/main" val="48065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C36509D-9735-236B-56A8-159051CC57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59404" y="1253331"/>
            <a:ext cx="6432596" cy="4351338"/>
          </a:xfrm>
        </p:spPr>
      </p:pic>
      <p:sp>
        <p:nvSpPr>
          <p:cNvPr id="10" name="TextBox 9">
            <a:extLst>
              <a:ext uri="{FF2B5EF4-FFF2-40B4-BE49-F238E27FC236}">
                <a16:creationId xmlns:a16="http://schemas.microsoft.com/office/drawing/2014/main" id="{6E99760D-2DDE-4FF7-35F2-945A3EEBA9E2}"/>
              </a:ext>
            </a:extLst>
          </p:cNvPr>
          <p:cNvSpPr txBox="1"/>
          <p:nvPr/>
        </p:nvSpPr>
        <p:spPr>
          <a:xfrm>
            <a:off x="788507" y="2413337"/>
            <a:ext cx="4225490" cy="2031325"/>
          </a:xfrm>
          <a:prstGeom prst="rect">
            <a:avLst/>
          </a:prstGeom>
          <a:noFill/>
        </p:spPr>
        <p:txBody>
          <a:bodyPr wrap="square" rtlCol="0">
            <a:spAutoFit/>
          </a:bodyPr>
          <a:lstStyle/>
          <a:p>
            <a:r>
              <a:rPr lang="en-US" dirty="0"/>
              <a:t>Now lets talk about the routes taken by the negative reviewers. Among the negative reviews, the most reviews are on the route of London to Johannesburg followed by Athens to London and back. It is seen that London to Athens as well is seen to have equal amounts of negative reviews.</a:t>
            </a:r>
          </a:p>
        </p:txBody>
      </p:sp>
      <p:sp>
        <p:nvSpPr>
          <p:cNvPr id="11" name="TextBox 10">
            <a:extLst>
              <a:ext uri="{FF2B5EF4-FFF2-40B4-BE49-F238E27FC236}">
                <a16:creationId xmlns:a16="http://schemas.microsoft.com/office/drawing/2014/main" id="{9EC850B7-1A79-6511-320A-DF753CF24A00}"/>
              </a:ext>
            </a:extLst>
          </p:cNvPr>
          <p:cNvSpPr txBox="1"/>
          <p:nvPr/>
        </p:nvSpPr>
        <p:spPr>
          <a:xfrm>
            <a:off x="1649146" y="1255378"/>
            <a:ext cx="2504212" cy="461665"/>
          </a:xfrm>
          <a:prstGeom prst="rect">
            <a:avLst/>
          </a:prstGeom>
          <a:noFill/>
        </p:spPr>
        <p:txBody>
          <a:bodyPr wrap="none" rtlCol="0">
            <a:spAutoFit/>
          </a:bodyPr>
          <a:lstStyle/>
          <a:p>
            <a:r>
              <a:rPr lang="en-US" sz="2400" dirty="0"/>
              <a:t>NEGATIVE ROUTES</a:t>
            </a:r>
          </a:p>
        </p:txBody>
      </p:sp>
    </p:spTree>
    <p:extLst>
      <p:ext uri="{BB962C8B-B14F-4D97-AF65-F5344CB8AC3E}">
        <p14:creationId xmlns:p14="http://schemas.microsoft.com/office/powerpoint/2010/main" val="106921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750283" y="1253331"/>
            <a:ext cx="3864648" cy="461665"/>
          </a:xfrm>
          <a:prstGeom prst="rect">
            <a:avLst/>
          </a:prstGeom>
          <a:noFill/>
        </p:spPr>
        <p:txBody>
          <a:bodyPr wrap="none" rtlCol="0">
            <a:spAutoFit/>
          </a:bodyPr>
          <a:lstStyle/>
          <a:p>
            <a:r>
              <a:rPr lang="en-US" sz="2400" dirty="0"/>
              <a:t>LONDON TO JOHANNESBURG</a:t>
            </a:r>
          </a:p>
        </p:txBody>
      </p:sp>
      <p:sp>
        <p:nvSpPr>
          <p:cNvPr id="10" name="TextBox 9">
            <a:extLst>
              <a:ext uri="{FF2B5EF4-FFF2-40B4-BE49-F238E27FC236}">
                <a16:creationId xmlns:a16="http://schemas.microsoft.com/office/drawing/2014/main" id="{6E99760D-2DDE-4FF7-35F2-945A3EEBA9E2}"/>
              </a:ext>
            </a:extLst>
          </p:cNvPr>
          <p:cNvSpPr txBox="1"/>
          <p:nvPr/>
        </p:nvSpPr>
        <p:spPr>
          <a:xfrm>
            <a:off x="968928" y="1997839"/>
            <a:ext cx="3083308" cy="2862322"/>
          </a:xfrm>
          <a:prstGeom prst="rect">
            <a:avLst/>
          </a:prstGeom>
          <a:noFill/>
        </p:spPr>
        <p:txBody>
          <a:bodyPr wrap="square" rtlCol="0">
            <a:spAutoFit/>
          </a:bodyPr>
          <a:lstStyle/>
          <a:p>
            <a:r>
              <a:rPr lang="en-US" dirty="0"/>
              <a:t>On analyzing the reviews on this route it is seen that it needs improvement on:</a:t>
            </a:r>
          </a:p>
          <a:p>
            <a:pPr marL="285750" indent="-285750">
              <a:buFont typeface="Arial" panose="020B0604020202020204" pitchFamily="34" charset="0"/>
              <a:buChar char="•"/>
            </a:pPr>
            <a:r>
              <a:rPr lang="en-IN" dirty="0"/>
              <a:t>Seat Comfort</a:t>
            </a:r>
          </a:p>
          <a:p>
            <a:pPr marL="285750" indent="-285750">
              <a:buFont typeface="Arial" panose="020B0604020202020204" pitchFamily="34" charset="0"/>
              <a:buChar char="•"/>
            </a:pPr>
            <a:r>
              <a:rPr lang="en-IN" dirty="0"/>
              <a:t>Cabin Staff Services</a:t>
            </a:r>
          </a:p>
          <a:p>
            <a:pPr marL="285750" indent="-285750">
              <a:buFont typeface="Arial" panose="020B0604020202020204" pitchFamily="34" charset="0"/>
              <a:buChar char="•"/>
            </a:pPr>
            <a:r>
              <a:rPr lang="en-IN" dirty="0"/>
              <a:t>Food and Beverages</a:t>
            </a:r>
          </a:p>
          <a:p>
            <a:pPr marL="285750" indent="-285750">
              <a:buFont typeface="Arial" panose="020B0604020202020204" pitchFamily="34" charset="0"/>
              <a:buChar char="•"/>
            </a:pPr>
            <a:r>
              <a:rPr lang="en-IN" dirty="0" err="1"/>
              <a:t>Wifi</a:t>
            </a:r>
            <a:r>
              <a:rPr lang="en-IN" dirty="0"/>
              <a:t> and Connectivity</a:t>
            </a:r>
          </a:p>
          <a:p>
            <a:pPr marL="285750" indent="-285750">
              <a:buFont typeface="Arial" panose="020B0604020202020204" pitchFamily="34" charset="0"/>
              <a:buChar char="•"/>
            </a:pPr>
            <a:r>
              <a:rPr lang="en-IN" dirty="0"/>
              <a:t>Value for money</a:t>
            </a:r>
            <a:endParaRPr lang="en-US" dirty="0"/>
          </a:p>
          <a:p>
            <a:r>
              <a:rPr lang="en-US" dirty="0"/>
              <a:t>In order to improve the reviews on this route.</a:t>
            </a:r>
            <a:endParaRPr lang="en-IN" dirty="0"/>
          </a:p>
        </p:txBody>
      </p:sp>
    </p:spTree>
    <p:extLst>
      <p:ext uri="{BB962C8B-B14F-4D97-AF65-F5344CB8AC3E}">
        <p14:creationId xmlns:p14="http://schemas.microsoft.com/office/powerpoint/2010/main" val="126806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905692" y="1281383"/>
            <a:ext cx="2772490" cy="461665"/>
          </a:xfrm>
          <a:prstGeom prst="rect">
            <a:avLst/>
          </a:prstGeom>
          <a:noFill/>
        </p:spPr>
        <p:txBody>
          <a:bodyPr wrap="none" rtlCol="0">
            <a:spAutoFit/>
          </a:bodyPr>
          <a:lstStyle/>
          <a:p>
            <a:r>
              <a:rPr lang="en-US" sz="2400" dirty="0"/>
              <a:t>ATHENS TO LONDON</a:t>
            </a:r>
          </a:p>
        </p:txBody>
      </p:sp>
      <p:sp>
        <p:nvSpPr>
          <p:cNvPr id="10" name="TextBox 9">
            <a:extLst>
              <a:ext uri="{FF2B5EF4-FFF2-40B4-BE49-F238E27FC236}">
                <a16:creationId xmlns:a16="http://schemas.microsoft.com/office/drawing/2014/main" id="{6E99760D-2DDE-4FF7-35F2-945A3EEBA9E2}"/>
              </a:ext>
            </a:extLst>
          </p:cNvPr>
          <p:cNvSpPr txBox="1"/>
          <p:nvPr/>
        </p:nvSpPr>
        <p:spPr>
          <a:xfrm>
            <a:off x="750283" y="2690336"/>
            <a:ext cx="3083308" cy="1477328"/>
          </a:xfrm>
          <a:prstGeom prst="rect">
            <a:avLst/>
          </a:prstGeom>
          <a:noFill/>
        </p:spPr>
        <p:txBody>
          <a:bodyPr wrap="square" rtlCol="0">
            <a:spAutoFit/>
          </a:bodyPr>
          <a:lstStyle/>
          <a:p>
            <a:r>
              <a:rPr lang="en-US" dirty="0"/>
              <a:t>On analyzing the reviews on this route it is seen that it needs improvement on ALL its services in order to improve the reviews on this route.</a:t>
            </a:r>
            <a:endParaRPr lang="en-IN" dirty="0"/>
          </a:p>
        </p:txBody>
      </p:sp>
    </p:spTree>
    <p:extLst>
      <p:ext uri="{BB962C8B-B14F-4D97-AF65-F5344CB8AC3E}">
        <p14:creationId xmlns:p14="http://schemas.microsoft.com/office/powerpoint/2010/main" val="174330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905692" y="1281383"/>
            <a:ext cx="2772490" cy="461665"/>
          </a:xfrm>
          <a:prstGeom prst="rect">
            <a:avLst/>
          </a:prstGeom>
          <a:noFill/>
        </p:spPr>
        <p:txBody>
          <a:bodyPr wrap="none" rtlCol="0">
            <a:spAutoFit/>
          </a:bodyPr>
          <a:lstStyle/>
          <a:p>
            <a:r>
              <a:rPr lang="en-US" sz="2400" dirty="0"/>
              <a:t>LONDON TO ATHENS</a:t>
            </a:r>
          </a:p>
        </p:txBody>
      </p:sp>
      <p:sp>
        <p:nvSpPr>
          <p:cNvPr id="10" name="TextBox 9">
            <a:extLst>
              <a:ext uri="{FF2B5EF4-FFF2-40B4-BE49-F238E27FC236}">
                <a16:creationId xmlns:a16="http://schemas.microsoft.com/office/drawing/2014/main" id="{6E99760D-2DDE-4FF7-35F2-945A3EEBA9E2}"/>
              </a:ext>
            </a:extLst>
          </p:cNvPr>
          <p:cNvSpPr txBox="1"/>
          <p:nvPr/>
        </p:nvSpPr>
        <p:spPr>
          <a:xfrm>
            <a:off x="750283" y="2690336"/>
            <a:ext cx="3083308" cy="2585323"/>
          </a:xfrm>
          <a:prstGeom prst="rect">
            <a:avLst/>
          </a:prstGeom>
          <a:noFill/>
        </p:spPr>
        <p:txBody>
          <a:bodyPr wrap="square" rtlCol="0">
            <a:spAutoFit/>
          </a:bodyPr>
          <a:lstStyle/>
          <a:p>
            <a:r>
              <a:rPr lang="en-US" dirty="0"/>
              <a:t>On analyzing the reviews on this route it is seen that it needs improvement on:</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a:t>Inflight Entertainment</a:t>
            </a:r>
          </a:p>
          <a:p>
            <a:pPr marL="285750" indent="-285750">
              <a:buFont typeface="Arial" panose="020B0604020202020204" pitchFamily="34" charset="0"/>
              <a:buChar char="•"/>
            </a:pPr>
            <a:r>
              <a:rPr lang="en-US" dirty="0"/>
              <a:t>Ground Service</a:t>
            </a:r>
          </a:p>
          <a:p>
            <a:pPr marL="285750" indent="-285750">
              <a:buFont typeface="Arial" panose="020B0604020202020204" pitchFamily="34" charset="0"/>
              <a:buChar char="•"/>
            </a:pPr>
            <a:r>
              <a:rPr lang="en-US" dirty="0" err="1"/>
              <a:t>Wifi</a:t>
            </a:r>
            <a:r>
              <a:rPr lang="en-US" dirty="0"/>
              <a:t> &amp; Connectivity</a:t>
            </a:r>
          </a:p>
          <a:p>
            <a:r>
              <a:rPr lang="en-US" dirty="0"/>
              <a:t>In order to improve the reviews on this route.</a:t>
            </a:r>
            <a:endParaRPr lang="en-IN" dirty="0"/>
          </a:p>
        </p:txBody>
      </p:sp>
    </p:spTree>
    <p:extLst>
      <p:ext uri="{BB962C8B-B14F-4D97-AF65-F5344CB8AC3E}">
        <p14:creationId xmlns:p14="http://schemas.microsoft.com/office/powerpoint/2010/main" val="4147519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359613" y="1253331"/>
            <a:ext cx="3864648" cy="461665"/>
          </a:xfrm>
          <a:prstGeom prst="rect">
            <a:avLst/>
          </a:prstGeom>
          <a:noFill/>
        </p:spPr>
        <p:txBody>
          <a:bodyPr wrap="none" rtlCol="0">
            <a:spAutoFit/>
          </a:bodyPr>
          <a:lstStyle/>
          <a:p>
            <a:r>
              <a:rPr lang="en-US" sz="2400" dirty="0"/>
              <a:t>JOHANNESBURG TO LONDON</a:t>
            </a:r>
          </a:p>
        </p:txBody>
      </p:sp>
      <p:sp>
        <p:nvSpPr>
          <p:cNvPr id="10" name="TextBox 9">
            <a:extLst>
              <a:ext uri="{FF2B5EF4-FFF2-40B4-BE49-F238E27FC236}">
                <a16:creationId xmlns:a16="http://schemas.microsoft.com/office/drawing/2014/main" id="{6E99760D-2DDE-4FF7-35F2-945A3EEBA9E2}"/>
              </a:ext>
            </a:extLst>
          </p:cNvPr>
          <p:cNvSpPr txBox="1"/>
          <p:nvPr/>
        </p:nvSpPr>
        <p:spPr>
          <a:xfrm>
            <a:off x="750283" y="2551837"/>
            <a:ext cx="3083308" cy="1754326"/>
          </a:xfrm>
          <a:prstGeom prst="rect">
            <a:avLst/>
          </a:prstGeom>
          <a:noFill/>
        </p:spPr>
        <p:txBody>
          <a:bodyPr wrap="square" rtlCol="0">
            <a:spAutoFit/>
          </a:bodyPr>
          <a:lstStyle/>
          <a:p>
            <a:r>
              <a:rPr lang="en-US" dirty="0"/>
              <a:t>On analyzing the POSITIVE reviews on this route it is seen that it has good ratings overall in all the important variables, making it the most positively reviewed route in the dataset.</a:t>
            </a:r>
            <a:endParaRPr lang="en-IN" dirty="0"/>
          </a:p>
        </p:txBody>
      </p:sp>
    </p:spTree>
    <p:extLst>
      <p:ext uri="{BB962C8B-B14F-4D97-AF65-F5344CB8AC3E}">
        <p14:creationId xmlns:p14="http://schemas.microsoft.com/office/powerpoint/2010/main" val="219448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359613" y="1253331"/>
            <a:ext cx="3375732" cy="461665"/>
          </a:xfrm>
          <a:prstGeom prst="rect">
            <a:avLst/>
          </a:prstGeom>
          <a:noFill/>
        </p:spPr>
        <p:txBody>
          <a:bodyPr wrap="none" rtlCol="0">
            <a:spAutoFit/>
          </a:bodyPr>
          <a:lstStyle/>
          <a:p>
            <a:r>
              <a:rPr lang="en-US" sz="2400" dirty="0"/>
              <a:t>VANCOUVER TO LONDON</a:t>
            </a:r>
          </a:p>
        </p:txBody>
      </p:sp>
      <p:sp>
        <p:nvSpPr>
          <p:cNvPr id="10" name="TextBox 9">
            <a:extLst>
              <a:ext uri="{FF2B5EF4-FFF2-40B4-BE49-F238E27FC236}">
                <a16:creationId xmlns:a16="http://schemas.microsoft.com/office/drawing/2014/main" id="{6E99760D-2DDE-4FF7-35F2-945A3EEBA9E2}"/>
              </a:ext>
            </a:extLst>
          </p:cNvPr>
          <p:cNvSpPr txBox="1"/>
          <p:nvPr/>
        </p:nvSpPr>
        <p:spPr>
          <a:xfrm>
            <a:off x="505825" y="2228671"/>
            <a:ext cx="3083308" cy="2862322"/>
          </a:xfrm>
          <a:prstGeom prst="rect">
            <a:avLst/>
          </a:prstGeom>
          <a:noFill/>
        </p:spPr>
        <p:txBody>
          <a:bodyPr wrap="square" rtlCol="0">
            <a:spAutoFit/>
          </a:bodyPr>
          <a:lstStyle/>
          <a:p>
            <a:r>
              <a:rPr lang="en-US" dirty="0"/>
              <a:t>On analyzing the POSITIVE reviews on this route it is again seen that it has good ratings overall in all the important variables, making it the most positively reviewed route in the dataset. In order to better improve the ratings, this route can work on its Food &amp; Beverages.</a:t>
            </a:r>
            <a:endParaRPr lang="en-IN" dirty="0"/>
          </a:p>
        </p:txBody>
      </p:sp>
    </p:spTree>
    <p:extLst>
      <p:ext uri="{BB962C8B-B14F-4D97-AF65-F5344CB8AC3E}">
        <p14:creationId xmlns:p14="http://schemas.microsoft.com/office/powerpoint/2010/main" val="348532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964009-45C2-C49B-4706-82C227E2634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390216" y="1179582"/>
            <a:ext cx="5801784"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715617" y="2339588"/>
            <a:ext cx="5086168" cy="2031325"/>
          </a:xfrm>
          <a:prstGeom prst="rect">
            <a:avLst/>
          </a:prstGeom>
          <a:noFill/>
        </p:spPr>
        <p:txBody>
          <a:bodyPr wrap="square" rtlCol="0">
            <a:spAutoFit/>
          </a:bodyPr>
          <a:lstStyle/>
          <a:p>
            <a:r>
              <a:rPr lang="en-US" dirty="0"/>
              <a:t>Analyzing the type of seats available, it can be seen that: </a:t>
            </a:r>
          </a:p>
          <a:p>
            <a:pPr marL="285750" indent="-285750">
              <a:buFont typeface="Arial" panose="020B0604020202020204" pitchFamily="34" charset="0"/>
              <a:buChar char="•"/>
            </a:pPr>
            <a:r>
              <a:rPr lang="en-US" dirty="0"/>
              <a:t>Economy lass is the most taken seat type among the customers in the dataset.</a:t>
            </a:r>
          </a:p>
          <a:p>
            <a:pPr marL="285750" indent="-285750">
              <a:buFont typeface="Arial" panose="020B0604020202020204" pitchFamily="34" charset="0"/>
              <a:buChar char="•"/>
            </a:pPr>
            <a:r>
              <a:rPr lang="en-US" dirty="0"/>
              <a:t>This is followed by the Business Class and then Premium Economy and First Class.</a:t>
            </a:r>
          </a:p>
          <a:p>
            <a:r>
              <a:rPr lang="en-US" dirty="0"/>
              <a:t>Lets see the effect of seat type on the reviews.</a:t>
            </a:r>
          </a:p>
        </p:txBody>
      </p:sp>
      <p:sp>
        <p:nvSpPr>
          <p:cNvPr id="7" name="TextBox 6">
            <a:extLst>
              <a:ext uri="{FF2B5EF4-FFF2-40B4-BE49-F238E27FC236}">
                <a16:creationId xmlns:a16="http://schemas.microsoft.com/office/drawing/2014/main" id="{A1B2F933-BFB9-9B51-7AD1-B064130D70D4}"/>
              </a:ext>
            </a:extLst>
          </p:cNvPr>
          <p:cNvSpPr txBox="1"/>
          <p:nvPr/>
        </p:nvSpPr>
        <p:spPr>
          <a:xfrm>
            <a:off x="2530040" y="1179582"/>
            <a:ext cx="1457322" cy="461665"/>
          </a:xfrm>
          <a:prstGeom prst="rect">
            <a:avLst/>
          </a:prstGeom>
          <a:noFill/>
        </p:spPr>
        <p:txBody>
          <a:bodyPr wrap="none" rtlCol="0">
            <a:spAutoFit/>
          </a:bodyPr>
          <a:lstStyle/>
          <a:p>
            <a:r>
              <a:rPr lang="en-US" sz="2400" dirty="0"/>
              <a:t>SEAT TYPE</a:t>
            </a:r>
            <a:endParaRPr lang="en-US" dirty="0"/>
          </a:p>
        </p:txBody>
      </p:sp>
    </p:spTree>
    <p:extLst>
      <p:ext uri="{BB962C8B-B14F-4D97-AF65-F5344CB8AC3E}">
        <p14:creationId xmlns:p14="http://schemas.microsoft.com/office/powerpoint/2010/main" val="1492555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880268" y="1253330"/>
            <a:ext cx="2334422" cy="461665"/>
          </a:xfrm>
          <a:prstGeom prst="rect">
            <a:avLst/>
          </a:prstGeom>
          <a:noFill/>
        </p:spPr>
        <p:txBody>
          <a:bodyPr wrap="none" rtlCol="0">
            <a:spAutoFit/>
          </a:bodyPr>
          <a:lstStyle/>
          <a:p>
            <a:r>
              <a:rPr lang="en-US" sz="2400" dirty="0"/>
              <a:t>ECONOMY CLASS</a:t>
            </a:r>
          </a:p>
        </p:txBody>
      </p:sp>
      <p:sp>
        <p:nvSpPr>
          <p:cNvPr id="10" name="TextBox 9">
            <a:extLst>
              <a:ext uri="{FF2B5EF4-FFF2-40B4-BE49-F238E27FC236}">
                <a16:creationId xmlns:a16="http://schemas.microsoft.com/office/drawing/2014/main" id="{6E99760D-2DDE-4FF7-35F2-945A3EEBA9E2}"/>
              </a:ext>
            </a:extLst>
          </p:cNvPr>
          <p:cNvSpPr txBox="1"/>
          <p:nvPr/>
        </p:nvSpPr>
        <p:spPr>
          <a:xfrm>
            <a:off x="505825" y="2274838"/>
            <a:ext cx="3083308" cy="2308324"/>
          </a:xfrm>
          <a:prstGeom prst="rect">
            <a:avLst/>
          </a:prstGeom>
          <a:noFill/>
        </p:spPr>
        <p:txBody>
          <a:bodyPr wrap="square" rtlCol="0">
            <a:spAutoFit/>
          </a:bodyPr>
          <a:lstStyle/>
          <a:p>
            <a:r>
              <a:rPr lang="en-US" dirty="0"/>
              <a:t>On analyzing the reviews on this type it is seen that it needs to improve on: </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a:t>Inflight Entertainment</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In order to get better reviews.</a:t>
            </a:r>
            <a:endParaRPr lang="en-IN" dirty="0"/>
          </a:p>
        </p:txBody>
      </p:sp>
    </p:spTree>
    <p:extLst>
      <p:ext uri="{BB962C8B-B14F-4D97-AF65-F5344CB8AC3E}">
        <p14:creationId xmlns:p14="http://schemas.microsoft.com/office/powerpoint/2010/main" val="374101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880267" y="1253331"/>
            <a:ext cx="2217467" cy="461665"/>
          </a:xfrm>
          <a:prstGeom prst="rect">
            <a:avLst/>
          </a:prstGeom>
          <a:noFill/>
        </p:spPr>
        <p:txBody>
          <a:bodyPr wrap="none" rtlCol="0">
            <a:spAutoFit/>
          </a:bodyPr>
          <a:lstStyle/>
          <a:p>
            <a:r>
              <a:rPr lang="en-US" sz="2400" dirty="0"/>
              <a:t>BUSINESS CLASS</a:t>
            </a:r>
          </a:p>
        </p:txBody>
      </p:sp>
      <p:sp>
        <p:nvSpPr>
          <p:cNvPr id="10" name="TextBox 9">
            <a:extLst>
              <a:ext uri="{FF2B5EF4-FFF2-40B4-BE49-F238E27FC236}">
                <a16:creationId xmlns:a16="http://schemas.microsoft.com/office/drawing/2014/main" id="{6E99760D-2DDE-4FF7-35F2-945A3EEBA9E2}"/>
              </a:ext>
            </a:extLst>
          </p:cNvPr>
          <p:cNvSpPr txBox="1"/>
          <p:nvPr/>
        </p:nvSpPr>
        <p:spPr>
          <a:xfrm>
            <a:off x="447347" y="2551837"/>
            <a:ext cx="3083308" cy="1754326"/>
          </a:xfrm>
          <a:prstGeom prst="rect">
            <a:avLst/>
          </a:prstGeom>
          <a:noFill/>
        </p:spPr>
        <p:txBody>
          <a:bodyPr wrap="square" rtlCol="0">
            <a:spAutoFit/>
          </a:bodyPr>
          <a:lstStyle/>
          <a:p>
            <a:r>
              <a:rPr lang="en-US" dirty="0"/>
              <a:t>On analyzing the reviews on this type it is seen that it needs to improve on: </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In order to get better reviews. </a:t>
            </a:r>
            <a:endParaRPr lang="en-IN" dirty="0"/>
          </a:p>
        </p:txBody>
      </p:sp>
    </p:spTree>
    <p:extLst>
      <p:ext uri="{BB962C8B-B14F-4D97-AF65-F5344CB8AC3E}">
        <p14:creationId xmlns:p14="http://schemas.microsoft.com/office/powerpoint/2010/main" val="219448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1245704" y="1441674"/>
            <a:ext cx="9700591" cy="3974652"/>
          </a:xfrm>
        </p:spPr>
        <p:txBody>
          <a:bodyPr anchor="ctr">
            <a:normAutofit/>
          </a:bodyPr>
          <a:lstStyle/>
          <a:p>
            <a:pPr marL="0" indent="0" algn="just">
              <a:buNone/>
            </a:pPr>
            <a:r>
              <a:rPr lang="en-GB" sz="2400" dirty="0"/>
              <a:t>The purpose of this project is to analyse the customer reviews on the British Airways airline available on a website called Skytrax. We are first going to understand the dataset and the variables present in them. Then we are going to analyse the effect of each variable on the polarity of the review.</a:t>
            </a:r>
          </a:p>
        </p:txBody>
      </p:sp>
      <p:pic>
        <p:nvPicPr>
          <p:cNvPr id="5" name="Graphic 4">
            <a:extLst>
              <a:ext uri="{FF2B5EF4-FFF2-40B4-BE49-F238E27FC236}">
                <a16:creationId xmlns:a16="http://schemas.microsoft.com/office/drawing/2014/main" id="{5D741DCC-5739-C0CD-BD43-B4F9CCDCCA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6846" y="5416326"/>
            <a:ext cx="338306" cy="451074"/>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756295" y="1253330"/>
            <a:ext cx="2857001" cy="461665"/>
          </a:xfrm>
          <a:prstGeom prst="rect">
            <a:avLst/>
          </a:prstGeom>
          <a:noFill/>
        </p:spPr>
        <p:txBody>
          <a:bodyPr wrap="none" rtlCol="0">
            <a:spAutoFit/>
          </a:bodyPr>
          <a:lstStyle/>
          <a:p>
            <a:r>
              <a:rPr lang="en-US" sz="2400" dirty="0"/>
              <a:t>PREMIUM ECONOMY</a:t>
            </a:r>
          </a:p>
        </p:txBody>
      </p:sp>
      <p:sp>
        <p:nvSpPr>
          <p:cNvPr id="10" name="TextBox 9">
            <a:extLst>
              <a:ext uri="{FF2B5EF4-FFF2-40B4-BE49-F238E27FC236}">
                <a16:creationId xmlns:a16="http://schemas.microsoft.com/office/drawing/2014/main" id="{6E99760D-2DDE-4FF7-35F2-945A3EEBA9E2}"/>
              </a:ext>
            </a:extLst>
          </p:cNvPr>
          <p:cNvSpPr txBox="1"/>
          <p:nvPr/>
        </p:nvSpPr>
        <p:spPr>
          <a:xfrm>
            <a:off x="643142" y="2413337"/>
            <a:ext cx="3083308" cy="2031325"/>
          </a:xfrm>
          <a:prstGeom prst="rect">
            <a:avLst/>
          </a:prstGeom>
          <a:noFill/>
        </p:spPr>
        <p:txBody>
          <a:bodyPr wrap="square" rtlCol="0">
            <a:spAutoFit/>
          </a:bodyPr>
          <a:lstStyle/>
          <a:p>
            <a:r>
              <a:rPr lang="en-US" dirty="0"/>
              <a:t>On analyzing the reviews on this type it is seen that it needs to improve on: </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In order to get better reviews. </a:t>
            </a:r>
            <a:endParaRPr lang="en-IN" dirty="0"/>
          </a:p>
        </p:txBody>
      </p:sp>
    </p:spTree>
    <p:extLst>
      <p:ext uri="{BB962C8B-B14F-4D97-AF65-F5344CB8AC3E}">
        <p14:creationId xmlns:p14="http://schemas.microsoft.com/office/powerpoint/2010/main" val="375305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1109010" y="1253331"/>
            <a:ext cx="1677319" cy="461665"/>
          </a:xfrm>
          <a:prstGeom prst="rect">
            <a:avLst/>
          </a:prstGeom>
          <a:noFill/>
        </p:spPr>
        <p:txBody>
          <a:bodyPr wrap="none" rtlCol="0">
            <a:spAutoFit/>
          </a:bodyPr>
          <a:lstStyle/>
          <a:p>
            <a:r>
              <a:rPr lang="en-US" sz="2400" dirty="0"/>
              <a:t>FIRST CLASS</a:t>
            </a:r>
          </a:p>
        </p:txBody>
      </p:sp>
      <p:sp>
        <p:nvSpPr>
          <p:cNvPr id="10" name="TextBox 9">
            <a:extLst>
              <a:ext uri="{FF2B5EF4-FFF2-40B4-BE49-F238E27FC236}">
                <a16:creationId xmlns:a16="http://schemas.microsoft.com/office/drawing/2014/main" id="{6E99760D-2DDE-4FF7-35F2-945A3EEBA9E2}"/>
              </a:ext>
            </a:extLst>
          </p:cNvPr>
          <p:cNvSpPr txBox="1"/>
          <p:nvPr/>
        </p:nvSpPr>
        <p:spPr>
          <a:xfrm>
            <a:off x="406016" y="2690336"/>
            <a:ext cx="3083308" cy="1477328"/>
          </a:xfrm>
          <a:prstGeom prst="rect">
            <a:avLst/>
          </a:prstGeom>
          <a:noFill/>
        </p:spPr>
        <p:txBody>
          <a:bodyPr wrap="square" rtlCol="0">
            <a:spAutoFit/>
          </a:bodyPr>
          <a:lstStyle/>
          <a:p>
            <a:r>
              <a:rPr lang="en-US" dirty="0"/>
              <a:t>On analyzing the reviews on this type it is seen that it needs to improve on: </a:t>
            </a:r>
          </a:p>
          <a:p>
            <a:pPr marL="285750" indent="-285750">
              <a:buFont typeface="Arial" panose="020B0604020202020204" pitchFamily="34" charset="0"/>
              <a:buChar char="•"/>
            </a:pPr>
            <a:r>
              <a:rPr lang="en-US" dirty="0" err="1"/>
              <a:t>Wifi</a:t>
            </a:r>
            <a:r>
              <a:rPr lang="en-US" dirty="0"/>
              <a:t> &amp; Connectivity</a:t>
            </a:r>
          </a:p>
          <a:p>
            <a:r>
              <a:rPr lang="en-US" dirty="0"/>
              <a:t>In order to get better reviews. </a:t>
            </a:r>
            <a:endParaRPr lang="en-IN" dirty="0"/>
          </a:p>
        </p:txBody>
      </p:sp>
    </p:spTree>
    <p:extLst>
      <p:ext uri="{BB962C8B-B14F-4D97-AF65-F5344CB8AC3E}">
        <p14:creationId xmlns:p14="http://schemas.microsoft.com/office/powerpoint/2010/main" val="204792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5D6FA-0A82-5FD9-0651-1343C3EBD47F}"/>
              </a:ext>
            </a:extLst>
          </p:cNvPr>
          <p:cNvSpPr>
            <a:spLocks noGrp="1"/>
          </p:cNvSpPr>
          <p:nvPr>
            <p:ph idx="1"/>
          </p:nvPr>
        </p:nvSpPr>
        <p:spPr>
          <a:xfrm>
            <a:off x="1226018" y="1357981"/>
            <a:ext cx="9739964" cy="4142038"/>
          </a:xfrm>
        </p:spPr>
        <p:txBody>
          <a:bodyPr anchor="ctr">
            <a:normAutofit/>
          </a:bodyPr>
          <a:lstStyle/>
          <a:p>
            <a:pPr marL="0" indent="0" algn="just">
              <a:buNone/>
            </a:pPr>
            <a:r>
              <a:rPr lang="en-US" sz="2400" dirty="0"/>
              <a:t>Through the analysis of the seat types it is seen that majority of the customers take economy class although through analysis it is seen that, customers have a better experience in higher valued seat types. One problem that persists in all the seat types is the issue with </a:t>
            </a:r>
            <a:r>
              <a:rPr lang="en-US" sz="2400" dirty="0" err="1"/>
              <a:t>wifi</a:t>
            </a:r>
            <a:r>
              <a:rPr lang="en-US" sz="2400" dirty="0"/>
              <a:t> and connectivity which on fixing can improve airline reviews. Value for money is another issue deeply criticized in the reviews. By targeting these issues and others mentioned in the economy class, the reviews can be improved greatly.</a:t>
            </a:r>
          </a:p>
        </p:txBody>
      </p:sp>
    </p:spTree>
    <p:extLst>
      <p:ext uri="{BB962C8B-B14F-4D97-AF65-F5344CB8AC3E}">
        <p14:creationId xmlns:p14="http://schemas.microsoft.com/office/powerpoint/2010/main" val="1227054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7C8021-AB5F-8215-67A8-6CCDFD34A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89324" y="1253331"/>
            <a:ext cx="8702676" cy="4351338"/>
          </a:xfrm>
        </p:spPr>
      </p:pic>
      <p:sp>
        <p:nvSpPr>
          <p:cNvPr id="11" name="TextBox 10">
            <a:extLst>
              <a:ext uri="{FF2B5EF4-FFF2-40B4-BE49-F238E27FC236}">
                <a16:creationId xmlns:a16="http://schemas.microsoft.com/office/drawing/2014/main" id="{9EC850B7-1A79-6511-320A-DF753CF24A00}"/>
              </a:ext>
            </a:extLst>
          </p:cNvPr>
          <p:cNvSpPr txBox="1"/>
          <p:nvPr/>
        </p:nvSpPr>
        <p:spPr>
          <a:xfrm>
            <a:off x="406016" y="1022498"/>
            <a:ext cx="3169970" cy="461665"/>
          </a:xfrm>
          <a:prstGeom prst="rect">
            <a:avLst/>
          </a:prstGeom>
          <a:noFill/>
        </p:spPr>
        <p:txBody>
          <a:bodyPr wrap="none" rtlCol="0">
            <a:spAutoFit/>
          </a:bodyPr>
          <a:lstStyle/>
          <a:p>
            <a:r>
              <a:rPr lang="en-US" sz="2400" dirty="0"/>
              <a:t>AIRLINE PERFORMANCE</a:t>
            </a:r>
          </a:p>
        </p:txBody>
      </p:sp>
      <p:sp>
        <p:nvSpPr>
          <p:cNvPr id="10" name="TextBox 9">
            <a:extLst>
              <a:ext uri="{FF2B5EF4-FFF2-40B4-BE49-F238E27FC236}">
                <a16:creationId xmlns:a16="http://schemas.microsoft.com/office/drawing/2014/main" id="{6E99760D-2DDE-4FF7-35F2-945A3EEBA9E2}"/>
              </a:ext>
            </a:extLst>
          </p:cNvPr>
          <p:cNvSpPr txBox="1"/>
          <p:nvPr/>
        </p:nvSpPr>
        <p:spPr>
          <a:xfrm>
            <a:off x="449347" y="2390254"/>
            <a:ext cx="3083308" cy="3416320"/>
          </a:xfrm>
          <a:prstGeom prst="rect">
            <a:avLst/>
          </a:prstGeom>
          <a:noFill/>
        </p:spPr>
        <p:txBody>
          <a:bodyPr wrap="square" rtlCol="0">
            <a:spAutoFit/>
          </a:bodyPr>
          <a:lstStyle/>
          <a:p>
            <a:r>
              <a:rPr lang="en-IN" dirty="0"/>
              <a:t>On analysis of these variables as a whole, it is seen that the airlines needs improvement in:</a:t>
            </a:r>
          </a:p>
          <a:p>
            <a:pPr marL="285750" indent="-285750">
              <a:buFont typeface="Arial" panose="020B0604020202020204" pitchFamily="34" charset="0"/>
              <a:buChar char="•"/>
            </a:pPr>
            <a:r>
              <a:rPr lang="en-IN" dirty="0"/>
              <a:t>Food &amp; Beverages</a:t>
            </a:r>
          </a:p>
          <a:p>
            <a:pPr marL="285750" indent="-285750">
              <a:buFont typeface="Arial" panose="020B0604020202020204" pitchFamily="34" charset="0"/>
              <a:buChar char="•"/>
            </a:pPr>
            <a:r>
              <a:rPr lang="en-IN" dirty="0"/>
              <a:t>Inflight Entertainment</a:t>
            </a:r>
          </a:p>
          <a:p>
            <a:pPr marL="285750" indent="-285750">
              <a:buFont typeface="Arial" panose="020B0604020202020204" pitchFamily="34" charset="0"/>
              <a:buChar char="•"/>
            </a:pPr>
            <a:r>
              <a:rPr lang="en-IN" dirty="0"/>
              <a:t>Ground service</a:t>
            </a:r>
          </a:p>
          <a:p>
            <a:pPr marL="285750" indent="-285750">
              <a:buFont typeface="Arial" panose="020B0604020202020204" pitchFamily="34" charset="0"/>
              <a:buChar char="•"/>
            </a:pPr>
            <a:r>
              <a:rPr lang="en-IN" dirty="0" err="1"/>
              <a:t>Wifi</a:t>
            </a:r>
            <a:r>
              <a:rPr lang="en-IN" dirty="0"/>
              <a:t> &amp; connectivity</a:t>
            </a:r>
          </a:p>
          <a:p>
            <a:pPr marL="285750" indent="-285750">
              <a:buFont typeface="Arial" panose="020B0604020202020204" pitchFamily="34" charset="0"/>
              <a:buChar char="•"/>
            </a:pPr>
            <a:r>
              <a:rPr lang="en-IN" dirty="0"/>
              <a:t>Value for money</a:t>
            </a:r>
          </a:p>
          <a:p>
            <a:r>
              <a:rPr lang="en-IN" dirty="0"/>
              <a:t>And is often not recommended due to these drawbacks based on the dataset at hand. </a:t>
            </a:r>
          </a:p>
        </p:txBody>
      </p:sp>
    </p:spTree>
    <p:extLst>
      <p:ext uri="{BB962C8B-B14F-4D97-AF65-F5344CB8AC3E}">
        <p14:creationId xmlns:p14="http://schemas.microsoft.com/office/powerpoint/2010/main" val="1258191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4E41-2668-F06A-3514-93CE9E9A532A}"/>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336977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964009-45C2-C49B-4706-82C227E263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216" y="1179582"/>
            <a:ext cx="5801784"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715617" y="2274838"/>
            <a:ext cx="5086168" cy="2308324"/>
          </a:xfrm>
          <a:prstGeom prst="rect">
            <a:avLst/>
          </a:prstGeom>
          <a:noFill/>
        </p:spPr>
        <p:txBody>
          <a:bodyPr wrap="square" rtlCol="0">
            <a:spAutoFit/>
          </a:bodyPr>
          <a:lstStyle/>
          <a:p>
            <a:r>
              <a:rPr lang="en-US" dirty="0"/>
              <a:t>The Type of Traveler variable takes on four values based on the type of customer(s) using the airline. The plot shows a histogram showing the distribution of the values in the dataset. It is seen that:</a:t>
            </a:r>
          </a:p>
          <a:p>
            <a:pPr marL="285750" indent="-285750">
              <a:buFont typeface="Arial" panose="020B0604020202020204" pitchFamily="34" charset="0"/>
              <a:buChar char="•"/>
            </a:pPr>
            <a:r>
              <a:rPr lang="en-US" dirty="0"/>
              <a:t>Couple Leisure make up the most of the customers in the dataset.</a:t>
            </a:r>
          </a:p>
          <a:p>
            <a:pPr marL="285750" indent="-285750">
              <a:buFont typeface="Arial" panose="020B0604020202020204" pitchFamily="34" charset="0"/>
              <a:buChar char="•"/>
            </a:pPr>
            <a:r>
              <a:rPr lang="en-US" dirty="0"/>
              <a:t>This is followed by Solo Leisure travelers then Business and finally Family Leisure. </a:t>
            </a:r>
          </a:p>
        </p:txBody>
      </p:sp>
      <p:sp>
        <p:nvSpPr>
          <p:cNvPr id="7" name="TextBox 6">
            <a:extLst>
              <a:ext uri="{FF2B5EF4-FFF2-40B4-BE49-F238E27FC236}">
                <a16:creationId xmlns:a16="http://schemas.microsoft.com/office/drawing/2014/main" id="{A1B2F933-BFB9-9B51-7AD1-B064130D70D4}"/>
              </a:ext>
            </a:extLst>
          </p:cNvPr>
          <p:cNvSpPr txBox="1"/>
          <p:nvPr/>
        </p:nvSpPr>
        <p:spPr>
          <a:xfrm>
            <a:off x="2539081" y="1179582"/>
            <a:ext cx="1439240" cy="461665"/>
          </a:xfrm>
          <a:prstGeom prst="rect">
            <a:avLst/>
          </a:prstGeom>
          <a:noFill/>
        </p:spPr>
        <p:txBody>
          <a:bodyPr wrap="none" rtlCol="0">
            <a:spAutoFit/>
          </a:bodyPr>
          <a:lstStyle/>
          <a:p>
            <a:r>
              <a:rPr lang="en-US" sz="2400" dirty="0"/>
              <a:t>TRAVELER</a:t>
            </a:r>
            <a:endParaRPr lang="en-US" dirty="0"/>
          </a:p>
        </p:txBody>
      </p:sp>
    </p:spTree>
    <p:extLst>
      <p:ext uri="{BB962C8B-B14F-4D97-AF65-F5344CB8AC3E}">
        <p14:creationId xmlns:p14="http://schemas.microsoft.com/office/powerpoint/2010/main" val="429066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964009-45C2-C49B-4706-82C227E2634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390216" y="1179582"/>
            <a:ext cx="5801784"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715617" y="2339588"/>
            <a:ext cx="5086168" cy="2031325"/>
          </a:xfrm>
          <a:prstGeom prst="rect">
            <a:avLst/>
          </a:prstGeom>
          <a:noFill/>
        </p:spPr>
        <p:txBody>
          <a:bodyPr wrap="square" rtlCol="0">
            <a:spAutoFit/>
          </a:bodyPr>
          <a:lstStyle/>
          <a:p>
            <a:r>
              <a:rPr lang="en-US" dirty="0"/>
              <a:t>Analyzing the type of travelers based on the positive reviews, it can be seen that: </a:t>
            </a:r>
          </a:p>
          <a:p>
            <a:pPr marL="285750" indent="-285750">
              <a:buFont typeface="Arial" panose="020B0604020202020204" pitchFamily="34" charset="0"/>
              <a:buChar char="•"/>
            </a:pPr>
            <a:r>
              <a:rPr lang="en-US" dirty="0"/>
              <a:t>Of all the type of travelers in the dataset, Solo Leisure travelers have given the most number of positive reviews.</a:t>
            </a:r>
          </a:p>
          <a:p>
            <a:pPr marL="285750" indent="-285750">
              <a:buFont typeface="Arial" panose="020B0604020202020204" pitchFamily="34" charset="0"/>
              <a:buChar char="•"/>
            </a:pPr>
            <a:r>
              <a:rPr lang="en-US" dirty="0"/>
              <a:t>They are followed by Couple Leisure type of travelers, then Business and Family Leisure.</a:t>
            </a:r>
          </a:p>
        </p:txBody>
      </p:sp>
      <p:sp>
        <p:nvSpPr>
          <p:cNvPr id="7" name="TextBox 6">
            <a:extLst>
              <a:ext uri="{FF2B5EF4-FFF2-40B4-BE49-F238E27FC236}">
                <a16:creationId xmlns:a16="http://schemas.microsoft.com/office/drawing/2014/main" id="{A1B2F933-BFB9-9B51-7AD1-B064130D70D4}"/>
              </a:ext>
            </a:extLst>
          </p:cNvPr>
          <p:cNvSpPr txBox="1"/>
          <p:nvPr/>
        </p:nvSpPr>
        <p:spPr>
          <a:xfrm>
            <a:off x="2539081" y="1179582"/>
            <a:ext cx="1439240" cy="461665"/>
          </a:xfrm>
          <a:prstGeom prst="rect">
            <a:avLst/>
          </a:prstGeom>
          <a:noFill/>
        </p:spPr>
        <p:txBody>
          <a:bodyPr wrap="none" rtlCol="0">
            <a:spAutoFit/>
          </a:bodyPr>
          <a:lstStyle/>
          <a:p>
            <a:r>
              <a:rPr lang="en-US" sz="2400" dirty="0"/>
              <a:t>TRAVELER</a:t>
            </a:r>
            <a:endParaRPr lang="en-US" dirty="0"/>
          </a:p>
        </p:txBody>
      </p:sp>
    </p:spTree>
    <p:extLst>
      <p:ext uri="{BB962C8B-B14F-4D97-AF65-F5344CB8AC3E}">
        <p14:creationId xmlns:p14="http://schemas.microsoft.com/office/powerpoint/2010/main" val="133023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964009-45C2-C49B-4706-82C227E2634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390216" y="1179582"/>
            <a:ext cx="5801784"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715617" y="1997839"/>
            <a:ext cx="5086168" cy="2862322"/>
          </a:xfrm>
          <a:prstGeom prst="rect">
            <a:avLst/>
          </a:prstGeom>
          <a:noFill/>
        </p:spPr>
        <p:txBody>
          <a:bodyPr wrap="square" rtlCol="0">
            <a:spAutoFit/>
          </a:bodyPr>
          <a:lstStyle/>
          <a:p>
            <a:r>
              <a:rPr lang="en-US" dirty="0"/>
              <a:t>Analyzing the type of travelers based on the negative reviews, it can be seen that: </a:t>
            </a:r>
          </a:p>
          <a:p>
            <a:pPr marL="285750" indent="-285750">
              <a:buFont typeface="Arial" panose="020B0604020202020204" pitchFamily="34" charset="0"/>
              <a:buChar char="•"/>
            </a:pPr>
            <a:r>
              <a:rPr lang="en-US" dirty="0"/>
              <a:t>Of all the type of travelers in the dataset, Couple Leisure travelers have given the most number of negative reviews.</a:t>
            </a:r>
          </a:p>
          <a:p>
            <a:pPr marL="285750" indent="-285750">
              <a:buFont typeface="Arial" panose="020B0604020202020204" pitchFamily="34" charset="0"/>
              <a:buChar char="•"/>
            </a:pPr>
            <a:r>
              <a:rPr lang="en-US" dirty="0"/>
              <a:t>They are followed by Business type of travelers, then Solo Leisure and Family Leisure.</a:t>
            </a:r>
          </a:p>
          <a:p>
            <a:pPr marL="285750" indent="-285750">
              <a:buFont typeface="Arial" panose="020B0604020202020204" pitchFamily="34" charset="0"/>
              <a:buChar char="•"/>
            </a:pPr>
            <a:r>
              <a:rPr lang="en-US" dirty="0"/>
              <a:t>Family Leisure travelers do not give that many reviews when compared to other types of travelers.</a:t>
            </a:r>
          </a:p>
        </p:txBody>
      </p:sp>
      <p:sp>
        <p:nvSpPr>
          <p:cNvPr id="7" name="TextBox 6">
            <a:extLst>
              <a:ext uri="{FF2B5EF4-FFF2-40B4-BE49-F238E27FC236}">
                <a16:creationId xmlns:a16="http://schemas.microsoft.com/office/drawing/2014/main" id="{A1B2F933-BFB9-9B51-7AD1-B064130D70D4}"/>
              </a:ext>
            </a:extLst>
          </p:cNvPr>
          <p:cNvSpPr txBox="1"/>
          <p:nvPr/>
        </p:nvSpPr>
        <p:spPr>
          <a:xfrm>
            <a:off x="2539081" y="1179582"/>
            <a:ext cx="1439240" cy="461665"/>
          </a:xfrm>
          <a:prstGeom prst="rect">
            <a:avLst/>
          </a:prstGeom>
          <a:noFill/>
        </p:spPr>
        <p:txBody>
          <a:bodyPr wrap="none" rtlCol="0">
            <a:spAutoFit/>
          </a:bodyPr>
          <a:lstStyle/>
          <a:p>
            <a:r>
              <a:rPr lang="en-US" sz="2400" dirty="0"/>
              <a:t>TRAVELER</a:t>
            </a:r>
            <a:endParaRPr lang="en-US" dirty="0"/>
          </a:p>
        </p:txBody>
      </p:sp>
    </p:spTree>
    <p:extLst>
      <p:ext uri="{BB962C8B-B14F-4D97-AF65-F5344CB8AC3E}">
        <p14:creationId xmlns:p14="http://schemas.microsoft.com/office/powerpoint/2010/main" val="96041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2F933-BFB9-9B51-7AD1-B064130D70D4}"/>
              </a:ext>
            </a:extLst>
          </p:cNvPr>
          <p:cNvSpPr txBox="1"/>
          <p:nvPr/>
        </p:nvSpPr>
        <p:spPr>
          <a:xfrm>
            <a:off x="1106866" y="948749"/>
            <a:ext cx="2267480" cy="461665"/>
          </a:xfrm>
          <a:prstGeom prst="rect">
            <a:avLst/>
          </a:prstGeom>
          <a:noFill/>
        </p:spPr>
        <p:txBody>
          <a:bodyPr wrap="none" rtlCol="0">
            <a:spAutoFit/>
          </a:bodyPr>
          <a:lstStyle/>
          <a:p>
            <a:r>
              <a:rPr lang="en-US" sz="2400" dirty="0"/>
              <a:t>COUPLE LEISURE</a:t>
            </a:r>
            <a:endParaRPr lang="en-US" dirty="0"/>
          </a:p>
        </p:txBody>
      </p:sp>
      <p:pic>
        <p:nvPicPr>
          <p:cNvPr id="8" name="Content Placeholder 7">
            <a:extLst>
              <a:ext uri="{FF2B5EF4-FFF2-40B4-BE49-F238E27FC236}">
                <a16:creationId xmlns:a16="http://schemas.microsoft.com/office/drawing/2014/main" id="{D8B0A75F-53FB-1851-9921-A830C9602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223" y="1410414"/>
            <a:ext cx="8702676"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813673" y="1580395"/>
            <a:ext cx="3072527" cy="4247317"/>
          </a:xfrm>
          <a:prstGeom prst="rect">
            <a:avLst/>
          </a:prstGeom>
          <a:noFill/>
        </p:spPr>
        <p:txBody>
          <a:bodyPr wrap="square" rtlCol="0">
            <a:spAutoFit/>
          </a:bodyPr>
          <a:lstStyle/>
          <a:p>
            <a:r>
              <a:rPr lang="en-US" dirty="0"/>
              <a:t>Analyzing the Couple Leisure type of travelers it is seen that IMPROVEMENT is REQUIRED in: </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These attributes are selected by selecting distributions that vary greatly in terms of rating.</a:t>
            </a:r>
          </a:p>
          <a:p>
            <a:r>
              <a:rPr lang="en-US" dirty="0"/>
              <a:t>In the rating system 1 is considered the worst whereas 5 is considered to be best rating.</a:t>
            </a:r>
          </a:p>
          <a:p>
            <a:endParaRPr lang="en-US" dirty="0"/>
          </a:p>
        </p:txBody>
      </p:sp>
    </p:spTree>
    <p:extLst>
      <p:ext uri="{BB962C8B-B14F-4D97-AF65-F5344CB8AC3E}">
        <p14:creationId xmlns:p14="http://schemas.microsoft.com/office/powerpoint/2010/main" val="186651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2F933-BFB9-9B51-7AD1-B064130D70D4}"/>
              </a:ext>
            </a:extLst>
          </p:cNvPr>
          <p:cNvSpPr txBox="1"/>
          <p:nvPr/>
        </p:nvSpPr>
        <p:spPr>
          <a:xfrm>
            <a:off x="1652373" y="948749"/>
            <a:ext cx="1395126" cy="461665"/>
          </a:xfrm>
          <a:prstGeom prst="rect">
            <a:avLst/>
          </a:prstGeom>
          <a:noFill/>
        </p:spPr>
        <p:txBody>
          <a:bodyPr wrap="none" rtlCol="0">
            <a:spAutoFit/>
          </a:bodyPr>
          <a:lstStyle/>
          <a:p>
            <a:r>
              <a:rPr lang="en-US" sz="2400" dirty="0"/>
              <a:t>BUSINESS</a:t>
            </a:r>
            <a:endParaRPr lang="en-US" dirty="0"/>
          </a:p>
        </p:txBody>
      </p:sp>
      <p:pic>
        <p:nvPicPr>
          <p:cNvPr id="8" name="Content Placeholder 7">
            <a:extLst>
              <a:ext uri="{FF2B5EF4-FFF2-40B4-BE49-F238E27FC236}">
                <a16:creationId xmlns:a16="http://schemas.microsoft.com/office/drawing/2014/main" id="{D8B0A75F-53FB-1851-9921-A830C96026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48223" y="1410414"/>
            <a:ext cx="8702676"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813673" y="1580395"/>
            <a:ext cx="3072527" cy="5078313"/>
          </a:xfrm>
          <a:prstGeom prst="rect">
            <a:avLst/>
          </a:prstGeom>
          <a:noFill/>
        </p:spPr>
        <p:txBody>
          <a:bodyPr wrap="square" rtlCol="0">
            <a:spAutoFit/>
          </a:bodyPr>
          <a:lstStyle/>
          <a:p>
            <a:r>
              <a:rPr lang="en-US" dirty="0"/>
              <a:t>Analyzing the Business type of travelers it is seen that IMPROVEMENT is REQUIRED in: </a:t>
            </a:r>
          </a:p>
          <a:p>
            <a:pPr marL="285750" indent="-285750">
              <a:buFont typeface="Arial" panose="020B0604020202020204" pitchFamily="34" charset="0"/>
              <a:buChar char="•"/>
            </a:pPr>
            <a:r>
              <a:rPr lang="en-US" dirty="0"/>
              <a:t>Seat comfort</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a:t>Inflight Entertainment</a:t>
            </a:r>
          </a:p>
          <a:p>
            <a:pPr marL="285750" indent="-285750">
              <a:buFont typeface="Arial" panose="020B0604020202020204" pitchFamily="34" charset="0"/>
              <a:buChar char="•"/>
            </a:pPr>
            <a:r>
              <a:rPr lang="en-US" dirty="0"/>
              <a:t>Ground Service</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These attributes are selected by selecting distributions that vary greatly in terms of rating.</a:t>
            </a:r>
          </a:p>
          <a:p>
            <a:r>
              <a:rPr lang="en-US" dirty="0"/>
              <a:t>In the rating system 1 is considered the worst whereas 5 is considered to be best rating.</a:t>
            </a:r>
          </a:p>
          <a:p>
            <a:endParaRPr lang="en-US" dirty="0"/>
          </a:p>
        </p:txBody>
      </p:sp>
    </p:spTree>
    <p:extLst>
      <p:ext uri="{BB962C8B-B14F-4D97-AF65-F5344CB8AC3E}">
        <p14:creationId xmlns:p14="http://schemas.microsoft.com/office/powerpoint/2010/main" val="235983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2F933-BFB9-9B51-7AD1-B064130D70D4}"/>
              </a:ext>
            </a:extLst>
          </p:cNvPr>
          <p:cNvSpPr txBox="1"/>
          <p:nvPr/>
        </p:nvSpPr>
        <p:spPr>
          <a:xfrm>
            <a:off x="1380920" y="948749"/>
            <a:ext cx="1938031" cy="461665"/>
          </a:xfrm>
          <a:prstGeom prst="rect">
            <a:avLst/>
          </a:prstGeom>
          <a:noFill/>
        </p:spPr>
        <p:txBody>
          <a:bodyPr wrap="none" rtlCol="0">
            <a:spAutoFit/>
          </a:bodyPr>
          <a:lstStyle/>
          <a:p>
            <a:r>
              <a:rPr lang="en-US" sz="2400" dirty="0"/>
              <a:t>SOLO LEISURE</a:t>
            </a:r>
            <a:endParaRPr lang="en-US" dirty="0"/>
          </a:p>
        </p:txBody>
      </p:sp>
      <p:pic>
        <p:nvPicPr>
          <p:cNvPr id="8" name="Content Placeholder 7">
            <a:extLst>
              <a:ext uri="{FF2B5EF4-FFF2-40B4-BE49-F238E27FC236}">
                <a16:creationId xmlns:a16="http://schemas.microsoft.com/office/drawing/2014/main" id="{D8B0A75F-53FB-1851-9921-A830C96026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48223" y="1410414"/>
            <a:ext cx="8702676"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813673" y="1580395"/>
            <a:ext cx="3072527" cy="4247317"/>
          </a:xfrm>
          <a:prstGeom prst="rect">
            <a:avLst/>
          </a:prstGeom>
          <a:noFill/>
        </p:spPr>
        <p:txBody>
          <a:bodyPr wrap="square" rtlCol="0">
            <a:spAutoFit/>
          </a:bodyPr>
          <a:lstStyle/>
          <a:p>
            <a:r>
              <a:rPr lang="en-US" dirty="0"/>
              <a:t>Analyzing the Solo Leisure type of travelers it is seen that IMPROVEMENT is REQUIRED in: </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These attributes are selected by selecting distributions that vary greatly in terms of rating.</a:t>
            </a:r>
          </a:p>
          <a:p>
            <a:r>
              <a:rPr lang="en-US" dirty="0"/>
              <a:t>In the rating system 1 is considered the worst whereas 5 is considered to be best rating.</a:t>
            </a:r>
          </a:p>
          <a:p>
            <a:endParaRPr lang="en-US" dirty="0"/>
          </a:p>
        </p:txBody>
      </p:sp>
    </p:spTree>
    <p:extLst>
      <p:ext uri="{BB962C8B-B14F-4D97-AF65-F5344CB8AC3E}">
        <p14:creationId xmlns:p14="http://schemas.microsoft.com/office/powerpoint/2010/main" val="427175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2F933-BFB9-9B51-7AD1-B064130D70D4}"/>
              </a:ext>
            </a:extLst>
          </p:cNvPr>
          <p:cNvSpPr txBox="1"/>
          <p:nvPr/>
        </p:nvSpPr>
        <p:spPr>
          <a:xfrm>
            <a:off x="1268101" y="948749"/>
            <a:ext cx="2163669" cy="461665"/>
          </a:xfrm>
          <a:prstGeom prst="rect">
            <a:avLst/>
          </a:prstGeom>
          <a:noFill/>
        </p:spPr>
        <p:txBody>
          <a:bodyPr wrap="none" rtlCol="0">
            <a:spAutoFit/>
          </a:bodyPr>
          <a:lstStyle/>
          <a:p>
            <a:r>
              <a:rPr lang="en-US" sz="2400" dirty="0"/>
              <a:t>FAMILY LEISURE</a:t>
            </a:r>
            <a:endParaRPr lang="en-US" dirty="0"/>
          </a:p>
        </p:txBody>
      </p:sp>
      <p:pic>
        <p:nvPicPr>
          <p:cNvPr id="8" name="Content Placeholder 7">
            <a:extLst>
              <a:ext uri="{FF2B5EF4-FFF2-40B4-BE49-F238E27FC236}">
                <a16:creationId xmlns:a16="http://schemas.microsoft.com/office/drawing/2014/main" id="{D8B0A75F-53FB-1851-9921-A830C96026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48223" y="1410414"/>
            <a:ext cx="8702676" cy="4351338"/>
          </a:xfrm>
        </p:spPr>
      </p:pic>
      <p:sp>
        <p:nvSpPr>
          <p:cNvPr id="6" name="TextBox 5">
            <a:extLst>
              <a:ext uri="{FF2B5EF4-FFF2-40B4-BE49-F238E27FC236}">
                <a16:creationId xmlns:a16="http://schemas.microsoft.com/office/drawing/2014/main" id="{989F6DC2-3528-05A9-D821-9BE9C8DCA056}"/>
              </a:ext>
            </a:extLst>
          </p:cNvPr>
          <p:cNvSpPr txBox="1"/>
          <p:nvPr/>
        </p:nvSpPr>
        <p:spPr>
          <a:xfrm>
            <a:off x="813673" y="1580395"/>
            <a:ext cx="3072527" cy="4801314"/>
          </a:xfrm>
          <a:prstGeom prst="rect">
            <a:avLst/>
          </a:prstGeom>
          <a:noFill/>
        </p:spPr>
        <p:txBody>
          <a:bodyPr wrap="square" rtlCol="0">
            <a:spAutoFit/>
          </a:bodyPr>
          <a:lstStyle/>
          <a:p>
            <a:r>
              <a:rPr lang="en-US" dirty="0"/>
              <a:t>Analyzing the Solo Leisure type of travelers it is seen that IMPROVEMENT is REQUIRED in: </a:t>
            </a:r>
          </a:p>
          <a:p>
            <a:pPr marL="285750" indent="-285750">
              <a:buFont typeface="Arial" panose="020B0604020202020204" pitchFamily="34" charset="0"/>
              <a:buChar char="•"/>
            </a:pPr>
            <a:r>
              <a:rPr lang="en-US" dirty="0"/>
              <a:t>Food &amp; Beverages</a:t>
            </a:r>
          </a:p>
          <a:p>
            <a:pPr marL="285750" indent="-285750">
              <a:buFont typeface="Arial" panose="020B0604020202020204" pitchFamily="34" charset="0"/>
              <a:buChar char="•"/>
            </a:pPr>
            <a:r>
              <a:rPr lang="en-US" dirty="0"/>
              <a:t>Inflight Entertainment</a:t>
            </a:r>
          </a:p>
          <a:p>
            <a:pPr marL="285750" indent="-285750">
              <a:buFont typeface="Arial" panose="020B0604020202020204" pitchFamily="34" charset="0"/>
              <a:buChar char="•"/>
            </a:pPr>
            <a:r>
              <a:rPr lang="en-US" dirty="0"/>
              <a:t>Ground Service</a:t>
            </a:r>
          </a:p>
          <a:p>
            <a:pPr marL="285750" indent="-285750">
              <a:buFont typeface="Arial" panose="020B0604020202020204" pitchFamily="34" charset="0"/>
              <a:buChar char="•"/>
            </a:pPr>
            <a:r>
              <a:rPr lang="en-US" dirty="0" err="1"/>
              <a:t>Wifi</a:t>
            </a:r>
            <a:r>
              <a:rPr lang="en-US" dirty="0"/>
              <a:t> &amp; Connectivity</a:t>
            </a:r>
          </a:p>
          <a:p>
            <a:pPr marL="285750" indent="-285750">
              <a:buFont typeface="Arial" panose="020B0604020202020204" pitchFamily="34" charset="0"/>
              <a:buChar char="•"/>
            </a:pPr>
            <a:r>
              <a:rPr lang="en-US" dirty="0"/>
              <a:t>Value for money</a:t>
            </a:r>
          </a:p>
          <a:p>
            <a:r>
              <a:rPr lang="en-US" dirty="0"/>
              <a:t>These attributes are selected by selecting distributions that vary greatly in terms of rating.</a:t>
            </a:r>
          </a:p>
          <a:p>
            <a:r>
              <a:rPr lang="en-US" dirty="0"/>
              <a:t>In the rating system 1 is considered the worst whereas 5 is considered to be best rating.</a:t>
            </a:r>
          </a:p>
          <a:p>
            <a:endParaRPr lang="en-US" dirty="0"/>
          </a:p>
        </p:txBody>
      </p:sp>
    </p:spTree>
    <p:extLst>
      <p:ext uri="{BB962C8B-B14F-4D97-AF65-F5344CB8AC3E}">
        <p14:creationId xmlns:p14="http://schemas.microsoft.com/office/powerpoint/2010/main" val="12012008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136</TotalTime>
  <Words>1135</Words>
  <Application>Microsoft Macintosh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omar hassan</cp:lastModifiedBy>
  <cp:revision>2</cp:revision>
  <dcterms:created xsi:type="dcterms:W3CDTF">2022-12-06T11:13:27Z</dcterms:created>
  <dcterms:modified xsi:type="dcterms:W3CDTF">2023-05-26T23:35:08Z</dcterms:modified>
</cp:coreProperties>
</file>