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notesMasterIdLst>
    <p:notesMasterId r:id="rId54"/>
  </p:notesMasterIdLst>
  <p:sldIdLst>
    <p:sldId id="256" r:id="rId2"/>
    <p:sldId id="602" r:id="rId3"/>
    <p:sldId id="268" r:id="rId4"/>
    <p:sldId id="310" r:id="rId5"/>
    <p:sldId id="536" r:id="rId6"/>
    <p:sldId id="290" r:id="rId7"/>
    <p:sldId id="259" r:id="rId8"/>
    <p:sldId id="273" r:id="rId9"/>
    <p:sldId id="578" r:id="rId10"/>
    <p:sldId id="572" r:id="rId11"/>
    <p:sldId id="579" r:id="rId12"/>
    <p:sldId id="580" r:id="rId13"/>
    <p:sldId id="581" r:id="rId14"/>
    <p:sldId id="584" r:id="rId15"/>
    <p:sldId id="585" r:id="rId16"/>
    <p:sldId id="582" r:id="rId17"/>
    <p:sldId id="583" r:id="rId18"/>
    <p:sldId id="586" r:id="rId19"/>
    <p:sldId id="598" r:id="rId20"/>
    <p:sldId id="599" r:id="rId21"/>
    <p:sldId id="589" r:id="rId22"/>
    <p:sldId id="590" r:id="rId23"/>
    <p:sldId id="591" r:id="rId24"/>
    <p:sldId id="592" r:id="rId25"/>
    <p:sldId id="588" r:id="rId26"/>
    <p:sldId id="550" r:id="rId27"/>
    <p:sldId id="302" r:id="rId28"/>
    <p:sldId id="313" r:id="rId29"/>
    <p:sldId id="289" r:id="rId30"/>
    <p:sldId id="567" r:id="rId31"/>
    <p:sldId id="571" r:id="rId32"/>
    <p:sldId id="595" r:id="rId33"/>
    <p:sldId id="570" r:id="rId34"/>
    <p:sldId id="593" r:id="rId35"/>
    <p:sldId id="560" r:id="rId36"/>
    <p:sldId id="600" r:id="rId37"/>
    <p:sldId id="563" r:id="rId38"/>
    <p:sldId id="300" r:id="rId39"/>
    <p:sldId id="606" r:id="rId40"/>
    <p:sldId id="607" r:id="rId41"/>
    <p:sldId id="609" r:id="rId42"/>
    <p:sldId id="610" r:id="rId43"/>
    <p:sldId id="612" r:id="rId44"/>
    <p:sldId id="611" r:id="rId45"/>
    <p:sldId id="297" r:id="rId46"/>
    <p:sldId id="299" r:id="rId47"/>
    <p:sldId id="603" r:id="rId48"/>
    <p:sldId id="613" r:id="rId49"/>
    <p:sldId id="618" r:id="rId50"/>
    <p:sldId id="619" r:id="rId51"/>
    <p:sldId id="605" r:id="rId52"/>
    <p:sldId id="59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E427145-3D7A-434C-9DBA-84AA3321CE80}">
          <p14:sldIdLst>
            <p14:sldId id="256"/>
            <p14:sldId id="602"/>
            <p14:sldId id="268"/>
            <p14:sldId id="310"/>
            <p14:sldId id="536"/>
          </p14:sldIdLst>
        </p14:section>
        <p14:section name="Array Object Model" id="{399CCCD6-3744-394B-9ED5-8E37F16A4E4A}">
          <p14:sldIdLst>
            <p14:sldId id="290"/>
            <p14:sldId id="259"/>
            <p14:sldId id="273"/>
            <p14:sldId id="578"/>
            <p14:sldId id="572"/>
            <p14:sldId id="579"/>
            <p14:sldId id="580"/>
            <p14:sldId id="581"/>
            <p14:sldId id="584"/>
            <p14:sldId id="585"/>
            <p14:sldId id="582"/>
            <p14:sldId id="583"/>
            <p14:sldId id="586"/>
            <p14:sldId id="598"/>
            <p14:sldId id="599"/>
            <p14:sldId id="589"/>
            <p14:sldId id="590"/>
            <p14:sldId id="591"/>
            <p14:sldId id="592"/>
            <p14:sldId id="588"/>
            <p14:sldId id="550"/>
          </p14:sldIdLst>
        </p14:section>
        <p14:section name="Client code" id="{396B0126-D4E5-4640-89EE-D26B85B69720}">
          <p14:sldIdLst>
            <p14:sldId id="302"/>
            <p14:sldId id="313"/>
          </p14:sldIdLst>
        </p14:section>
        <p14:section name="OMR GC API" id="{9B78AFEC-88D0-3346-89D4-31EF8D834DD0}">
          <p14:sldIdLst>
            <p14:sldId id="289"/>
            <p14:sldId id="567"/>
            <p14:sldId id="571"/>
            <p14:sldId id="595"/>
            <p14:sldId id="570"/>
            <p14:sldId id="593"/>
            <p14:sldId id="560"/>
          </p14:sldIdLst>
        </p14:section>
        <p14:section name="Object Model" id="{39D3883C-E514-7F46-9A4C-66513C05AE71}">
          <p14:sldIdLst/>
        </p14:section>
        <p14:section name="GC client bindings" id="{D6749252-D1F1-5B46-8BD6-E2658B9C7040}">
          <p14:sldIdLst/>
        </p14:section>
        <p14:section name="Workshop" id="{E76A129A-198A-4344-8A3E-34B3FE024ABB}">
          <p14:sldIdLst>
            <p14:sldId id="600"/>
            <p14:sldId id="563"/>
          </p14:sldIdLst>
        </p14:section>
        <p14:section name="Heap compaction" id="{029BE4D2-1A67-464A-9110-2D1153FD6F99}">
          <p14:sldIdLst>
            <p14:sldId id="300"/>
            <p14:sldId id="606"/>
            <p14:sldId id="607"/>
            <p14:sldId id="609"/>
            <p14:sldId id="610"/>
            <p14:sldId id="612"/>
            <p14:sldId id="611"/>
          </p14:sldIdLst>
        </p14:section>
        <p14:section name="Scavenger" id="{DE9B1F43-12B5-DB48-884F-D587966174BE}">
          <p14:sldIdLst>
            <p14:sldId id="297"/>
            <p14:sldId id="299"/>
            <p14:sldId id="603"/>
            <p14:sldId id="613"/>
            <p14:sldId id="618"/>
            <p14:sldId id="619"/>
          </p14:sldIdLst>
        </p14:section>
        <p14:section name="Back to work" id="{A974C6E1-C42A-ED49-9014-B134E77722E4}">
          <p14:sldIdLst>
            <p14:sldId id="6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A10000"/>
    <a:srgbClr val="D3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/>
    <p:restoredTop sz="70758"/>
  </p:normalViewPr>
  <p:slideViewPr>
    <p:cSldViewPr snapToGrid="0" snapToObjects="1">
      <p:cViewPr varScale="1">
        <p:scale>
          <a:sx n="101" d="100"/>
          <a:sy n="101" d="100"/>
        </p:scale>
        <p:origin x="17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616EF-61A1-8241-8D7A-C212FE98CD4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B0B5-18C0-414E-B4A4-1EF2E8627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native roots 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native roots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8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Build new chains of objects 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(2/4)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(3/4)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(4/4)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eventually, fail to allocate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heap is full, and there is no room left for new arrays!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where the garbage collector comes in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GC needs to find free space for the next allocation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finds free memory in an indirect way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By finding all memory in use, the collector can determine the inverse: what memory is not in use?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determines all memory reachable from in-use objects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1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collector is going to find all the live objects in the heap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starts by scanning the root set—Objects currently in use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Roots could be thread stacks, registers, or native </a:t>
            </a:r>
            <a:r>
              <a:rPr lang="en-US" dirty="0" err="1"/>
              <a:t>datastructures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These are internal to the language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6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From the root set, we find two reference arrays.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9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collector will in turn scan each found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Until it finds every reachable object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our live 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garbage collector builds a “map” of the heap, marking all “in use” regions of memory.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3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By finding all memory in use, the collector can determine the inverse: what memory is not in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48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 unused memory is reclaimed, and we have free memory to make an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3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4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3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3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4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be building our GC using the Eclipse OMR project. OMR is a collection of tools for building language runtimes. (I work on the Eclipse OMR project on behalf of IBM Canada).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12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Compacting 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Compacting (2/4)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3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Compacting (3/4)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49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Aaand</a:t>
            </a:r>
            <a:r>
              <a:rPr lang="en-US" dirty="0"/>
              <a:t> the rest--compacting (4/4)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84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92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0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1D24FB-B0E3-4C1E-A190-9BF323702BFD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This is a 1000mile view of a typical language runtime. You have all the typical components—interpreter, </a:t>
            </a:r>
            <a:r>
              <a:rPr lang="en-US" dirty="0" err="1"/>
              <a:t>gc</a:t>
            </a:r>
            <a:r>
              <a:rPr lang="en-US" dirty="0"/>
              <a:t>, </a:t>
            </a:r>
            <a:r>
              <a:rPr lang="en-US" dirty="0" err="1"/>
              <a:t>jit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 core idea of OMR is that a lot of these components are agnostic to the actual semantics of the language. The same GC or compiler could be used for any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5755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basic array template. Our arrays are going to have two components:</a:t>
            </a:r>
          </a:p>
          <a:p>
            <a:pPr marL="228600" indent="-228600">
              <a:buAutoNum type="arabicPeriod"/>
            </a:pPr>
            <a:r>
              <a:rPr lang="en-US" dirty="0"/>
              <a:t>A fixed sized header with “reflective” metadata, that describes the contents of the array.</a:t>
            </a:r>
          </a:p>
          <a:p>
            <a:pPr marL="228600" indent="-228600">
              <a:buAutoNum type="arabicPeriod"/>
            </a:pPr>
            <a:r>
              <a:rPr lang="en-US" dirty="0"/>
              <a:t>A dynamically sized “tail” of data—the actual elements of our array.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header describes our arrays in 3 ways:</a:t>
            </a:r>
          </a:p>
          <a:p>
            <a:pPr marL="228600" indent="-228600">
              <a:buAutoNum type="arabicPeriod"/>
            </a:pPr>
            <a:r>
              <a:rPr lang="en-US" dirty="0"/>
              <a:t>The “type” of data this array contains</a:t>
            </a:r>
          </a:p>
          <a:p>
            <a:pPr marL="228600" indent="-228600">
              <a:buAutoNum type="arabicPeriod"/>
            </a:pPr>
            <a:r>
              <a:rPr lang="en-US" dirty="0"/>
              <a:t>The number of elements in this array</a:t>
            </a:r>
          </a:p>
          <a:p>
            <a:pPr marL="228600" indent="-228600">
              <a:buAutoNum type="arabicPeriod"/>
            </a:pPr>
            <a:r>
              <a:rPr lang="en-US" dirty="0"/>
              <a:t>A small field reserved for GC bookkeeping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4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going to support two kinds of data elements: references and unstructured byte arrays.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Therefore, we have two kinds of arrays: </a:t>
            </a:r>
            <a:r>
              <a:rPr lang="en-US" dirty="0" err="1"/>
              <a:t>RefArrays</a:t>
            </a:r>
            <a:r>
              <a:rPr lang="en-US" dirty="0"/>
              <a:t> and </a:t>
            </a:r>
            <a:r>
              <a:rPr lang="en-US" dirty="0" err="1"/>
              <a:t>BinArrays</a:t>
            </a:r>
            <a:r>
              <a:rPr lang="en-US" dirty="0"/>
              <a:t> (named for binary-data).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dirty="0" err="1"/>
              <a:t>RefArray</a:t>
            </a:r>
            <a:r>
              <a:rPr lang="en-US" dirty="0"/>
              <a:t>, the header marks the array as containing references, and also notes how many references are stored.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BinArray</a:t>
            </a:r>
            <a:r>
              <a:rPr lang="en-US" dirty="0"/>
              <a:t> is similar: data is N elements of BIN data (aka bytes).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a picture of how our arrays might be used.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Objects in memory form a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Native roots: the references our application is currently working with. These references might be in special “rooted” structures, or native application-internal structures, or even located in the machine’s registers and native stack. These references have to be manually found by the collector, in a process known as root scanning.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 the graph is acyclic, but there’s no reason why cycles couldn’t exist—they happen in “real” code all the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that bin arrays have no references—they are terminal (or leaf) nodes in our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 the next few slides, we’ll go over how the mutator can modify the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mutator can allocate new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reference slots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ple Code 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8059-AC9C-0B48-AE53-2A45EED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15D-A7C4-C744-9DA7-972E17579B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3669"/>
            <a:ext cx="10515600" cy="4583294"/>
          </a:xfrm>
        </p:spPr>
        <p:txBody>
          <a:bodyPr wrap="none" anchor="t"/>
          <a:lstStyle>
            <a:lvl1pPr marL="0" indent="0" algn="l">
              <a:spcBef>
                <a:spcPts val="2800"/>
              </a:spcBef>
              <a:buNone/>
              <a:defRPr>
                <a:latin typeface="+mn-lt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</a:lstStyle>
          <a:p>
            <a:pPr lvl="0"/>
            <a:r>
              <a:rPr lang="en-US" dirty="0"/>
              <a:t>Create the directory: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example/</a:t>
            </a:r>
          </a:p>
          <a:p>
            <a:pPr lvl="1"/>
            <a:r>
              <a:rPr lang="en-US" dirty="0"/>
              <a:t>cd example/</a:t>
            </a:r>
          </a:p>
          <a:p>
            <a:pPr lvl="0"/>
            <a:r>
              <a:rPr lang="en-US" dirty="0"/>
              <a:t>Run the build:</a:t>
            </a:r>
          </a:p>
          <a:p>
            <a:pPr lvl="1"/>
            <a:r>
              <a:rPr lang="en-US" dirty="0"/>
              <a:t>./configure &amp;&amp; make –j8</a:t>
            </a:r>
          </a:p>
          <a:p>
            <a:pPr lvl="0"/>
            <a:r>
              <a:rPr lang="en-US" dirty="0"/>
              <a:t>Do Something interesting:</a:t>
            </a:r>
          </a:p>
          <a:p>
            <a:pPr lvl="1"/>
            <a:r>
              <a:rPr lang="en-US" dirty="0"/>
              <a:t>./build/run-it -debug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D904-9E79-8C49-B8D5-F7956FCC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52A8-AD96-6B42-A152-53ED633C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6EC4-BAB8-834D-9982-D58D02C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574363-9F16-0444-979D-3ECF8D16C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31230"/>
            <a:ext cx="10515600" cy="273458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path/to/</a:t>
            </a:r>
            <a:r>
              <a:rPr lang="en-US" dirty="0" err="1"/>
              <a:t>code.hpp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1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8059-AC9C-0B48-AE53-2A45EED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15D-A7C4-C744-9DA7-972E17579B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3668"/>
            <a:ext cx="10515600" cy="5127807"/>
          </a:xfrm>
        </p:spPr>
        <p:txBody>
          <a:bodyPr wrap="none" anchor="ctr"/>
          <a:lstStyle>
            <a:lvl1pPr marL="0" indent="0" algn="l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</a:lstStyle>
          <a:p>
            <a:pPr lvl="0"/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pPr lvl="0"/>
            <a:r>
              <a:rPr lang="en-US" dirty="0"/>
              <a:t>  </a:t>
            </a:r>
            <a:r>
              <a:rPr lang="en-US" dirty="0" err="1"/>
              <a:t>do_something</a:t>
            </a:r>
            <a:r>
              <a:rPr lang="en-US" dirty="0"/>
              <a:t>();</a:t>
            </a:r>
          </a:p>
          <a:p>
            <a:pPr lvl="0"/>
            <a:r>
              <a:rPr lang="en-US" dirty="0"/>
              <a:t>  return 0;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nested_example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  return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pPr lvl="2"/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 err="1"/>
              <a:t>FruitKind</a:t>
            </a:r>
            <a:r>
              <a:rPr lang="en-US" dirty="0"/>
              <a:t> {</a:t>
            </a:r>
          </a:p>
          <a:p>
            <a:pPr lvl="2"/>
            <a:r>
              <a:rPr lang="en-US" dirty="0"/>
              <a:t>  APPLE,</a:t>
            </a:r>
          </a:p>
          <a:p>
            <a:pPr lvl="2"/>
            <a:r>
              <a:rPr lang="en-US" dirty="0"/>
              <a:t>  ORANGE,</a:t>
            </a:r>
          </a:p>
          <a:p>
            <a:pPr lvl="2"/>
            <a:r>
              <a:rPr lang="en-US" dirty="0"/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6EC4-BAB8-834D-9982-D58D02C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574363-9F16-0444-979D-3ECF8D16C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31230"/>
            <a:ext cx="10515600" cy="273458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path/to/</a:t>
            </a:r>
            <a:r>
              <a:rPr lang="en-US" dirty="0" err="1"/>
              <a:t>code.hpp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wy0717/splash-2018-omr-g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clipse/omr" TargetMode="Externa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51B7-A0C9-B549-97DB-9CD42927F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B0A0E-2782-DD48-AA2C-3AECFDB6F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the OMR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242572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49354" cy="7776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A97AA8-3949-4A4D-8E7E-66700131C824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DAE03E-DBDE-D74F-8F7D-6E9190CBBBA2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1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D7EF76-BB25-5843-A75C-71AA462E48FE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38F9EA-D903-3A40-BD33-F6C67364455C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B3FBC0-6EA0-1344-8566-E7AC9907491B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DDF47C-33A0-A740-A440-3E3CA857F7E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8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B79B51-A353-C048-843D-D64E90492F15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40FD61-40A0-6543-B1B7-3F3107F21DBD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7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FA50E9-ECF8-E146-B601-B6B203E6BEA9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EB4EDB-4C63-114D-A2AA-BC2BC75F7889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8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8C970-493D-AE45-8378-544B53070358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5C59977-A07E-E041-A04E-0735BF18FC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4D1CCF-43B2-2B4C-BFE9-904F923717E4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203EA4-AB16-2842-9F85-8E518E57C89A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33922D5-95E0-E04F-9DC7-8F115596AD31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28DED0-A973-C045-B798-EB1DAB820406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1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9E58B-829A-774F-BE63-D9045B9395F2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3910AA-CF72-A041-A35B-D6CF80A2B1DD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0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0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E8C7AB-83D4-7247-8552-D02911B76D49}"/>
              </a:ext>
            </a:extLst>
          </p:cNvPr>
          <p:cNvSpPr/>
          <p:nvPr/>
        </p:nvSpPr>
        <p:spPr>
          <a:xfrm>
            <a:off x="2886935" y="1536700"/>
            <a:ext cx="8123966" cy="4940300"/>
          </a:xfrm>
          <a:prstGeom prst="rect">
            <a:avLst/>
          </a:prstGeom>
          <a:noFill/>
          <a:ln w="952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934" y="365126"/>
            <a:ext cx="8123967" cy="11314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Out of memory!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6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E5A0-AF67-E045-8839-18D9B24A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BC6-EFA1-E247-A53A-AC5D0F01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THIS LAB IS “BRING YOUR OWN LAPTOP”</a:t>
            </a:r>
            <a:endParaRPr lang="en-US" dirty="0"/>
          </a:p>
          <a:p>
            <a:r>
              <a:rPr lang="en-US" dirty="0"/>
              <a:t>You need:</a:t>
            </a:r>
          </a:p>
          <a:p>
            <a:pPr lvl="1"/>
            <a:r>
              <a:rPr lang="en-US" dirty="0"/>
              <a:t>Linux, </a:t>
            </a:r>
            <a:r>
              <a:rPr lang="en-US" dirty="0" err="1"/>
              <a:t>osx</a:t>
            </a:r>
            <a:r>
              <a:rPr lang="en-US" dirty="0"/>
              <a:t>, or windows laptop</a:t>
            </a:r>
          </a:p>
          <a:p>
            <a:pPr lvl="1"/>
            <a:r>
              <a:rPr lang="en-US" dirty="0"/>
              <a:t> a C++11 toolchain: </a:t>
            </a:r>
            <a:r>
              <a:rPr lang="en-US" dirty="0" err="1"/>
              <a:t>msvc</a:t>
            </a:r>
            <a:r>
              <a:rPr lang="en-US" dirty="0"/>
              <a:t>, clang,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Clone the skeleton project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git clone --recursive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https://github.com/rwy0717/splash2018-omr-gc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>
                <a:solidFill>
                  <a:schemeClr val="accent1"/>
                </a:solidFill>
              </a:rPr>
              <a:t>Don't forget your laptop charger!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8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1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06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3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5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28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D929AE-28F9-B64A-BD21-E616E354586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25BA11-17EF-1841-9233-A6EC2F264F1A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09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C219-E3B3-9545-BE9C-09B60718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5159-1B78-714C-8E72-0FE3F8E2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collector is using a classic “mark and sweep”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roots, mark reachable objects, put them on a work stack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the objects on the works stack, to find new live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Build a map of the used and unused portions of the heap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unused portions of the heap to the free list</a:t>
            </a:r>
          </a:p>
          <a:p>
            <a:r>
              <a:rPr lang="en-US" dirty="0"/>
              <a:t>Memory is reclaimed in bulk, on demand</a:t>
            </a:r>
          </a:p>
          <a:p>
            <a:r>
              <a:rPr lang="en-US" dirty="0"/>
              <a:t>Free memory is found in the space “between” live objects</a:t>
            </a:r>
          </a:p>
          <a:p>
            <a:r>
              <a:rPr lang="en-US" dirty="0"/>
              <a:t>The GC has no “per-object” free operation (no destructors)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6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5275-807D-DA4D-96E3-96038619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GC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4BD1-26C5-554E-BD0C-F783909A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scanning – what objects are we working with?</a:t>
            </a:r>
          </a:p>
          <a:p>
            <a:r>
              <a:rPr lang="en-US" dirty="0"/>
              <a:t>Object size</a:t>
            </a:r>
          </a:p>
          <a:p>
            <a:r>
              <a:rPr lang="en-US" dirty="0"/>
              <a:t>How to find references between objects:</a:t>
            </a:r>
          </a:p>
          <a:p>
            <a:pPr lvl="1"/>
            <a:r>
              <a:rPr lang="en-US" dirty="0"/>
              <a:t>Slot Location: object + offset</a:t>
            </a:r>
          </a:p>
          <a:p>
            <a:pPr lvl="1"/>
            <a:r>
              <a:rPr lang="en-US" dirty="0"/>
              <a:t>Slot Encoding: need to read and write references</a:t>
            </a:r>
          </a:p>
          <a:p>
            <a:r>
              <a:rPr lang="en-US" dirty="0"/>
              <a:t>When is the graph changed?</a:t>
            </a:r>
          </a:p>
        </p:txBody>
      </p:sp>
    </p:spTree>
    <p:extLst>
      <p:ext uri="{BB962C8B-B14F-4D97-AF65-F5344CB8AC3E}">
        <p14:creationId xmlns:p14="http://schemas.microsoft.com/office/powerpoint/2010/main" val="332439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2123-C284-AE42-916E-10E83130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E3AB-2574-4448-BD50-488D874D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OMR is massively configurable at compile time</a:t>
            </a:r>
          </a:p>
          <a:p>
            <a:r>
              <a:rPr lang="en-US" dirty="0"/>
              <a:t>You must teach the GC about your objects and runtime</a:t>
            </a:r>
          </a:p>
          <a:p>
            <a:r>
              <a:rPr lang="en-US" dirty="0"/>
              <a:t>Users (that’s us!) implement “client” code</a:t>
            </a:r>
          </a:p>
          <a:p>
            <a:r>
              <a:rPr lang="en-US" dirty="0"/>
              <a:t>A set of APIs defined by OMR, but implemented by consumers</a:t>
            </a:r>
          </a:p>
          <a:p>
            <a:r>
              <a:rPr lang="en-US" dirty="0"/>
              <a:t>Client code is compiled and </a:t>
            </a:r>
            <a:r>
              <a:rPr lang="en-US" dirty="0" err="1"/>
              <a:t>inlined</a:t>
            </a:r>
            <a:r>
              <a:rPr lang="en-US" dirty="0"/>
              <a:t> into OMR</a:t>
            </a:r>
          </a:p>
          <a:p>
            <a:r>
              <a:rPr lang="en-US" dirty="0"/>
              <a:t>Clients can incrementally develop their client code to enable new technology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77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BEC0-E9A2-4142-83F1-67399702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OMR GC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CF0C-3694-024F-86C5-AFB031189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experimental set of APIs for the collector</a:t>
            </a:r>
          </a:p>
        </p:txBody>
      </p:sp>
    </p:spTree>
    <p:extLst>
      <p:ext uri="{BB962C8B-B14F-4D97-AF65-F5344CB8AC3E}">
        <p14:creationId xmlns:p14="http://schemas.microsoft.com/office/powerpoint/2010/main" val="19000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4B64-B06D-AE4F-ABCC-454022A4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4A8C6-53CD-0F48-B63C-CAE4C526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Today, we’re going to implement a garbage collector</a:t>
            </a:r>
          </a:p>
          <a:p>
            <a:pPr marL="0" indent="0">
              <a:buNone/>
            </a:pPr>
            <a:r>
              <a:rPr lang="en-US" dirty="0"/>
              <a:t>for simple fixed-length arrays.</a:t>
            </a:r>
          </a:p>
        </p:txBody>
      </p:sp>
    </p:spTree>
    <p:extLst>
      <p:ext uri="{BB962C8B-B14F-4D97-AF65-F5344CB8AC3E}">
        <p14:creationId xmlns:p14="http://schemas.microsoft.com/office/powerpoint/2010/main" val="174492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57526-CC0F-164E-A86E-84831867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collector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E6E5-1014-6E44-9E59-ED41C33A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OMR::Runtime</a:t>
            </a:r>
          </a:p>
          <a:p>
            <a:pPr lvl="1"/>
            <a:r>
              <a:rPr lang="en-US" dirty="0"/>
              <a:t>Process wide singleton</a:t>
            </a:r>
          </a:p>
          <a:p>
            <a:pPr lvl="1"/>
            <a:r>
              <a:rPr lang="en-US" dirty="0"/>
              <a:t>Responsible for initializing the port &amp; thread library</a:t>
            </a:r>
          </a:p>
          <a:p>
            <a:pPr lvl="1"/>
            <a:r>
              <a:rPr lang="en-US" dirty="0"/>
              <a:t>Required to bring up the GC subsystem</a:t>
            </a:r>
          </a:p>
          <a:p>
            <a:r>
              <a:rPr lang="en-US" dirty="0"/>
              <a:t>OMR::GC::System</a:t>
            </a:r>
          </a:p>
          <a:p>
            <a:pPr lvl="1"/>
            <a:r>
              <a:rPr lang="en-US" dirty="0"/>
              <a:t>A complete garbage collected heap</a:t>
            </a:r>
          </a:p>
          <a:p>
            <a:pPr lvl="1"/>
            <a:r>
              <a:rPr lang="en-US" dirty="0"/>
              <a:t>Static configuration is optionally passed in to the constructor</a:t>
            </a:r>
          </a:p>
          <a:p>
            <a:pPr lvl="1"/>
            <a:r>
              <a:rPr lang="en-US" dirty="0"/>
              <a:t>You can bring up multiple heaps per process (hopefully, </a:t>
            </a:r>
            <a:r>
              <a:rPr lang="en-US" dirty="0" err="1"/>
              <a:t>haha</a:t>
            </a:r>
            <a:r>
              <a:rPr lang="en-US" dirty="0"/>
              <a:t> !)</a:t>
            </a:r>
          </a:p>
          <a:p>
            <a:r>
              <a:rPr lang="en-US" dirty="0"/>
              <a:t>OMR::GC::Context</a:t>
            </a:r>
          </a:p>
          <a:p>
            <a:pPr lvl="1"/>
            <a:r>
              <a:rPr lang="en-US" dirty="0"/>
              <a:t>A per-thread GC context, required for most public APIs</a:t>
            </a:r>
          </a:p>
          <a:p>
            <a:pPr lvl="1"/>
            <a:r>
              <a:rPr lang="en-US" dirty="0"/>
              <a:t>Provides local heap caches, heap access locks, and rooting utilities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94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701A15-0D9C-9348-B812-CA941D6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AEDC-F45C-2D4A-B18C-869C38C1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&lt;OMR/GC/</a:t>
            </a:r>
            <a:r>
              <a:rPr lang="en-US" dirty="0" err="1">
                <a:latin typeface="Consolas" panose="020B0609020204030204" pitchFamily="49" charset="0"/>
              </a:rPr>
              <a:t>System.hpp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// Process-wide singleton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OMR::Runtime runtime;</a:t>
            </a:r>
          </a:p>
          <a:p>
            <a:endParaRPr lang="en-US" dirty="0"/>
          </a:p>
          <a:p>
            <a:r>
              <a:rPr lang="en-US" dirty="0"/>
              <a:t>// Each system contains a unique heap. Per-VM.</a:t>
            </a:r>
          </a:p>
          <a:p>
            <a:r>
              <a:rPr lang="en-US" dirty="0">
                <a:latin typeface="Consolas" panose="020B0609020204030204" pitchFamily="49" charset="0"/>
              </a:rPr>
              <a:t>OMR::GC::System system(runtime);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// Thread-local context to the GC::System.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OMR::GC::Context </a:t>
            </a:r>
            <a:r>
              <a:rPr lang="en-US" dirty="0" err="1"/>
              <a:t>ctx</a:t>
            </a:r>
            <a:r>
              <a:rPr lang="en-US" dirty="0"/>
              <a:t>(system);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E9C982-CEA0-6346-8AB2-F720EE784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6D8F-E0A3-9047-B0E1-EC31C7BB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object-oriented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FB88-A75E-1A41-B317-F4F8DD3C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T* OMR::GC::allocate&lt;T&gt;(cx, size,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return value is an unsafe heap reference.</a:t>
            </a:r>
          </a:p>
          <a:p>
            <a:r>
              <a:rPr lang="en-US" dirty="0"/>
              <a:t>The initializer must put the new allocation into a scannable state</a:t>
            </a:r>
          </a:p>
          <a:p>
            <a:pPr lvl="1"/>
            <a:r>
              <a:rPr lang="en-US" dirty="0"/>
              <a:t>IE: set the objects size, and clear any reference slots.</a:t>
            </a:r>
          </a:p>
          <a:p>
            <a:pPr lvl="1"/>
            <a:r>
              <a:rPr lang="en-US" dirty="0"/>
              <a:t>The initializer cannot allocate.</a:t>
            </a:r>
          </a:p>
          <a:p>
            <a:r>
              <a:rPr lang="en-US" dirty="0"/>
              <a:t>Collections can happen at allocation sites.</a:t>
            </a:r>
          </a:p>
          <a:p>
            <a:pPr lvl="1"/>
            <a:r>
              <a:rPr lang="en-US" dirty="0"/>
              <a:t>Do not hold raw heap reference across allocations sites!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NoCollect</a:t>
            </a:r>
            <a:r>
              <a:rPr lang="en-US" dirty="0"/>
              <a:t> API when it’s not safe to collect.</a:t>
            </a:r>
          </a:p>
        </p:txBody>
      </p:sp>
    </p:spTree>
    <p:extLst>
      <p:ext uri="{BB962C8B-B14F-4D97-AF65-F5344CB8AC3E}">
        <p14:creationId xmlns:p14="http://schemas.microsoft.com/office/powerpoint/2010/main" val="2371061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6EC12BA-91B7-1A4F-9DC5-83F823426174}"/>
              </a:ext>
            </a:extLst>
          </p:cNvPr>
          <p:cNvSpPr/>
          <p:nvPr/>
        </p:nvSpPr>
        <p:spPr>
          <a:xfrm>
            <a:off x="1421504" y="195727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1B648-D7C7-8049-AE3E-11306B31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StackRoots</a:t>
            </a:r>
            <a:r>
              <a:rPr lang="en-US" dirty="0"/>
              <a:t>: Automatically rooted pointers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2985C-01F6-2E4B-BCDF-209457231A99}"/>
              </a:ext>
            </a:extLst>
          </p:cNvPr>
          <p:cNvSpPr/>
          <p:nvPr/>
        </p:nvSpPr>
        <p:spPr>
          <a:xfrm>
            <a:off x="2606110" y="36366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972AB5-A098-F047-878B-77FB106AA504}"/>
              </a:ext>
            </a:extLst>
          </p:cNvPr>
          <p:cNvSpPr/>
          <p:nvPr/>
        </p:nvSpPr>
        <p:spPr>
          <a:xfrm>
            <a:off x="2606111" y="38852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0D90B-50B0-4F45-B1BB-821F5E43F95D}"/>
              </a:ext>
            </a:extLst>
          </p:cNvPr>
          <p:cNvSpPr/>
          <p:nvPr/>
        </p:nvSpPr>
        <p:spPr>
          <a:xfrm>
            <a:off x="2175208" y="3150405"/>
            <a:ext cx="1984039" cy="993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StackRoot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DB051-5D92-124E-A65D-737E5450DF7F}"/>
              </a:ext>
            </a:extLst>
          </p:cNvPr>
          <p:cNvSpPr/>
          <p:nvPr/>
        </p:nvSpPr>
        <p:spPr>
          <a:xfrm>
            <a:off x="2606112" y="544549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646F1-0F11-D745-8816-BA0655F4D0EF}"/>
              </a:ext>
            </a:extLst>
          </p:cNvPr>
          <p:cNvSpPr/>
          <p:nvPr/>
        </p:nvSpPr>
        <p:spPr>
          <a:xfrm>
            <a:off x="2606113" y="569407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FFAD27-94EC-8B41-9B23-E51AC6AC6DE0}"/>
              </a:ext>
            </a:extLst>
          </p:cNvPr>
          <p:cNvSpPr/>
          <p:nvPr/>
        </p:nvSpPr>
        <p:spPr>
          <a:xfrm>
            <a:off x="2175210" y="4959229"/>
            <a:ext cx="1984039" cy="10010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StackRoot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03394A-82A1-5545-A57C-9F483C262BFB}"/>
              </a:ext>
            </a:extLst>
          </p:cNvPr>
          <p:cNvSpPr/>
          <p:nvPr/>
        </p:nvSpPr>
        <p:spPr>
          <a:xfrm>
            <a:off x="990600" y="1548670"/>
            <a:ext cx="1984039" cy="667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F6156B-DF41-CD44-AB28-F6CFDE7A7983}"/>
              </a:ext>
            </a:extLst>
          </p:cNvPr>
          <p:cNvCxnSpPr>
            <a:cxnSpLocks/>
          </p:cNvCxnSpPr>
          <p:nvPr/>
        </p:nvCxnSpPr>
        <p:spPr>
          <a:xfrm flipV="1">
            <a:off x="3888143" y="3755696"/>
            <a:ext cx="310955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102984-5261-F542-BAA1-99DBEF9B41C1}"/>
              </a:ext>
            </a:extLst>
          </p:cNvPr>
          <p:cNvCxnSpPr>
            <a:cxnSpLocks/>
          </p:cNvCxnSpPr>
          <p:nvPr/>
        </p:nvCxnSpPr>
        <p:spPr>
          <a:xfrm>
            <a:off x="2617695" y="2109970"/>
            <a:ext cx="0" cy="104043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B159DD-7953-164F-B353-DA38D3BA721F}"/>
              </a:ext>
            </a:extLst>
          </p:cNvPr>
          <p:cNvCxnSpPr>
            <a:cxnSpLocks/>
          </p:cNvCxnSpPr>
          <p:nvPr/>
        </p:nvCxnSpPr>
        <p:spPr>
          <a:xfrm>
            <a:off x="3888143" y="4014549"/>
            <a:ext cx="0" cy="9446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436F0B-3F72-864A-98EF-565238FDFAAC}"/>
              </a:ext>
            </a:extLst>
          </p:cNvPr>
          <p:cNvCxnSpPr>
            <a:cxnSpLocks/>
          </p:cNvCxnSpPr>
          <p:nvPr/>
        </p:nvCxnSpPr>
        <p:spPr>
          <a:xfrm flipV="1">
            <a:off x="3888143" y="5578940"/>
            <a:ext cx="310955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4BC30A-0054-0F45-BE63-86C04AF08225}"/>
              </a:ext>
            </a:extLst>
          </p:cNvPr>
          <p:cNvSpPr txBox="1"/>
          <p:nvPr/>
        </p:nvSpPr>
        <p:spPr>
          <a:xfrm>
            <a:off x="6032499" y="1784889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E080CC-3FA3-F740-9DCB-AE24D63D2572}"/>
              </a:ext>
            </a:extLst>
          </p:cNvPr>
          <p:cNvSpPr txBox="1"/>
          <p:nvPr/>
        </p:nvSpPr>
        <p:spPr>
          <a:xfrm>
            <a:off x="3643932" y="1791737"/>
            <a:ext cx="13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0F86EE-312F-AA47-B99B-631102FAD02A}"/>
              </a:ext>
            </a:extLst>
          </p:cNvPr>
          <p:cNvSpPr/>
          <p:nvPr/>
        </p:nvSpPr>
        <p:spPr>
          <a:xfrm>
            <a:off x="6997699" y="3556781"/>
            <a:ext cx="1984039" cy="4183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3F0600-BF17-844A-AB28-2F9A1942D16D}"/>
              </a:ext>
            </a:extLst>
          </p:cNvPr>
          <p:cNvSpPr/>
          <p:nvPr/>
        </p:nvSpPr>
        <p:spPr>
          <a:xfrm>
            <a:off x="6984472" y="5381389"/>
            <a:ext cx="1984039" cy="4183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02F9D4-1A75-C645-85E8-5959BF47BAD8}"/>
              </a:ext>
            </a:extLst>
          </p:cNvPr>
          <p:cNvCxnSpPr>
            <a:cxnSpLocks/>
          </p:cNvCxnSpPr>
          <p:nvPr/>
        </p:nvCxnSpPr>
        <p:spPr>
          <a:xfrm>
            <a:off x="5442921" y="1690688"/>
            <a:ext cx="0" cy="4735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7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D26E-8CD4-ED49-B2C4-7988FEA8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StackRoot</a:t>
            </a:r>
            <a:r>
              <a:rPr lang="en-US" dirty="0"/>
              <a:t>: Automatically Rooted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6D8C-DED4-4B45-9E37-39D10874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Attached to a specific context, and null by default: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root(cx);</a:t>
            </a:r>
          </a:p>
          <a:p>
            <a:r>
              <a:rPr lang="en-US" dirty="0"/>
              <a:t>Assignable, and comparable: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r0(cx, </a:t>
            </a:r>
            <a:r>
              <a:rPr lang="en-US" dirty="0" err="1"/>
              <a:t>allocateObject</a:t>
            </a:r>
            <a:r>
              <a:rPr lang="en-US" dirty="0"/>
              <a:t>());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r1 = r0;</a:t>
            </a:r>
          </a:p>
          <a:p>
            <a:pPr lvl="1"/>
            <a:r>
              <a:rPr lang="en-US" dirty="0"/>
              <a:t>r0 == r1; // true</a:t>
            </a:r>
          </a:p>
          <a:p>
            <a:r>
              <a:rPr lang="en-US" dirty="0"/>
              <a:t>Have a pointer-like API:</a:t>
            </a:r>
          </a:p>
          <a:p>
            <a:pPr lvl="1"/>
            <a:r>
              <a:rPr lang="en-US" dirty="0"/>
              <a:t>Root-&gt;field = 42;</a:t>
            </a:r>
          </a:p>
          <a:p>
            <a:pPr lvl="1"/>
            <a:r>
              <a:rPr lang="en-US" dirty="0"/>
              <a:t>(*root).field = 42;</a:t>
            </a:r>
          </a:p>
          <a:p>
            <a:r>
              <a:rPr lang="en-US" dirty="0"/>
              <a:t>Stack Roots have LIFO semantics and must be allocated on the stack.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47495-036D-F14B-A3EC-8B974636E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38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29244B-86A6-E743-8540-16220462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slots 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F7C4-E967-1E4E-8AA9-B06FE07E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show the GC how and where GC refs are stored</a:t>
            </a:r>
          </a:p>
          <a:p>
            <a:r>
              <a:rPr lang="en-US" dirty="0"/>
              <a:t>We implement an object scanner that can notify GC visitors about edges between objects</a:t>
            </a:r>
          </a:p>
          <a:p>
            <a:r>
              <a:rPr lang="en-US" dirty="0"/>
              <a:t>We give the visitor slot handles (pointers to slots).</a:t>
            </a:r>
          </a:p>
          <a:p>
            <a:r>
              <a:rPr lang="en-US" dirty="0"/>
              <a:t>The GC uses these handles to read/write references from object slots.</a:t>
            </a:r>
          </a:p>
          <a:p>
            <a:r>
              <a:rPr lang="en-US" dirty="0"/>
              <a:t>The OMR::GC::</a:t>
            </a:r>
            <a:r>
              <a:rPr lang="en-US" dirty="0" err="1"/>
              <a:t>RefSlotHandle</a:t>
            </a:r>
            <a:r>
              <a:rPr lang="en-US" dirty="0"/>
              <a:t> can be used for slots containing plain, untagged, full-width addresses</a:t>
            </a:r>
          </a:p>
          <a:p>
            <a:r>
              <a:rPr lang="en-US" dirty="0"/>
              <a:t>Clients can provide their own slot handle types for defining custom read/write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5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F4A79F-E456-7F4A-A94E-A599609C5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3B1405F-60E9-574B-96E8-FAE0FC7D6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5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C0E3-C007-2646-80D2-BECA48984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break!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DE8D56-3C65-8D4C-8657-B563E583A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0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B454-C70F-F244-9E7D-6258D9A3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Compaction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E8BF-A8CA-9D45-AA2C-4ECF34CA5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3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1E6A-86A5-E443-B442-91537E68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Compaction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C7BE-57F3-7C49-B96F-8354CC60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time, heap memory becomes fragmented</a:t>
            </a:r>
          </a:p>
          <a:p>
            <a:r>
              <a:rPr lang="en-US" dirty="0"/>
              <a:t>Heap fragmentation is bad for the application</a:t>
            </a:r>
          </a:p>
          <a:p>
            <a:pPr lvl="1"/>
            <a:r>
              <a:rPr lang="en-US" dirty="0"/>
              <a:t>Slow allocation</a:t>
            </a:r>
          </a:p>
          <a:p>
            <a:pPr lvl="1"/>
            <a:r>
              <a:rPr lang="en-US" dirty="0"/>
              <a:t>Bad data locality</a:t>
            </a:r>
          </a:p>
          <a:p>
            <a:pPr lvl="1"/>
            <a:r>
              <a:rPr lang="en-US" dirty="0"/>
              <a:t>Unusable heap memory</a:t>
            </a:r>
          </a:p>
          <a:p>
            <a:r>
              <a:rPr lang="en-US" dirty="0"/>
              <a:t>The collector can slide all live objects together</a:t>
            </a:r>
          </a:p>
          <a:p>
            <a:r>
              <a:rPr lang="en-US" dirty="0"/>
              <a:t>Groups heap into live, and free regions</a:t>
            </a:r>
          </a:p>
          <a:p>
            <a:r>
              <a:rPr lang="en-US" dirty="0"/>
              <a:t>Extremely important for long lived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889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0A88-E4E0-AC44-95DF-B758B2B3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Eclipse OMR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3AACC-4905-624E-8B86-B5762CC8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150" y="3277394"/>
            <a:ext cx="1866900" cy="2590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11923-B249-074B-8638-2B6FB5BFBFCE}"/>
              </a:ext>
            </a:extLst>
          </p:cNvPr>
          <p:cNvSpPr txBox="1"/>
          <p:nvPr/>
        </p:nvSpPr>
        <p:spPr>
          <a:xfrm>
            <a:off x="0" y="14904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</a:rPr>
              <a:t>A toolkit for building language runtimes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https://</a:t>
            </a:r>
            <a:r>
              <a:rPr lang="en-US" sz="4000" dirty="0" err="1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github.com</a:t>
            </a:r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/eclipse/</a:t>
            </a:r>
            <a:r>
              <a:rPr lang="en-US" sz="4000" dirty="0" err="1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omr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44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64160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42100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3809625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42100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2532432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1799655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43592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3856333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4351337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5287962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6462712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7402512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8532812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2079026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7C25D-6063-6743-8FB0-45FE0DB9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Generational collection</a:t>
            </a:r>
            <a:br>
              <a:rPr lang="en-US" dirty="0"/>
            </a:br>
            <a:r>
              <a:rPr lang="en-US" dirty="0"/>
              <a:t>(Scavenging objects)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D3A71-C9D8-1E4D-A781-339DB11A2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04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547-3F8A-F74A-A6FC-B2124B9A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generational GC?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3582-E667-3B44-A678-261DCE2E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 generational hypothesis:</a:t>
            </a:r>
          </a:p>
          <a:p>
            <a:pPr lvl="1"/>
            <a:r>
              <a:rPr lang="en-US" dirty="0"/>
              <a:t>Young objects are more likely to die, or</a:t>
            </a:r>
          </a:p>
          <a:p>
            <a:pPr lvl="1"/>
            <a:r>
              <a:rPr lang="en-US" dirty="0"/>
              <a:t>The longer an object lives, the more likely it is to survive.</a:t>
            </a:r>
          </a:p>
          <a:p>
            <a:r>
              <a:rPr lang="en-US" dirty="0"/>
              <a:t>The plan: scan only newly allocated objects</a:t>
            </a:r>
          </a:p>
          <a:p>
            <a:r>
              <a:rPr lang="en-US" dirty="0"/>
              <a:t>Old objects will survive</a:t>
            </a:r>
          </a:p>
          <a:p>
            <a:r>
              <a:rPr lang="en-US" dirty="0"/>
              <a:t>When objects survive long enough, tenure to old-generation</a:t>
            </a:r>
          </a:p>
          <a:p>
            <a:r>
              <a:rPr lang="en-US" dirty="0"/>
              <a:t>Also known as “local collection”</a:t>
            </a:r>
          </a:p>
        </p:txBody>
      </p:sp>
    </p:spTree>
    <p:extLst>
      <p:ext uri="{BB962C8B-B14F-4D97-AF65-F5344CB8AC3E}">
        <p14:creationId xmlns:p14="http://schemas.microsoft.com/office/powerpoint/2010/main" val="1514761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698C-491E-5647-AB74-00CDBE07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Remembering old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79DE-2163-F34C-881B-FD4368E2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old object references a new object, we “remember” it</a:t>
            </a:r>
          </a:p>
          <a:p>
            <a:r>
              <a:rPr lang="en-US" dirty="0"/>
              <a:t>During a local collection old objects will survive</a:t>
            </a:r>
          </a:p>
          <a:p>
            <a:r>
              <a:rPr lang="en-US" dirty="0"/>
              <a:t>In a local collection, treat remembered objects as roots</a:t>
            </a:r>
          </a:p>
          <a:p>
            <a:r>
              <a:rPr lang="en-US" dirty="0"/>
              <a:t>How do we find old -&gt; new references?</a:t>
            </a:r>
          </a:p>
          <a:p>
            <a:r>
              <a:rPr lang="en-US" dirty="0"/>
              <a:t>Use a “write barrier” to track all object graph updates</a:t>
            </a:r>
          </a:p>
          <a:p>
            <a:r>
              <a:rPr lang="en-US" dirty="0"/>
              <a:t>Every time a reference is stored:</a:t>
            </a:r>
          </a:p>
          <a:p>
            <a:pPr lvl="1"/>
            <a:r>
              <a:rPr lang="en-US" dirty="0"/>
              <a:t>Is the referrer in old space?</a:t>
            </a:r>
          </a:p>
          <a:p>
            <a:pPr lvl="1"/>
            <a:r>
              <a:rPr lang="en-US" dirty="0"/>
              <a:t>Is the referent in new space?</a:t>
            </a:r>
          </a:p>
          <a:p>
            <a:pPr marL="457200" lvl="1" indent="0">
              <a:buNone/>
            </a:pPr>
            <a:r>
              <a:rPr lang="en-US" dirty="0"/>
              <a:t>=&gt; Remember the referrer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72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5730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27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10604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Heap: Scavenge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Evacuate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Survivor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B819211-AAFF-7D4C-ACA3-DBB1BC64D624}"/>
              </a:ext>
            </a:extLst>
          </p:cNvPr>
          <p:cNvSpPr/>
          <p:nvPr/>
        </p:nvSpPr>
        <p:spPr>
          <a:xfrm rot="10800000" flipH="1">
            <a:off x="8680450" y="4013200"/>
            <a:ext cx="1943100" cy="1778794"/>
          </a:xfrm>
          <a:prstGeom prst="arc">
            <a:avLst>
              <a:gd name="adj1" fmla="val 10762037"/>
              <a:gd name="adj2" fmla="val 116859"/>
            </a:avLst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E0AC2-03A5-E243-9424-92D58A37853C}"/>
              </a:ext>
            </a:extLst>
          </p:cNvPr>
          <p:cNvSpPr txBox="1"/>
          <p:nvPr/>
        </p:nvSpPr>
        <p:spPr>
          <a:xfrm>
            <a:off x="8966200" y="586688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survivors</a:t>
            </a:r>
          </a:p>
        </p:txBody>
      </p:sp>
    </p:spTree>
    <p:extLst>
      <p:ext uri="{BB962C8B-B14F-4D97-AF65-F5344CB8AC3E}">
        <p14:creationId xmlns:p14="http://schemas.microsoft.com/office/powerpoint/2010/main" val="133165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0" y="1088572"/>
            <a:ext cx="4881555" cy="5159828"/>
          </a:xfrm>
          <a:prstGeom prst="rect">
            <a:avLst/>
          </a:prstGeom>
          <a:noFill/>
          <a:ln w="19080">
            <a:solidFill>
              <a:schemeClr val="tx1"/>
            </a:solidFill>
            <a:prstDash val="sysDash"/>
          </a:ln>
        </p:spPr>
        <p:txBody>
          <a:bodyPr vert="horz" wrap="none" lIns="90128" tIns="108000" rIns="90128" bIns="49309" anchor="t" anchorCtr="0" compatLnSpc="0"/>
          <a:lstStyle/>
          <a:p>
            <a:pPr algn="ctr" hangingPunct="0"/>
            <a:r>
              <a:rPr lang="en-US" sz="1633" dirty="0">
                <a:latin typeface="Arial" pitchFamily="18"/>
                <a:ea typeface="Microsoft YaHei" pitchFamily="2"/>
                <a:cs typeface="Mangal" pitchFamily="2"/>
              </a:rPr>
              <a:t>Language Runtime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1201" y="5036724"/>
            <a:ext cx="4396032" cy="987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33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Platform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Abstraction</a:t>
            </a:r>
            <a:r>
              <a:rPr lang="en-US" sz="1633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 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44857" y="3307297"/>
            <a:ext cx="2162376" cy="1659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Garbage Collector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8285" y="1565471"/>
            <a:ext cx="2156545" cy="165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Diagnostic Services</a:t>
            </a:r>
          </a:p>
        </p:txBody>
      </p:sp>
      <p:sp>
        <p:nvSpPr>
          <p:cNvPr id="9" name="Freeform 8"/>
          <p:cNvSpPr/>
          <p:nvPr/>
        </p:nvSpPr>
        <p:spPr>
          <a:xfrm>
            <a:off x="2458502" y="3680695"/>
            <a:ext cx="1244159" cy="91238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Source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7599" y="3307297"/>
            <a:ext cx="1990656" cy="16591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Frontend</a:t>
            </a:r>
          </a:p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Compiler</a:t>
            </a:r>
          </a:p>
        </p:txBody>
      </p:sp>
      <p:cxnSp>
        <p:nvCxnSpPr>
          <p:cNvPr id="11" name="Straight Arrow Connector 10"/>
          <p:cNvCxnSpPr>
            <a:cxnSpLocks/>
            <a:stCxn id="9" idx="7"/>
            <a:endCxn id="10" idx="1"/>
          </p:cNvCxnSpPr>
          <p:nvPr/>
        </p:nvCxnSpPr>
        <p:spPr>
          <a:xfrm>
            <a:off x="3702661" y="4136887"/>
            <a:ext cx="334940" cy="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" name="Rectangle 13"/>
          <p:cNvSpPr/>
          <p:nvPr/>
        </p:nvSpPr>
        <p:spPr>
          <a:xfrm>
            <a:off x="8350689" y="1565471"/>
            <a:ext cx="2156545" cy="165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JIT Compiler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08285" y="3307598"/>
            <a:ext cx="2156545" cy="165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Interpreter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1565472"/>
            <a:ext cx="707157" cy="2572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14657" y="1834723"/>
            <a:ext cx="1219200" cy="1219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77867" y="1921237"/>
            <a:ext cx="580635" cy="369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5620" y="1456363"/>
            <a:ext cx="461217" cy="464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endParaRPr lang="en-US" sz="1600" dirty="0">
              <a:solidFill>
                <a:schemeClr val="accent3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3188" y="2029326"/>
            <a:ext cx="461217" cy="4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endParaRPr lang="en-US" sz="1600" dirty="0">
              <a:solidFill>
                <a:schemeClr val="accent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10563" y="1502342"/>
            <a:ext cx="267092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rial" charset="0"/>
                <a:ea typeface="Arial" charset="0"/>
                <a:cs typeface="Arial" charset="0"/>
              </a:rPr>
              <a:t>Language Components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49787" y="2074780"/>
            <a:ext cx="257207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Arial" charset="0"/>
                <a:ea typeface="Arial" charset="0"/>
                <a:cs typeface="Arial" charset="0"/>
              </a:rPr>
              <a:t>OMR Components</a:t>
            </a:r>
          </a:p>
        </p:txBody>
      </p:sp>
    </p:spTree>
    <p:extLst>
      <p:ext uri="{BB962C8B-B14F-4D97-AF65-F5344CB8AC3E}">
        <p14:creationId xmlns:p14="http://schemas.microsoft.com/office/powerpoint/2010/main" val="3964249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5730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</a:t>
            </a:r>
          </a:p>
        </p:txBody>
      </p:sp>
    </p:spTree>
    <p:extLst>
      <p:ext uri="{BB962C8B-B14F-4D97-AF65-F5344CB8AC3E}">
        <p14:creationId xmlns:p14="http://schemas.microsoft.com/office/powerpoint/2010/main" val="3863147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8275-21DC-854F-BE04-FD3A9F61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Back to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3846-02B5-A74E-BDBD-FA86ADBDE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C0E3-C007-2646-80D2-BECA48984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2D0EA0D-8ED3-E246-9297-AEB039FD8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08A43-86E0-7F48-8AAE-8480CF4A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array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1C88E-F86F-D94C-9982-04F2B6DAA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BB-C1F3-D445-86A3-7893B0A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array object model: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6B80-DE2A-F74C-B2C8-2313C3129A43}"/>
              </a:ext>
            </a:extLst>
          </p:cNvPr>
          <p:cNvSpPr/>
          <p:nvPr/>
        </p:nvSpPr>
        <p:spPr>
          <a:xfrm>
            <a:off x="5093596" y="3274520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764A-FCF9-A341-B04A-7FBA0B44F195}"/>
              </a:ext>
            </a:extLst>
          </p:cNvPr>
          <p:cNvSpPr/>
          <p:nvPr/>
        </p:nvSpPr>
        <p:spPr>
          <a:xfrm>
            <a:off x="5093596" y="1981148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FE4A9-C35F-0A42-9EBF-5CD4D0221F45}"/>
              </a:ext>
            </a:extLst>
          </p:cNvPr>
          <p:cNvSpPr/>
          <p:nvPr/>
        </p:nvSpPr>
        <p:spPr>
          <a:xfrm>
            <a:off x="5572460" y="23815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22F5-81C8-8744-B9CE-7A3595DEA0A2}"/>
              </a:ext>
            </a:extLst>
          </p:cNvPr>
          <p:cNvSpPr/>
          <p:nvPr/>
        </p:nvSpPr>
        <p:spPr>
          <a:xfrm>
            <a:off x="5572459" y="264018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3F852-9C88-9946-9B1C-47448817156C}"/>
              </a:ext>
            </a:extLst>
          </p:cNvPr>
          <p:cNvSpPr/>
          <p:nvPr/>
        </p:nvSpPr>
        <p:spPr>
          <a:xfrm>
            <a:off x="5572459" y="28936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08505-C51D-594B-8E3D-D83B66095B6C}"/>
              </a:ext>
            </a:extLst>
          </p:cNvPr>
          <p:cNvSpPr/>
          <p:nvPr/>
        </p:nvSpPr>
        <p:spPr>
          <a:xfrm>
            <a:off x="5093596" y="1559862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82337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BB-C1F3-D445-86A3-7893B0A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kinds of Data: References and bytes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6B80-DE2A-F74C-B2C8-2313C3129A43}"/>
              </a:ext>
            </a:extLst>
          </p:cNvPr>
          <p:cNvSpPr/>
          <p:nvPr/>
        </p:nvSpPr>
        <p:spPr>
          <a:xfrm>
            <a:off x="3910250" y="3274520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764A-FCF9-A341-B04A-7FBA0B44F195}"/>
              </a:ext>
            </a:extLst>
          </p:cNvPr>
          <p:cNvSpPr/>
          <p:nvPr/>
        </p:nvSpPr>
        <p:spPr>
          <a:xfrm>
            <a:off x="3910250" y="1981148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FE4A9-C35F-0A42-9EBF-5CD4D0221F45}"/>
              </a:ext>
            </a:extLst>
          </p:cNvPr>
          <p:cNvSpPr/>
          <p:nvPr/>
        </p:nvSpPr>
        <p:spPr>
          <a:xfrm>
            <a:off x="4389114" y="23815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 = </a:t>
            </a:r>
            <a:r>
              <a:rPr lang="en-US" sz="1400" b="1" dirty="0">
                <a:solidFill>
                  <a:schemeClr val="tx1"/>
                </a:solidFill>
              </a:rPr>
              <a:t>REF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22F5-81C8-8744-B9CE-7A3595DEA0A2}"/>
              </a:ext>
            </a:extLst>
          </p:cNvPr>
          <p:cNvSpPr/>
          <p:nvPr/>
        </p:nvSpPr>
        <p:spPr>
          <a:xfrm>
            <a:off x="4389113" y="264018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 = </a:t>
            </a:r>
            <a:r>
              <a:rPr lang="en-US" sz="14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3F852-9C88-9946-9B1C-47448817156C}"/>
              </a:ext>
            </a:extLst>
          </p:cNvPr>
          <p:cNvSpPr/>
          <p:nvPr/>
        </p:nvSpPr>
        <p:spPr>
          <a:xfrm>
            <a:off x="4389113" y="28936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C6C3F-1ECA-2D44-9B41-08197D9E5BF4}"/>
              </a:ext>
            </a:extLst>
          </p:cNvPr>
          <p:cNvSpPr/>
          <p:nvPr/>
        </p:nvSpPr>
        <p:spPr>
          <a:xfrm>
            <a:off x="6257210" y="3287066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Unstructured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AD4AB-9A9C-D14A-90C6-EC0A238EF481}"/>
              </a:ext>
            </a:extLst>
          </p:cNvPr>
          <p:cNvSpPr/>
          <p:nvPr/>
        </p:nvSpPr>
        <p:spPr>
          <a:xfrm>
            <a:off x="6257210" y="1993694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0F6A6-2A00-B445-B7D2-E783286CEEAA}"/>
              </a:ext>
            </a:extLst>
          </p:cNvPr>
          <p:cNvSpPr/>
          <p:nvPr/>
        </p:nvSpPr>
        <p:spPr>
          <a:xfrm>
            <a:off x="6736074" y="239412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 = </a:t>
            </a:r>
            <a:r>
              <a:rPr lang="en-US" sz="1400" b="1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6F6E9-5CFA-C143-A39C-7A465FB32D55}"/>
              </a:ext>
            </a:extLst>
          </p:cNvPr>
          <p:cNvSpPr/>
          <p:nvPr/>
        </p:nvSpPr>
        <p:spPr>
          <a:xfrm>
            <a:off x="6736073" y="265273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 = </a:t>
            </a:r>
            <a:r>
              <a:rPr lang="en-US" sz="14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F7DA8F-2423-9343-B5CC-771A81E39BAE}"/>
              </a:ext>
            </a:extLst>
          </p:cNvPr>
          <p:cNvSpPr/>
          <p:nvPr/>
        </p:nvSpPr>
        <p:spPr>
          <a:xfrm>
            <a:off x="6736073" y="2906215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C56615-5456-524B-8BB9-B362895A5C00}"/>
              </a:ext>
            </a:extLst>
          </p:cNvPr>
          <p:cNvSpPr/>
          <p:nvPr/>
        </p:nvSpPr>
        <p:spPr>
          <a:xfrm>
            <a:off x="4389113" y="366039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[0]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BF6BB-114C-7242-A8A5-022353D5D130}"/>
              </a:ext>
            </a:extLst>
          </p:cNvPr>
          <p:cNvSpPr/>
          <p:nvPr/>
        </p:nvSpPr>
        <p:spPr>
          <a:xfrm>
            <a:off x="4389112" y="391900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B08A38-5227-CF41-8CE3-6BA9A2B9382B}"/>
              </a:ext>
            </a:extLst>
          </p:cNvPr>
          <p:cNvSpPr/>
          <p:nvPr/>
        </p:nvSpPr>
        <p:spPr>
          <a:xfrm>
            <a:off x="4389112" y="417248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[2]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E50220-1068-6A49-957A-A1330568487E}"/>
              </a:ext>
            </a:extLst>
          </p:cNvPr>
          <p:cNvSpPr/>
          <p:nvPr/>
        </p:nvSpPr>
        <p:spPr>
          <a:xfrm>
            <a:off x="4389109" y="4436740"/>
            <a:ext cx="1542232" cy="131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980762-33B5-9649-AC6D-796EE2E1ECE9}"/>
              </a:ext>
            </a:extLst>
          </p:cNvPr>
          <p:cNvSpPr/>
          <p:nvPr/>
        </p:nvSpPr>
        <p:spPr>
          <a:xfrm>
            <a:off x="4389111" y="575627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[N - 2]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05407C-C8B1-314F-934A-C7F508C37568}"/>
              </a:ext>
            </a:extLst>
          </p:cNvPr>
          <p:cNvSpPr/>
          <p:nvPr/>
        </p:nvSpPr>
        <p:spPr>
          <a:xfrm>
            <a:off x="4389112" y="602053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[N - 1]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08505-C51D-594B-8E3D-D83B66095B6C}"/>
              </a:ext>
            </a:extLst>
          </p:cNvPr>
          <p:cNvSpPr/>
          <p:nvPr/>
        </p:nvSpPr>
        <p:spPr>
          <a:xfrm>
            <a:off x="3910250" y="1559862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FB827F-7125-AB4E-9561-B7930D325650}"/>
              </a:ext>
            </a:extLst>
          </p:cNvPr>
          <p:cNvSpPr/>
          <p:nvPr/>
        </p:nvSpPr>
        <p:spPr>
          <a:xfrm>
            <a:off x="6736072" y="366039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078AB-B02B-E24E-9035-BF2FF81A9850}"/>
              </a:ext>
            </a:extLst>
          </p:cNvPr>
          <p:cNvSpPr/>
          <p:nvPr/>
        </p:nvSpPr>
        <p:spPr>
          <a:xfrm>
            <a:off x="6736071" y="391900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[1]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2396F-CCBA-FA49-AEF6-736A0493BEC8}"/>
              </a:ext>
            </a:extLst>
          </p:cNvPr>
          <p:cNvSpPr/>
          <p:nvPr/>
        </p:nvSpPr>
        <p:spPr>
          <a:xfrm>
            <a:off x="6736071" y="417248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[2]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C7B0B5-1B95-2B47-83BA-C773C75FFF64}"/>
              </a:ext>
            </a:extLst>
          </p:cNvPr>
          <p:cNvSpPr/>
          <p:nvPr/>
        </p:nvSpPr>
        <p:spPr>
          <a:xfrm>
            <a:off x="6736068" y="4436740"/>
            <a:ext cx="1542232" cy="131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ED5520-A9C8-A94F-86F9-B1DEEA12F742}"/>
              </a:ext>
            </a:extLst>
          </p:cNvPr>
          <p:cNvSpPr/>
          <p:nvPr/>
        </p:nvSpPr>
        <p:spPr>
          <a:xfrm>
            <a:off x="6736070" y="575627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[N - 2]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CC75C-E21B-6C4C-8EE7-0B7CE37E8716}"/>
              </a:ext>
            </a:extLst>
          </p:cNvPr>
          <p:cNvSpPr/>
          <p:nvPr/>
        </p:nvSpPr>
        <p:spPr>
          <a:xfrm>
            <a:off x="6736071" y="602053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[N - 1]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2B470-C9B2-DB4A-80F4-AB01463E180B}"/>
              </a:ext>
            </a:extLst>
          </p:cNvPr>
          <p:cNvSpPr/>
          <p:nvPr/>
        </p:nvSpPr>
        <p:spPr>
          <a:xfrm>
            <a:off x="6257210" y="1572408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70D49-E193-FF46-97C4-89760EDC8B52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B4D3BA-3C53-CD40-8967-F05E1FE4DF07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49354" cy="7776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6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AD0617"/>
      </a:accent1>
      <a:accent2>
        <a:srgbClr val="D0656E"/>
      </a:accent2>
      <a:accent3>
        <a:srgbClr val="3348A0"/>
      </a:accent3>
      <a:accent4>
        <a:srgbClr val="8898DC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44579</TotalTime>
  <Words>4034</Words>
  <Application>Microsoft Macintosh PowerPoint</Application>
  <PresentationFormat>Widescreen</PresentationFormat>
  <Paragraphs>833</Paragraphs>
  <Slides>52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Microsoft YaHei</vt:lpstr>
      <vt:lpstr>Arial</vt:lpstr>
      <vt:lpstr>Calibri</vt:lpstr>
      <vt:lpstr>Calibri Light</vt:lpstr>
      <vt:lpstr>Consolas</vt:lpstr>
      <vt:lpstr>HelvNeue Light for IBM</vt:lpstr>
      <vt:lpstr>Mangal</vt:lpstr>
      <vt:lpstr>Office Theme</vt:lpstr>
      <vt:lpstr>Managing Arrays</vt:lpstr>
      <vt:lpstr>Prerequisites</vt:lpstr>
      <vt:lpstr> </vt:lpstr>
      <vt:lpstr>Eclipse OMR</vt:lpstr>
      <vt:lpstr>PowerPoint Presentation</vt:lpstr>
      <vt:lpstr>Our array object model</vt:lpstr>
      <vt:lpstr>Our array object model:</vt:lpstr>
      <vt:lpstr>Two kinds of Data: References and bytes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Out of memory!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What’s going on?</vt:lpstr>
      <vt:lpstr>What does the GC need to know?</vt:lpstr>
      <vt:lpstr>Configuring the GC</vt:lpstr>
      <vt:lpstr>The OMR GC API</vt:lpstr>
      <vt:lpstr>Initializing the collector</vt:lpstr>
      <vt:lpstr>Collector initialization</vt:lpstr>
      <vt:lpstr>The object-oriented allocator</vt:lpstr>
      <vt:lpstr>StackRoots: Automatically rooted pointers</vt:lpstr>
      <vt:lpstr>StackRoot: Automatically Rooted References</vt:lpstr>
      <vt:lpstr>Finding slots in Objects</vt:lpstr>
      <vt:lpstr>Let’s get started!</vt:lpstr>
      <vt:lpstr>Coffee break!</vt:lpstr>
      <vt:lpstr>Heap Compaction</vt:lpstr>
      <vt:lpstr>Heap Compaction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Generational collection (Scavenging objects)</vt:lpstr>
      <vt:lpstr>What is generational GC?</vt:lpstr>
      <vt:lpstr>Remembering old objects</vt:lpstr>
      <vt:lpstr>PowerPoint Presentation</vt:lpstr>
      <vt:lpstr>PowerPoint Presentation</vt:lpstr>
      <vt:lpstr>PowerPoint Presentation</vt:lpstr>
      <vt:lpstr>OK, Back to work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an object model</dc:title>
  <dc:creator>Robert Young</dc:creator>
  <cp:lastModifiedBy>Robert Young</cp:lastModifiedBy>
  <cp:revision>235</cp:revision>
  <dcterms:created xsi:type="dcterms:W3CDTF">2018-08-07T15:11:18Z</dcterms:created>
  <dcterms:modified xsi:type="dcterms:W3CDTF">2018-10-31T19:13:07Z</dcterms:modified>
</cp:coreProperties>
</file>