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54"/>
  </p:notesMasterIdLst>
  <p:sldIdLst>
    <p:sldId id="256" r:id="rId2"/>
    <p:sldId id="602" r:id="rId3"/>
    <p:sldId id="268" r:id="rId4"/>
    <p:sldId id="310" r:id="rId5"/>
    <p:sldId id="536" r:id="rId6"/>
    <p:sldId id="290" r:id="rId7"/>
    <p:sldId id="259" r:id="rId8"/>
    <p:sldId id="273" r:id="rId9"/>
    <p:sldId id="578" r:id="rId10"/>
    <p:sldId id="572" r:id="rId11"/>
    <p:sldId id="579" r:id="rId12"/>
    <p:sldId id="580" r:id="rId13"/>
    <p:sldId id="581" r:id="rId14"/>
    <p:sldId id="584" r:id="rId15"/>
    <p:sldId id="585" r:id="rId16"/>
    <p:sldId id="582" r:id="rId17"/>
    <p:sldId id="583" r:id="rId18"/>
    <p:sldId id="586" r:id="rId19"/>
    <p:sldId id="598" r:id="rId20"/>
    <p:sldId id="599" r:id="rId21"/>
    <p:sldId id="589" r:id="rId22"/>
    <p:sldId id="590" r:id="rId23"/>
    <p:sldId id="591" r:id="rId24"/>
    <p:sldId id="592" r:id="rId25"/>
    <p:sldId id="588" r:id="rId26"/>
    <p:sldId id="550" r:id="rId27"/>
    <p:sldId id="302" r:id="rId28"/>
    <p:sldId id="313" r:id="rId29"/>
    <p:sldId id="289" r:id="rId30"/>
    <p:sldId id="567" r:id="rId31"/>
    <p:sldId id="571" r:id="rId32"/>
    <p:sldId id="595" r:id="rId33"/>
    <p:sldId id="570" r:id="rId34"/>
    <p:sldId id="593" r:id="rId35"/>
    <p:sldId id="560" r:id="rId36"/>
    <p:sldId id="600" r:id="rId37"/>
    <p:sldId id="563" r:id="rId38"/>
    <p:sldId id="300" r:id="rId39"/>
    <p:sldId id="606" r:id="rId40"/>
    <p:sldId id="607" r:id="rId41"/>
    <p:sldId id="609" r:id="rId42"/>
    <p:sldId id="610" r:id="rId43"/>
    <p:sldId id="612" r:id="rId44"/>
    <p:sldId id="611" r:id="rId45"/>
    <p:sldId id="297" r:id="rId46"/>
    <p:sldId id="299" r:id="rId47"/>
    <p:sldId id="603" r:id="rId48"/>
    <p:sldId id="613" r:id="rId49"/>
    <p:sldId id="618" r:id="rId50"/>
    <p:sldId id="619" r:id="rId51"/>
    <p:sldId id="605" r:id="rId52"/>
    <p:sldId id="59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E427145-3D7A-434C-9DBA-84AA3321CE80}">
          <p14:sldIdLst>
            <p14:sldId id="256"/>
            <p14:sldId id="602"/>
            <p14:sldId id="268"/>
            <p14:sldId id="310"/>
            <p14:sldId id="536"/>
          </p14:sldIdLst>
        </p14:section>
        <p14:section name="Array Object Model" id="{399CCCD6-3744-394B-9ED5-8E37F16A4E4A}">
          <p14:sldIdLst>
            <p14:sldId id="290"/>
            <p14:sldId id="259"/>
            <p14:sldId id="273"/>
            <p14:sldId id="578"/>
            <p14:sldId id="572"/>
            <p14:sldId id="579"/>
            <p14:sldId id="580"/>
            <p14:sldId id="581"/>
            <p14:sldId id="584"/>
            <p14:sldId id="585"/>
            <p14:sldId id="582"/>
            <p14:sldId id="583"/>
            <p14:sldId id="586"/>
            <p14:sldId id="598"/>
            <p14:sldId id="599"/>
            <p14:sldId id="589"/>
            <p14:sldId id="590"/>
            <p14:sldId id="591"/>
            <p14:sldId id="592"/>
            <p14:sldId id="588"/>
            <p14:sldId id="550"/>
          </p14:sldIdLst>
        </p14:section>
        <p14:section name="Client code" id="{396B0126-D4E5-4640-89EE-D26B85B69720}">
          <p14:sldIdLst>
            <p14:sldId id="302"/>
            <p14:sldId id="313"/>
          </p14:sldIdLst>
        </p14:section>
        <p14:section name="OMR GC API" id="{9B78AFEC-88D0-3346-89D4-31EF8D834DD0}">
          <p14:sldIdLst>
            <p14:sldId id="289"/>
            <p14:sldId id="567"/>
            <p14:sldId id="571"/>
            <p14:sldId id="595"/>
            <p14:sldId id="570"/>
            <p14:sldId id="593"/>
            <p14:sldId id="560"/>
          </p14:sldIdLst>
        </p14:section>
        <p14:section name="Workshop" id="{E76A129A-198A-4344-8A3E-34B3FE024ABB}">
          <p14:sldIdLst>
            <p14:sldId id="600"/>
            <p14:sldId id="563"/>
          </p14:sldIdLst>
        </p14:section>
        <p14:section name="Heap compaction" id="{029BE4D2-1A67-464A-9110-2D1153FD6F99}">
          <p14:sldIdLst>
            <p14:sldId id="300"/>
            <p14:sldId id="606"/>
            <p14:sldId id="607"/>
            <p14:sldId id="609"/>
            <p14:sldId id="610"/>
            <p14:sldId id="612"/>
            <p14:sldId id="611"/>
          </p14:sldIdLst>
        </p14:section>
        <p14:section name="Scavenger" id="{DE9B1F43-12B5-DB48-884F-D587966174BE}">
          <p14:sldIdLst>
            <p14:sldId id="297"/>
            <p14:sldId id="299"/>
            <p14:sldId id="603"/>
            <p14:sldId id="613"/>
            <p14:sldId id="618"/>
            <p14:sldId id="619"/>
          </p14:sldIdLst>
        </p14:section>
        <p14:section name="Back to work" id="{A974C6E1-C42A-ED49-9014-B134E77722E4}">
          <p14:sldIdLst>
            <p14:sldId id="6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10000"/>
    <a:srgbClr val="D3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4"/>
    <p:restoredTop sz="70758"/>
  </p:normalViewPr>
  <p:slideViewPr>
    <p:cSldViewPr snapToGrid="0" snapToObjects="1">
      <p:cViewPr varScale="1">
        <p:scale>
          <a:sx n="101" d="100"/>
          <a:sy n="101" d="100"/>
        </p:scale>
        <p:origin x="17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16EF-61A1-8241-8D7A-C212FE98CD42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B0B5-18C0-414E-B4A4-1EF2E8627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native roots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Build new chains of objects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(2/4)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(3/4)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Build new chains of objects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4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eventually, fail to allocate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heap is full, and there is no room left for new arrays!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where the garbage collector comes in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GC needs to find free space for the next allocation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finds free memory in an indirect way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By finding all memory in use, the collector can determine the inverse: what memory is not in use?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determines all memory reachable from in-use objects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1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is going to find all the live objects in the heap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collector starts by scanning the root set—Objects currently in use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Roots could be thread stacks, registers, or native </a:t>
            </a:r>
            <a:r>
              <a:rPr lang="en-US" dirty="0" err="1"/>
              <a:t>datastructures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are internal to the language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From the root set, we find two reference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9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collector will in turn scan each found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Until it finds every reachable object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our live 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garbage collector builds a “map” of the heap, marking all “in use” regions of memory.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3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By finding all memory in use, the collector can determine the inverse: what memory is not in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8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unused memory is reclaimed, and we have free memory to make an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4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3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3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be building our GC using the Eclipse OMR project. OMR is a collection of tools for building language runtimes. (I work on the Eclipse OMR project on behalf of IBM Canada).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12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Compacting 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(2/4)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3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Compacting (3/4)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4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Aaand</a:t>
            </a:r>
            <a:r>
              <a:rPr lang="en-US" dirty="0"/>
              <a:t> the rest--compacting 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8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2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F1D24FB-B0E3-4C1E-A190-9BF323702BFD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This is a 1000mile view of a typical language runtime. You have all the typical components—interpreter, </a:t>
            </a:r>
            <a:r>
              <a:rPr lang="en-US" dirty="0" err="1"/>
              <a:t>gc</a:t>
            </a:r>
            <a:r>
              <a:rPr lang="en-US" dirty="0"/>
              <a:t>, </a:t>
            </a:r>
            <a:r>
              <a:rPr lang="en-US" dirty="0" err="1"/>
              <a:t>jit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core idea of OMR is that a lot of these components are agnostic to the actual semantics of the language. The same GC or compiler could be used for any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5755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basic array template. Our arrays are going to have two components:</a:t>
            </a:r>
          </a:p>
          <a:p>
            <a:pPr marL="228600" indent="-228600">
              <a:buAutoNum type="arabicPeriod"/>
            </a:pPr>
            <a:r>
              <a:rPr lang="en-US" dirty="0"/>
              <a:t>A fixed sized header with “reflective” metadata, that describes the contents of the array.</a:t>
            </a:r>
          </a:p>
          <a:p>
            <a:pPr marL="228600" indent="-228600">
              <a:buAutoNum type="arabicPeriod"/>
            </a:pPr>
            <a:r>
              <a:rPr lang="en-US" dirty="0"/>
              <a:t>A dynamically sized “tail” of data—the actual elements of our array.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header describes our arrays in 3 ways:</a:t>
            </a:r>
          </a:p>
          <a:p>
            <a:pPr marL="228600" indent="-228600">
              <a:buAutoNum type="arabicPeriod"/>
            </a:pPr>
            <a:r>
              <a:rPr lang="en-US" dirty="0"/>
              <a:t>The “type” of data this array contains</a:t>
            </a:r>
          </a:p>
          <a:p>
            <a:pPr marL="228600" indent="-228600">
              <a:buAutoNum type="arabicPeriod"/>
            </a:pPr>
            <a:r>
              <a:rPr lang="en-US" dirty="0"/>
              <a:t>The number of elements in this array</a:t>
            </a:r>
          </a:p>
          <a:p>
            <a:pPr marL="228600" indent="-228600">
              <a:buAutoNum type="arabicPeriod"/>
            </a:pPr>
            <a:r>
              <a:rPr lang="en-US" dirty="0"/>
              <a:t>A small field reserved for GC bookkeeping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going to support two kinds of data elements: references and unstructured byte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we have two kinds of arrays: </a:t>
            </a:r>
            <a:r>
              <a:rPr lang="en-US" dirty="0" err="1"/>
              <a:t>RefArrays</a:t>
            </a:r>
            <a:r>
              <a:rPr lang="en-US" dirty="0"/>
              <a:t> and </a:t>
            </a:r>
            <a:r>
              <a:rPr lang="en-US" dirty="0" err="1"/>
              <a:t>BinArrays</a:t>
            </a:r>
            <a:r>
              <a:rPr lang="en-US" dirty="0"/>
              <a:t> (named for binary-data).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dirty="0" err="1"/>
              <a:t>RefArray</a:t>
            </a:r>
            <a:r>
              <a:rPr lang="en-US" dirty="0"/>
              <a:t>, the header marks the array as containing references, and also notes how many references are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BinArray</a:t>
            </a:r>
            <a:r>
              <a:rPr lang="en-US" dirty="0"/>
              <a:t> is similar: data is N elements of BIN data (aka bytes).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a picture of how our arrays might be used.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Objects in memory form a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Native roots: the references our application is currently working with. These references might be in special “rooted” structures, or native application-internal structures, or even located in the machine’s registers and native stack. These references have to be manually found by the collector, in a process known as root scanning.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 graph is acyclic, but there’s no reason why cycles couldn’t exist—they happen in “real” code all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that bin arrays have no references—they are terminal (or leaf) nodes in our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 the next few slides, we’ll go over how the mutator can modify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mutator can allocate new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Reassign reference slots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9B0B5-18C0-414E-B4A4-1EF2E8627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ple Code 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9"/>
            <a:ext cx="10515600" cy="4583294"/>
          </a:xfrm>
        </p:spPr>
        <p:txBody>
          <a:bodyPr wrap="none" anchor="t"/>
          <a:lstStyle>
            <a:lvl1pPr marL="0" indent="0" algn="l">
              <a:spcBef>
                <a:spcPts val="2800"/>
              </a:spcBef>
              <a:buNone/>
              <a:defRPr>
                <a:latin typeface="+mn-lt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/>
              <a:t>Create the directory: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example/</a:t>
            </a:r>
          </a:p>
          <a:p>
            <a:pPr lvl="1"/>
            <a:r>
              <a:rPr lang="en-US" dirty="0"/>
              <a:t>cd example/</a:t>
            </a:r>
          </a:p>
          <a:p>
            <a:pPr lvl="0"/>
            <a:r>
              <a:rPr lang="en-US" dirty="0"/>
              <a:t>Run the build:</a:t>
            </a:r>
          </a:p>
          <a:p>
            <a:pPr lvl="1"/>
            <a:r>
              <a:rPr lang="en-US" dirty="0"/>
              <a:t>./configure &amp;&amp; make –j8</a:t>
            </a:r>
          </a:p>
          <a:p>
            <a:pPr lvl="0"/>
            <a:r>
              <a:rPr lang="en-US" dirty="0"/>
              <a:t>Do Something interesting:</a:t>
            </a:r>
          </a:p>
          <a:p>
            <a:pPr lvl="1"/>
            <a:r>
              <a:rPr lang="en-US" dirty="0"/>
              <a:t>./build/run-it -debug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D904-9E79-8C49-B8D5-F7956FCC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52A8-AD96-6B42-A152-53ED633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8059-AC9C-0B48-AE53-2A45EEDB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15D-A7C4-C744-9DA7-972E17579B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3668"/>
            <a:ext cx="10515600" cy="5127807"/>
          </a:xfrm>
        </p:spPr>
        <p:txBody>
          <a:bodyPr wrap="none" anchor="ctr"/>
          <a:lstStyle>
            <a:lvl1pPr marL="0" indent="0" algn="l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</a:lstStyle>
          <a:p>
            <a:pPr lvl="0"/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 {</a:t>
            </a:r>
          </a:p>
          <a:p>
            <a:pPr lvl="0"/>
            <a:r>
              <a:rPr lang="en-US" dirty="0"/>
              <a:t>  </a:t>
            </a:r>
            <a:r>
              <a:rPr lang="en-US" dirty="0" err="1"/>
              <a:t>do_something</a:t>
            </a:r>
            <a:r>
              <a:rPr lang="en-US" dirty="0"/>
              <a:t>();</a:t>
            </a:r>
          </a:p>
          <a:p>
            <a:pPr lvl="0"/>
            <a:r>
              <a:rPr lang="en-US" dirty="0"/>
              <a:t> 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nested_example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  return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</a:t>
            </a:r>
          </a:p>
          <a:p>
            <a:pPr lvl="2"/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 err="1"/>
              <a:t>FruitKind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  APPLE,</a:t>
            </a:r>
          </a:p>
          <a:p>
            <a:pPr lvl="2"/>
            <a:r>
              <a:rPr lang="en-US" dirty="0"/>
              <a:t>  ORANGE,</a:t>
            </a:r>
          </a:p>
          <a:p>
            <a:pPr lvl="2"/>
            <a:r>
              <a:rPr lang="en-US" dirty="0"/>
              <a:t>};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96EC4-BAB8-834D-9982-D58D02C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574363-9F16-0444-979D-3ECF8D16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31230"/>
            <a:ext cx="10515600" cy="273458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path/to/</a:t>
            </a:r>
            <a:r>
              <a:rPr lang="en-US" dirty="0" err="1"/>
              <a:t>code.hpp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6673-889B-9543-9E9F-A629C2806D3E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3213-4C98-2C4A-B797-2D541A31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wy0717/splash-2018-omr-g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clipse/omr" TargetMode="Externa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51B7-A0C9-B549-97DB-9CD42927F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B0A0E-2782-DD48-AA2C-3AECFDB6F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the OMR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42572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A97AA8-3949-4A4D-8E7E-66700131C824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DAE03E-DBDE-D74F-8F7D-6E9190CBBBA2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1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D7EF76-BB25-5843-A75C-71AA462E48FE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8F9EA-D903-3A40-BD33-F6C67364455C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B3FBC0-6EA0-1344-8566-E7AC9907491B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DDF47C-33A0-A740-A440-3E3CA857F7E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8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B79B51-A353-C048-843D-D64E90492F15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40FD61-40A0-6543-B1B7-3F3107F21DB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7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FA50E9-ECF8-E146-B601-B6B203E6BEA9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EB4EDB-4C63-114D-A2AA-BC2BC75F7889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8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8C970-493D-AE45-8378-544B53070358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5C59977-A07E-E041-A04E-0735BF18FC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4D1CCF-43B2-2B4C-BFE9-904F923717E4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203EA4-AB16-2842-9F85-8E518E57C89A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33922D5-95E0-E04F-9DC7-8F115596AD31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28DED0-A973-C045-B798-EB1DAB820406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1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9E58B-829A-774F-BE63-D9045B9395F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3910AA-CF72-A041-A35B-D6CF80A2B1DD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0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0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8C7AB-83D4-7247-8552-D02911B76D49}"/>
              </a:ext>
            </a:extLst>
          </p:cNvPr>
          <p:cNvSpPr/>
          <p:nvPr/>
        </p:nvSpPr>
        <p:spPr>
          <a:xfrm>
            <a:off x="2886935" y="1536700"/>
            <a:ext cx="8123966" cy="4940300"/>
          </a:xfrm>
          <a:prstGeom prst="rect">
            <a:avLst/>
          </a:prstGeom>
          <a:noFill/>
          <a:ln w="952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34" y="365126"/>
            <a:ext cx="8123967" cy="11314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Out of memory!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E5A0-AF67-E045-8839-18D9B24A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ABC6-EFA1-E247-A53A-AC5D0F01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THIS LAB IS “BRING YOUR OWN LAPTOP”</a:t>
            </a:r>
            <a:endParaRPr lang="en-US" dirty="0"/>
          </a:p>
          <a:p>
            <a:r>
              <a:rPr lang="en-US" dirty="0"/>
              <a:t>You need:</a:t>
            </a:r>
          </a:p>
          <a:p>
            <a:pPr lvl="1"/>
            <a:r>
              <a:rPr lang="en-US" dirty="0"/>
              <a:t>Linux, </a:t>
            </a:r>
            <a:r>
              <a:rPr lang="en-US" dirty="0" err="1"/>
              <a:t>osx</a:t>
            </a:r>
            <a:r>
              <a:rPr lang="en-US" dirty="0"/>
              <a:t>, or windows laptop</a:t>
            </a:r>
          </a:p>
          <a:p>
            <a:pPr lvl="1"/>
            <a:r>
              <a:rPr lang="en-US" dirty="0"/>
              <a:t> a C++11 toolchain: </a:t>
            </a:r>
            <a:r>
              <a:rPr lang="en-US" dirty="0" err="1"/>
              <a:t>msvc</a:t>
            </a:r>
            <a:r>
              <a:rPr lang="en-US" dirty="0"/>
              <a:t>, clang,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Clone the skeleton project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git clone --recursive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https://github.com/rwy0717/splash2018-omr-gc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CA" dirty="0">
                <a:solidFill>
                  <a:schemeClr val="accent1"/>
                </a:solidFill>
              </a:rPr>
              <a:t>Don't forget your laptop charger!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8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1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6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B47C6A-F740-EC47-96BB-050EE7C07CA8}"/>
              </a:ext>
            </a:extLst>
          </p:cNvPr>
          <p:cNvSpPr/>
          <p:nvPr/>
        </p:nvSpPr>
        <p:spPr>
          <a:xfrm>
            <a:off x="8708651" y="4129778"/>
            <a:ext cx="2031998" cy="679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28347" cy="15847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1909E5-6955-8C4F-A4AA-DE8468E1AA03}"/>
              </a:ext>
            </a:extLst>
          </p:cNvPr>
          <p:cNvSpPr/>
          <p:nvPr/>
        </p:nvSpPr>
        <p:spPr>
          <a:xfrm>
            <a:off x="9187513" y="455152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0xFF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55504-1EBE-7D4D-BF5F-0D05702C3DD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A3E078-A502-5F4D-AB81-6B15D7B10B7E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2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CA2D0-8558-2E43-9BFC-B86E6F4F8A29}"/>
              </a:ext>
            </a:extLst>
          </p:cNvPr>
          <p:cNvSpPr/>
          <p:nvPr/>
        </p:nvSpPr>
        <p:spPr>
          <a:xfrm>
            <a:off x="3226850" y="4469107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736C14-9BD4-5A4B-BE78-8E06AF6509BD}"/>
              </a:ext>
            </a:extLst>
          </p:cNvPr>
          <p:cNvSpPr/>
          <p:nvPr/>
        </p:nvSpPr>
        <p:spPr>
          <a:xfrm>
            <a:off x="5906018" y="4430863"/>
            <a:ext cx="2031998" cy="937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F8BD06-95DE-5B45-A75C-EB86EAD9D966}"/>
              </a:ext>
            </a:extLst>
          </p:cNvPr>
          <p:cNvSpPr/>
          <p:nvPr/>
        </p:nvSpPr>
        <p:spPr>
          <a:xfrm>
            <a:off x="8708651" y="5057894"/>
            <a:ext cx="2031998" cy="1197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11614" cy="1264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550E4-8F6A-EA4C-B6E6-12ED1AD5D2D3}"/>
              </a:ext>
            </a:extLst>
          </p:cNvPr>
          <p:cNvSpPr/>
          <p:nvPr/>
        </p:nvSpPr>
        <p:spPr>
          <a:xfrm>
            <a:off x="3705712" y="5407894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A3C6E1-1F59-6149-A828-478DC79F9492}"/>
              </a:ext>
            </a:extLst>
          </p:cNvPr>
          <p:cNvSpPr/>
          <p:nvPr/>
        </p:nvSpPr>
        <p:spPr>
          <a:xfrm>
            <a:off x="3705713" y="4890393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1539CC-6077-7145-8551-1085D0734FCF}"/>
              </a:ext>
            </a:extLst>
          </p:cNvPr>
          <p:cNvSpPr/>
          <p:nvPr/>
        </p:nvSpPr>
        <p:spPr>
          <a:xfrm>
            <a:off x="3705713" y="5148472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BA28D9-F445-3044-9704-604595698CA0}"/>
              </a:ext>
            </a:extLst>
          </p:cNvPr>
          <p:cNvSpPr/>
          <p:nvPr/>
        </p:nvSpPr>
        <p:spPr>
          <a:xfrm>
            <a:off x="6384881" y="483794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E59E35-46D9-9345-8370-2B46B5BEF16C}"/>
              </a:ext>
            </a:extLst>
          </p:cNvPr>
          <p:cNvSpPr/>
          <p:nvPr/>
        </p:nvSpPr>
        <p:spPr>
          <a:xfrm>
            <a:off x="6384881" y="5096028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ABA437-2228-0E45-A21F-480350C8A7B6}"/>
              </a:ext>
            </a:extLst>
          </p:cNvPr>
          <p:cNvCxnSpPr>
            <a:cxnSpLocks/>
          </p:cNvCxnSpPr>
          <p:nvPr/>
        </p:nvCxnSpPr>
        <p:spPr>
          <a:xfrm flipV="1">
            <a:off x="5019563" y="4644001"/>
            <a:ext cx="886455" cy="3907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7B051B8-AA13-1A49-87E7-01E49A11093C}"/>
              </a:ext>
            </a:extLst>
          </p:cNvPr>
          <p:cNvSpPr/>
          <p:nvPr/>
        </p:nvSpPr>
        <p:spPr>
          <a:xfrm>
            <a:off x="9187513" y="5996681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0xBE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77E800-8862-F445-8B04-BDA9A50A3D25}"/>
              </a:ext>
            </a:extLst>
          </p:cNvPr>
          <p:cNvSpPr/>
          <p:nvPr/>
        </p:nvSpPr>
        <p:spPr>
          <a:xfrm>
            <a:off x="9187514" y="5479180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D93F21-D115-7244-B3E6-57FEF0608149}"/>
              </a:ext>
            </a:extLst>
          </p:cNvPr>
          <p:cNvSpPr/>
          <p:nvPr/>
        </p:nvSpPr>
        <p:spPr>
          <a:xfrm>
            <a:off x="9187514" y="5737259"/>
            <a:ext cx="1553135" cy="25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0xAD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E73117-5254-B442-BCA4-F1F83ED4C384}"/>
              </a:ext>
            </a:extLst>
          </p:cNvPr>
          <p:cNvCxnSpPr>
            <a:cxnSpLocks/>
          </p:cNvCxnSpPr>
          <p:nvPr/>
        </p:nvCxnSpPr>
        <p:spPr>
          <a:xfrm>
            <a:off x="7736906" y="5244735"/>
            <a:ext cx="94111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D929AE-28F9-B64A-BD21-E616E3545868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25BA11-17EF-1841-9233-A6EC2F264F1A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0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C219-E3B3-9545-BE9C-09B6071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5159-1B78-714C-8E72-0FE3F8E2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collector is using a classic “mark and sweep”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roots, mark reachable objects, put them on a work 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Scan the objects on the works stack, to find new live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Build a map of the used and unused portions of the heap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unused portions of the heap to the free list</a:t>
            </a:r>
          </a:p>
          <a:p>
            <a:r>
              <a:rPr lang="en-US" dirty="0"/>
              <a:t>Memory is reclaimed in bulk, on demand</a:t>
            </a:r>
          </a:p>
          <a:p>
            <a:r>
              <a:rPr lang="en-US" dirty="0"/>
              <a:t>Free memory is found in the space “between” live objects</a:t>
            </a:r>
          </a:p>
          <a:p>
            <a:r>
              <a:rPr lang="en-US" dirty="0"/>
              <a:t>The GC has no “per-object” free operation (no destructors)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6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5275-807D-DA4D-96E3-96038619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GC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4BD1-26C5-554E-BD0C-F783909A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scanning – what objects are we working with?</a:t>
            </a:r>
          </a:p>
          <a:p>
            <a:r>
              <a:rPr lang="en-US" dirty="0"/>
              <a:t>Object size</a:t>
            </a:r>
          </a:p>
          <a:p>
            <a:r>
              <a:rPr lang="en-US" dirty="0"/>
              <a:t>How to find references between objects:</a:t>
            </a:r>
          </a:p>
          <a:p>
            <a:pPr lvl="1"/>
            <a:r>
              <a:rPr lang="en-US" dirty="0"/>
              <a:t>Slot Location: object + offset</a:t>
            </a:r>
          </a:p>
          <a:p>
            <a:pPr lvl="1"/>
            <a:r>
              <a:rPr lang="en-US" dirty="0"/>
              <a:t>Slot Encoding: need to read and write references</a:t>
            </a:r>
          </a:p>
          <a:p>
            <a:r>
              <a:rPr lang="en-US" dirty="0"/>
              <a:t>When is the graph changed?</a:t>
            </a:r>
          </a:p>
        </p:txBody>
      </p:sp>
    </p:spTree>
    <p:extLst>
      <p:ext uri="{BB962C8B-B14F-4D97-AF65-F5344CB8AC3E}">
        <p14:creationId xmlns:p14="http://schemas.microsoft.com/office/powerpoint/2010/main" val="332439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2123-C284-AE42-916E-10E83130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E3AB-2574-4448-BD50-488D874D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OMR is massively configurable at compile time</a:t>
            </a:r>
          </a:p>
          <a:p>
            <a:r>
              <a:rPr lang="en-US" dirty="0"/>
              <a:t>You must teach the GC about your objects and runtime</a:t>
            </a:r>
          </a:p>
          <a:p>
            <a:r>
              <a:rPr lang="en-US" dirty="0"/>
              <a:t>Users (that’s us!) implement “client” code</a:t>
            </a:r>
          </a:p>
          <a:p>
            <a:r>
              <a:rPr lang="en-US" dirty="0"/>
              <a:t>A set of APIs defined by OMR, but implemented by consumers</a:t>
            </a:r>
          </a:p>
          <a:p>
            <a:r>
              <a:rPr lang="en-US" dirty="0"/>
              <a:t>Client code is compiled and </a:t>
            </a:r>
            <a:r>
              <a:rPr lang="en-US" dirty="0" err="1"/>
              <a:t>inlined</a:t>
            </a:r>
            <a:r>
              <a:rPr lang="en-US" dirty="0"/>
              <a:t> into OMR</a:t>
            </a:r>
          </a:p>
          <a:p>
            <a:r>
              <a:rPr lang="en-US" dirty="0"/>
              <a:t>Clients can incrementally develop their client code to enable new technology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7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EC0-E9A2-4142-83F1-6739970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OMR GC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CF0C-3694-024F-86C5-AFB03118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experimental set of APIs for the collector</a:t>
            </a:r>
          </a:p>
        </p:txBody>
      </p:sp>
    </p:spTree>
    <p:extLst>
      <p:ext uri="{BB962C8B-B14F-4D97-AF65-F5344CB8AC3E}">
        <p14:creationId xmlns:p14="http://schemas.microsoft.com/office/powerpoint/2010/main" val="19000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B64-B06D-AE4F-ABCC-454022A4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A8C6-53CD-0F48-B63C-CAE4C52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we’re going to implement a garbage collector</a:t>
            </a:r>
          </a:p>
          <a:p>
            <a:pPr marL="0" indent="0">
              <a:buNone/>
            </a:pPr>
            <a:r>
              <a:rPr lang="en-US" dirty="0"/>
              <a:t>for simple fixed-length arrays.</a:t>
            </a:r>
          </a:p>
        </p:txBody>
      </p:sp>
    </p:spTree>
    <p:extLst>
      <p:ext uri="{BB962C8B-B14F-4D97-AF65-F5344CB8AC3E}">
        <p14:creationId xmlns:p14="http://schemas.microsoft.com/office/powerpoint/2010/main" val="174492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57526-CC0F-164E-A86E-8483186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collector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E6E5-1014-6E44-9E59-ED41C33A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OMR::Runtime</a:t>
            </a:r>
          </a:p>
          <a:p>
            <a:pPr lvl="1"/>
            <a:r>
              <a:rPr lang="en-US" dirty="0"/>
              <a:t>Process wide singleton</a:t>
            </a:r>
          </a:p>
          <a:p>
            <a:pPr lvl="1"/>
            <a:r>
              <a:rPr lang="en-US" dirty="0"/>
              <a:t>Responsible for initializing the port &amp; thread library</a:t>
            </a:r>
          </a:p>
          <a:p>
            <a:pPr lvl="1"/>
            <a:r>
              <a:rPr lang="en-US" dirty="0"/>
              <a:t>Required to bring up the GC subsystem</a:t>
            </a:r>
          </a:p>
          <a:p>
            <a:r>
              <a:rPr lang="en-US" dirty="0"/>
              <a:t>OMR::GC::System</a:t>
            </a:r>
          </a:p>
          <a:p>
            <a:pPr lvl="1"/>
            <a:r>
              <a:rPr lang="en-US" dirty="0"/>
              <a:t>A complete garbage collected heap</a:t>
            </a:r>
          </a:p>
          <a:p>
            <a:pPr lvl="1"/>
            <a:r>
              <a:rPr lang="en-US" dirty="0"/>
              <a:t>Static configuration is optionally passed in to the constructor</a:t>
            </a:r>
          </a:p>
          <a:p>
            <a:pPr lvl="1"/>
            <a:r>
              <a:rPr lang="en-US" dirty="0"/>
              <a:t>You can bring up multiple heaps per process (hopefully, </a:t>
            </a:r>
            <a:r>
              <a:rPr lang="en-US" dirty="0" err="1"/>
              <a:t>haha</a:t>
            </a:r>
            <a:r>
              <a:rPr lang="en-US" dirty="0"/>
              <a:t> !)</a:t>
            </a:r>
          </a:p>
          <a:p>
            <a:r>
              <a:rPr lang="en-US" dirty="0"/>
              <a:t>OMR::GC::Context</a:t>
            </a:r>
          </a:p>
          <a:p>
            <a:pPr lvl="1"/>
            <a:r>
              <a:rPr lang="en-US" dirty="0"/>
              <a:t>A per-thread GC context, required for most public APIs</a:t>
            </a:r>
          </a:p>
          <a:p>
            <a:pPr lvl="1"/>
            <a:r>
              <a:rPr lang="en-US" dirty="0"/>
              <a:t>Provides local heap caches, heap access locks, and rooting utilities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01A15-0D9C-9348-B812-CA941D6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AEDC-F45C-2D4A-B18C-869C38C1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&lt;OMR/GC/</a:t>
            </a:r>
            <a:r>
              <a:rPr lang="en-US" dirty="0" err="1">
                <a:latin typeface="Consolas" panose="020B0609020204030204" pitchFamily="49" charset="0"/>
              </a:rPr>
              <a:t>System.hpp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Process-wide singleton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OMR::Runtime runtime;</a:t>
            </a:r>
          </a:p>
          <a:p>
            <a:endParaRPr lang="en-US" dirty="0"/>
          </a:p>
          <a:p>
            <a:r>
              <a:rPr lang="en-US" dirty="0"/>
              <a:t>// Each system contains a unique heap. Per-VM.</a:t>
            </a:r>
          </a:p>
          <a:p>
            <a:r>
              <a:rPr lang="en-US" dirty="0">
                <a:latin typeface="Consolas" panose="020B0609020204030204" pitchFamily="49" charset="0"/>
              </a:rPr>
              <a:t>OMR::GC::System system(runtime);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// Thread-local context to the GC::System.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OMR::GC::Context </a:t>
            </a:r>
            <a:r>
              <a:rPr lang="en-US" dirty="0" err="1"/>
              <a:t>ctx</a:t>
            </a:r>
            <a:r>
              <a:rPr lang="en-US" dirty="0"/>
              <a:t>(system);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9C982-CEA0-6346-8AB2-F720EE784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6D8F-E0A3-9047-B0E1-EC31C7BB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object-oriented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FB88-A75E-1A41-B317-F4F8DD3C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T* OMR::GC::allocate&lt;T&gt;(cx, size,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return value is an unsafe heap reference.</a:t>
            </a:r>
          </a:p>
          <a:p>
            <a:r>
              <a:rPr lang="en-US" dirty="0"/>
              <a:t>The initializer must put the new allocation into a scannable state</a:t>
            </a:r>
          </a:p>
          <a:p>
            <a:pPr lvl="1"/>
            <a:r>
              <a:rPr lang="en-US" dirty="0"/>
              <a:t>IE: set the objects size, and clear any reference slots.</a:t>
            </a:r>
          </a:p>
          <a:p>
            <a:pPr lvl="1"/>
            <a:r>
              <a:rPr lang="en-US" dirty="0"/>
              <a:t>The initializer cannot allocate.</a:t>
            </a:r>
          </a:p>
          <a:p>
            <a:r>
              <a:rPr lang="en-US" dirty="0"/>
              <a:t>Collections can happen at allocation sites.</a:t>
            </a:r>
          </a:p>
          <a:p>
            <a:pPr lvl="1"/>
            <a:r>
              <a:rPr lang="en-US" dirty="0"/>
              <a:t>Do not hold raw heap reference across allocations sites!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NoCollect</a:t>
            </a:r>
            <a:r>
              <a:rPr lang="en-US" dirty="0"/>
              <a:t> API when it’s not safe to collect.</a:t>
            </a:r>
          </a:p>
        </p:txBody>
      </p:sp>
    </p:spTree>
    <p:extLst>
      <p:ext uri="{BB962C8B-B14F-4D97-AF65-F5344CB8AC3E}">
        <p14:creationId xmlns:p14="http://schemas.microsoft.com/office/powerpoint/2010/main" val="237106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6EC12BA-91B7-1A4F-9DC5-83F823426174}"/>
              </a:ext>
            </a:extLst>
          </p:cNvPr>
          <p:cNvSpPr/>
          <p:nvPr/>
        </p:nvSpPr>
        <p:spPr>
          <a:xfrm>
            <a:off x="1421504" y="195727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1B648-D7C7-8049-AE3E-11306B31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StackRoots</a:t>
            </a:r>
            <a:r>
              <a:rPr lang="en-US" dirty="0"/>
              <a:t>: Automatically rooted pointers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2985C-01F6-2E4B-BCDF-209457231A99}"/>
              </a:ext>
            </a:extLst>
          </p:cNvPr>
          <p:cNvSpPr/>
          <p:nvPr/>
        </p:nvSpPr>
        <p:spPr>
          <a:xfrm>
            <a:off x="2606110" y="363667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972AB5-A098-F047-878B-77FB106AA504}"/>
              </a:ext>
            </a:extLst>
          </p:cNvPr>
          <p:cNvSpPr/>
          <p:nvPr/>
        </p:nvSpPr>
        <p:spPr>
          <a:xfrm>
            <a:off x="2606111" y="38852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0D90B-50B0-4F45-B1BB-821F5E43F95D}"/>
              </a:ext>
            </a:extLst>
          </p:cNvPr>
          <p:cNvSpPr/>
          <p:nvPr/>
        </p:nvSpPr>
        <p:spPr>
          <a:xfrm>
            <a:off x="2175208" y="3150405"/>
            <a:ext cx="1984039" cy="993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CDB051-5D92-124E-A65D-737E5450DF7F}"/>
              </a:ext>
            </a:extLst>
          </p:cNvPr>
          <p:cNvSpPr/>
          <p:nvPr/>
        </p:nvSpPr>
        <p:spPr>
          <a:xfrm>
            <a:off x="2606112" y="544549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646F1-0F11-D745-8816-BA0655F4D0EF}"/>
              </a:ext>
            </a:extLst>
          </p:cNvPr>
          <p:cNvSpPr/>
          <p:nvPr/>
        </p:nvSpPr>
        <p:spPr>
          <a:xfrm>
            <a:off x="2606113" y="569407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FFAD27-94EC-8B41-9B23-E51AC6AC6DE0}"/>
              </a:ext>
            </a:extLst>
          </p:cNvPr>
          <p:cNvSpPr/>
          <p:nvPr/>
        </p:nvSpPr>
        <p:spPr>
          <a:xfrm>
            <a:off x="2175210" y="4959229"/>
            <a:ext cx="1984039" cy="100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StackRoot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03394A-82A1-5545-A57C-9F483C262BFB}"/>
              </a:ext>
            </a:extLst>
          </p:cNvPr>
          <p:cNvSpPr/>
          <p:nvPr/>
        </p:nvSpPr>
        <p:spPr>
          <a:xfrm>
            <a:off x="990600" y="1548670"/>
            <a:ext cx="1984039" cy="667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6156B-DF41-CD44-AB28-F6CFDE7A7983}"/>
              </a:ext>
            </a:extLst>
          </p:cNvPr>
          <p:cNvCxnSpPr>
            <a:cxnSpLocks/>
          </p:cNvCxnSpPr>
          <p:nvPr/>
        </p:nvCxnSpPr>
        <p:spPr>
          <a:xfrm flipV="1">
            <a:off x="3888143" y="3755696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102984-5261-F542-BAA1-99DBEF9B41C1}"/>
              </a:ext>
            </a:extLst>
          </p:cNvPr>
          <p:cNvCxnSpPr>
            <a:cxnSpLocks/>
          </p:cNvCxnSpPr>
          <p:nvPr/>
        </p:nvCxnSpPr>
        <p:spPr>
          <a:xfrm>
            <a:off x="2617695" y="2109970"/>
            <a:ext cx="0" cy="104043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B159DD-7953-164F-B353-DA38D3BA721F}"/>
              </a:ext>
            </a:extLst>
          </p:cNvPr>
          <p:cNvCxnSpPr>
            <a:cxnSpLocks/>
          </p:cNvCxnSpPr>
          <p:nvPr/>
        </p:nvCxnSpPr>
        <p:spPr>
          <a:xfrm>
            <a:off x="3888143" y="4014549"/>
            <a:ext cx="0" cy="9446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436F0B-3F72-864A-98EF-565238FDFAAC}"/>
              </a:ext>
            </a:extLst>
          </p:cNvPr>
          <p:cNvCxnSpPr>
            <a:cxnSpLocks/>
          </p:cNvCxnSpPr>
          <p:nvPr/>
        </p:nvCxnSpPr>
        <p:spPr>
          <a:xfrm flipV="1">
            <a:off x="3888143" y="5578940"/>
            <a:ext cx="310955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4BC30A-0054-0F45-BE63-86C04AF08225}"/>
              </a:ext>
            </a:extLst>
          </p:cNvPr>
          <p:cNvSpPr txBox="1"/>
          <p:nvPr/>
        </p:nvSpPr>
        <p:spPr>
          <a:xfrm>
            <a:off x="6032499" y="1784889"/>
            <a:ext cx="161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080CC-3FA3-F740-9DCB-AE24D63D2572}"/>
              </a:ext>
            </a:extLst>
          </p:cNvPr>
          <p:cNvSpPr txBox="1"/>
          <p:nvPr/>
        </p:nvSpPr>
        <p:spPr>
          <a:xfrm>
            <a:off x="3643932" y="1791737"/>
            <a:ext cx="13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F86EE-312F-AA47-B99B-631102FAD02A}"/>
              </a:ext>
            </a:extLst>
          </p:cNvPr>
          <p:cNvSpPr/>
          <p:nvPr/>
        </p:nvSpPr>
        <p:spPr>
          <a:xfrm>
            <a:off x="6997699" y="3556781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3F0600-BF17-844A-AB28-2F9A1942D16D}"/>
              </a:ext>
            </a:extLst>
          </p:cNvPr>
          <p:cNvSpPr/>
          <p:nvPr/>
        </p:nvSpPr>
        <p:spPr>
          <a:xfrm>
            <a:off x="6984472" y="5381389"/>
            <a:ext cx="1984039" cy="4183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02F9D4-1A75-C645-85E8-5959BF47BAD8}"/>
              </a:ext>
            </a:extLst>
          </p:cNvPr>
          <p:cNvCxnSpPr>
            <a:cxnSpLocks/>
          </p:cNvCxnSpPr>
          <p:nvPr/>
        </p:nvCxnSpPr>
        <p:spPr>
          <a:xfrm>
            <a:off x="5442921" y="1690688"/>
            <a:ext cx="0" cy="4735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7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D26E-8CD4-ED49-B2C4-7988FEA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StackRoot</a:t>
            </a:r>
            <a:r>
              <a:rPr lang="en-US" dirty="0"/>
              <a:t>: Automatically Rooted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D8C-DED4-4B45-9E37-39D10874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Attached to a specific context, and null by default: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root(cx);</a:t>
            </a:r>
          </a:p>
          <a:p>
            <a:r>
              <a:rPr lang="en-US" dirty="0"/>
              <a:t>Assignable, and comparable: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r0(cx, </a:t>
            </a:r>
            <a:r>
              <a:rPr lang="en-US" dirty="0" err="1"/>
              <a:t>allocateObject</a:t>
            </a:r>
            <a:r>
              <a:rPr lang="en-US" dirty="0"/>
              <a:t>());</a:t>
            </a:r>
          </a:p>
          <a:p>
            <a:pPr lvl="1"/>
            <a:r>
              <a:rPr lang="en-US" dirty="0" err="1"/>
              <a:t>StackRoot</a:t>
            </a:r>
            <a:r>
              <a:rPr lang="en-US" dirty="0"/>
              <a:t>&lt;Object&gt; r1 = r0;</a:t>
            </a:r>
          </a:p>
          <a:p>
            <a:pPr lvl="1"/>
            <a:r>
              <a:rPr lang="en-US" dirty="0"/>
              <a:t>r0 == r1; // true</a:t>
            </a:r>
          </a:p>
          <a:p>
            <a:r>
              <a:rPr lang="en-US" dirty="0"/>
              <a:t>Have a pointer-like API:</a:t>
            </a:r>
          </a:p>
          <a:p>
            <a:pPr lvl="1"/>
            <a:r>
              <a:rPr lang="en-US" dirty="0"/>
              <a:t>Root-&gt;field = 42;</a:t>
            </a:r>
          </a:p>
          <a:p>
            <a:pPr lvl="1"/>
            <a:r>
              <a:rPr lang="en-US" dirty="0"/>
              <a:t>(*root).field = 42;</a:t>
            </a:r>
          </a:p>
          <a:p>
            <a:r>
              <a:rPr lang="en-US" dirty="0"/>
              <a:t>Stack Roots have LIFO semantics and must be allocated on the stack.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47495-036D-F14B-A3EC-8B974636E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3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29244B-86A6-E743-8540-16220462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slots 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F7C4-E967-1E4E-8AA9-B06FE07E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show the GC how and where GC refs are stored</a:t>
            </a:r>
          </a:p>
          <a:p>
            <a:r>
              <a:rPr lang="en-US" dirty="0"/>
              <a:t>We implement an object scanner that can notify GC visitors about edges between objects</a:t>
            </a:r>
          </a:p>
          <a:p>
            <a:r>
              <a:rPr lang="en-US" dirty="0"/>
              <a:t>We give the visitor slot handles (pointers to slots).</a:t>
            </a:r>
          </a:p>
          <a:p>
            <a:r>
              <a:rPr lang="en-US" dirty="0"/>
              <a:t>The GC uses these handles to read/write references from object slots.</a:t>
            </a:r>
          </a:p>
          <a:p>
            <a:r>
              <a:rPr lang="en-US" dirty="0"/>
              <a:t>The OMR::GC::</a:t>
            </a:r>
            <a:r>
              <a:rPr lang="en-US" dirty="0" err="1"/>
              <a:t>RefSlotHandle</a:t>
            </a:r>
            <a:r>
              <a:rPr lang="en-US" dirty="0"/>
              <a:t> can be used for slots containing plain, untagged, full-width addresses</a:t>
            </a:r>
          </a:p>
          <a:p>
            <a:r>
              <a:rPr lang="en-US" dirty="0"/>
              <a:t>Clients can provide their own slot handle types for defining custom read/write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5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F4A79F-E456-7F4A-A94E-A599609C5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3B1405F-60E9-574B-96E8-FAE0FC7D6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break!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DE8D56-3C65-8D4C-8657-B563E583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B454-C70F-F244-9E7D-6258D9A3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E8BF-A8CA-9D45-AA2C-4ECF34CA5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1E6A-86A5-E443-B442-91537E68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Compaction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C7BE-57F3-7C49-B96F-8354CC60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time, heap memory becomes fragmented</a:t>
            </a:r>
          </a:p>
          <a:p>
            <a:r>
              <a:rPr lang="en-US" dirty="0"/>
              <a:t>Heap fragmentation is bad for the application</a:t>
            </a:r>
          </a:p>
          <a:p>
            <a:pPr lvl="1"/>
            <a:r>
              <a:rPr lang="en-US" dirty="0"/>
              <a:t>Slow allocation</a:t>
            </a:r>
          </a:p>
          <a:p>
            <a:pPr lvl="1"/>
            <a:r>
              <a:rPr lang="en-US" dirty="0"/>
              <a:t>Bad data locality</a:t>
            </a:r>
          </a:p>
          <a:p>
            <a:pPr lvl="1"/>
            <a:r>
              <a:rPr lang="en-US" dirty="0"/>
              <a:t>Unusable heap memory</a:t>
            </a:r>
          </a:p>
          <a:p>
            <a:r>
              <a:rPr lang="en-US" dirty="0"/>
              <a:t>The collector can slide all live objects together</a:t>
            </a:r>
          </a:p>
          <a:p>
            <a:r>
              <a:rPr lang="en-US" dirty="0"/>
              <a:t>Groups heap into live, and free regions</a:t>
            </a:r>
          </a:p>
          <a:p>
            <a:r>
              <a:rPr lang="en-US" dirty="0"/>
              <a:t>Extremely important for long lived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89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A88-E4E0-AC44-95DF-B758B2B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Eclipse OMR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3AACC-4905-624E-8B86-B5762CC8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150" y="3277394"/>
            <a:ext cx="1866900" cy="2590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11923-B249-074B-8638-2B6FB5BFBFCE}"/>
              </a:ext>
            </a:extLst>
          </p:cNvPr>
          <p:cNvSpPr txBox="1"/>
          <p:nvPr/>
        </p:nvSpPr>
        <p:spPr>
          <a:xfrm>
            <a:off x="0" y="14904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</a:rPr>
              <a:t>A toolkit for building language runtimes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https://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github.com</a:t>
            </a:r>
            <a:r>
              <a:rPr lang="en-US" sz="4000" dirty="0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/eclipse/</a:t>
            </a:r>
            <a:r>
              <a:rPr lang="en-US" sz="4000" dirty="0" err="1">
                <a:solidFill>
                  <a:schemeClr val="accent1"/>
                </a:solidFill>
                <a:latin typeface="Calibri Light" panose="020F0302020204030204"/>
                <a:ea typeface="+mj-ea"/>
                <a:cs typeface="+mj-cs"/>
                <a:hlinkClick r:id="rId5"/>
              </a:rPr>
              <a:t>omr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44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64160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0962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42100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532432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526415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1799655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92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6210300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78517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9029700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10604500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85633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B15833-CAA2-D147-B68A-2A6A94EDE8AF}"/>
              </a:ext>
            </a:extLst>
          </p:cNvPr>
          <p:cNvSpPr/>
          <p:nvPr/>
        </p:nvSpPr>
        <p:spPr>
          <a:xfrm>
            <a:off x="838200" y="2782094"/>
            <a:ext cx="10706100" cy="24384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B4458-59D1-0142-966A-FACF61F2A55B}"/>
              </a:ext>
            </a:extLst>
          </p:cNvPr>
          <p:cNvSpPr/>
          <p:nvPr/>
        </p:nvSpPr>
        <p:spPr>
          <a:xfrm>
            <a:off x="838200" y="2782094"/>
            <a:ext cx="1384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7541A-E68C-9647-9CA7-4E3131464526}"/>
              </a:ext>
            </a:extLst>
          </p:cNvPr>
          <p:cNvSpPr/>
          <p:nvPr/>
        </p:nvSpPr>
        <p:spPr>
          <a:xfrm>
            <a:off x="2216150" y="2782094"/>
            <a:ext cx="12192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BC9BF0-F1A4-F44A-9067-8F6F1C4A11C9}"/>
              </a:ext>
            </a:extLst>
          </p:cNvPr>
          <p:cNvSpPr/>
          <p:nvPr/>
        </p:nvSpPr>
        <p:spPr>
          <a:xfrm>
            <a:off x="3432175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6F3A4-E4B0-0D43-B3A2-F0465A9BA084}"/>
              </a:ext>
            </a:extLst>
          </p:cNvPr>
          <p:cNvSpPr/>
          <p:nvPr/>
        </p:nvSpPr>
        <p:spPr>
          <a:xfrm>
            <a:off x="4351337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46943-A83A-C848-99B6-D8C29B4CAFA6}"/>
              </a:ext>
            </a:extLst>
          </p:cNvPr>
          <p:cNvSpPr/>
          <p:nvPr/>
        </p:nvSpPr>
        <p:spPr>
          <a:xfrm>
            <a:off x="5287962" y="2782094"/>
            <a:ext cx="117475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A77EA-CA71-E746-940C-EF9A04B317B8}"/>
              </a:ext>
            </a:extLst>
          </p:cNvPr>
          <p:cNvSpPr/>
          <p:nvPr/>
        </p:nvSpPr>
        <p:spPr>
          <a:xfrm>
            <a:off x="64627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94CD61-041D-5449-ADC9-E561633A4121}"/>
              </a:ext>
            </a:extLst>
          </p:cNvPr>
          <p:cNvSpPr/>
          <p:nvPr/>
        </p:nvSpPr>
        <p:spPr>
          <a:xfrm>
            <a:off x="7402512" y="2782094"/>
            <a:ext cx="11303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109C6-32F3-0B41-94A7-BAEFEAC885CB}"/>
              </a:ext>
            </a:extLst>
          </p:cNvPr>
          <p:cNvSpPr/>
          <p:nvPr/>
        </p:nvSpPr>
        <p:spPr>
          <a:xfrm>
            <a:off x="8532812" y="2782094"/>
            <a:ext cx="939800" cy="243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8E9D-4107-7B47-9CCF-B868F6156BED}"/>
              </a:ext>
            </a:extLst>
          </p:cNvPr>
          <p:cNvSpPr/>
          <p:nvPr/>
        </p:nvSpPr>
        <p:spPr>
          <a:xfrm>
            <a:off x="9344025" y="1839911"/>
            <a:ext cx="396875" cy="39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EA4EE-D8C2-7748-814E-5DD8F80BD052}"/>
              </a:ext>
            </a:extLst>
          </p:cNvPr>
          <p:cNvSpPr txBox="1"/>
          <p:nvPr/>
        </p:nvSpPr>
        <p:spPr>
          <a:xfrm>
            <a:off x="97409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800" y="1688158"/>
            <a:ext cx="302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0BB6D-8CE4-6447-82C0-9E76459BBC3B}"/>
              </a:ext>
            </a:extLst>
          </p:cNvPr>
          <p:cNvSpPr/>
          <p:nvPr/>
        </p:nvSpPr>
        <p:spPr>
          <a:xfrm>
            <a:off x="6956425" y="1839911"/>
            <a:ext cx="396875" cy="396479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80249-C8BD-D040-A9E3-97D6D764CC0F}"/>
              </a:ext>
            </a:extLst>
          </p:cNvPr>
          <p:cNvSpPr txBox="1"/>
          <p:nvPr/>
        </p:nvSpPr>
        <p:spPr>
          <a:xfrm>
            <a:off x="7353300" y="185348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079026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7C25D-6063-6743-8FB0-45FE0DB9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collection</a:t>
            </a:r>
            <a:br>
              <a:rPr lang="en-US" dirty="0"/>
            </a:br>
            <a:r>
              <a:rPr lang="en-US" dirty="0"/>
              <a:t>(Scavenging objects)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D3A71-C9D8-1E4D-A781-339DB11A2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4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547-3F8A-F74A-A6FC-B2124B9A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generational GC?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3582-E667-3B44-A678-261DCE2E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 generational hypothesis:</a:t>
            </a:r>
          </a:p>
          <a:p>
            <a:pPr lvl="1"/>
            <a:r>
              <a:rPr lang="en-US" dirty="0"/>
              <a:t>Young objects are more likely to die, or</a:t>
            </a:r>
          </a:p>
          <a:p>
            <a:pPr lvl="1"/>
            <a:r>
              <a:rPr lang="en-US" dirty="0"/>
              <a:t>The longer an object lives, the more likely it is to survive.</a:t>
            </a:r>
          </a:p>
          <a:p>
            <a:r>
              <a:rPr lang="en-US" dirty="0"/>
              <a:t>The plan: scan only newly allocated objects</a:t>
            </a:r>
          </a:p>
          <a:p>
            <a:r>
              <a:rPr lang="en-US" dirty="0"/>
              <a:t>Old objects will survive</a:t>
            </a:r>
          </a:p>
          <a:p>
            <a:r>
              <a:rPr lang="en-US" dirty="0"/>
              <a:t>When objects survive long enough, tenure to old-generation</a:t>
            </a:r>
          </a:p>
          <a:p>
            <a:r>
              <a:rPr lang="en-US" dirty="0"/>
              <a:t>Also known as “local collection”</a:t>
            </a:r>
          </a:p>
        </p:txBody>
      </p:sp>
    </p:spTree>
    <p:extLst>
      <p:ext uri="{BB962C8B-B14F-4D97-AF65-F5344CB8AC3E}">
        <p14:creationId xmlns:p14="http://schemas.microsoft.com/office/powerpoint/2010/main" val="1514761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698C-491E-5647-AB74-00CDBE07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Remembering old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79DE-2163-F34C-881B-FD4368E2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old object references a new object, we “remember” it</a:t>
            </a:r>
          </a:p>
          <a:p>
            <a:r>
              <a:rPr lang="en-US" dirty="0"/>
              <a:t>During a local collection old objects will survive</a:t>
            </a:r>
          </a:p>
          <a:p>
            <a:r>
              <a:rPr lang="en-US" dirty="0"/>
              <a:t>In a local collection, treat remembered objects as roots</a:t>
            </a:r>
          </a:p>
          <a:p>
            <a:r>
              <a:rPr lang="en-US" dirty="0"/>
              <a:t>How do we find old -&gt; new references?</a:t>
            </a:r>
          </a:p>
          <a:p>
            <a:r>
              <a:rPr lang="en-US" dirty="0"/>
              <a:t>Use a “write barrier” to track all object graph updates</a:t>
            </a:r>
          </a:p>
          <a:p>
            <a:r>
              <a:rPr lang="en-US" dirty="0"/>
              <a:t>Every time a reference is stored:</a:t>
            </a:r>
          </a:p>
          <a:p>
            <a:pPr lvl="1"/>
            <a:r>
              <a:rPr lang="en-US" dirty="0"/>
              <a:t>Is the referrer in old space?</a:t>
            </a:r>
          </a:p>
          <a:p>
            <a:pPr lvl="1"/>
            <a:r>
              <a:rPr lang="en-US" dirty="0"/>
              <a:t>Is the referent in new space?</a:t>
            </a:r>
          </a:p>
          <a:p>
            <a:pPr marL="457200" lvl="1" indent="0">
              <a:buNone/>
            </a:pPr>
            <a:r>
              <a:rPr lang="en-US" dirty="0"/>
              <a:t>=&gt; Remember the referrer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2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7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10604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Heap: Scavenge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Evacuate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Survivor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B819211-AAFF-7D4C-ACA3-DBB1BC64D624}"/>
              </a:ext>
            </a:extLst>
          </p:cNvPr>
          <p:cNvSpPr/>
          <p:nvPr/>
        </p:nvSpPr>
        <p:spPr>
          <a:xfrm rot="10800000" flipH="1">
            <a:off x="8680450" y="4013200"/>
            <a:ext cx="1943100" cy="1778794"/>
          </a:xfrm>
          <a:prstGeom prst="arc">
            <a:avLst>
              <a:gd name="adj1" fmla="val 10762037"/>
              <a:gd name="adj2" fmla="val 116859"/>
            </a:avLst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E0AC2-03A5-E243-9424-92D58A37853C}"/>
              </a:ext>
            </a:extLst>
          </p:cNvPr>
          <p:cNvSpPr txBox="1"/>
          <p:nvPr/>
        </p:nvSpPr>
        <p:spPr>
          <a:xfrm>
            <a:off x="8966200" y="586688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survivors</a:t>
            </a:r>
          </a:p>
        </p:txBody>
      </p:sp>
    </p:spTree>
    <p:extLst>
      <p:ext uri="{BB962C8B-B14F-4D97-AF65-F5344CB8AC3E}">
        <p14:creationId xmlns:p14="http://schemas.microsoft.com/office/powerpoint/2010/main" val="13316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0" y="1088572"/>
            <a:ext cx="4881555" cy="5159828"/>
          </a:xfrm>
          <a:prstGeom prst="rect">
            <a:avLst/>
          </a:prstGeom>
          <a:noFill/>
          <a:ln w="19080">
            <a:solidFill>
              <a:schemeClr val="tx1"/>
            </a:solidFill>
            <a:prstDash val="sysDash"/>
          </a:ln>
        </p:spPr>
        <p:txBody>
          <a:bodyPr vert="horz" wrap="none" lIns="90128" tIns="108000" rIns="90128" bIns="49309" anchor="t" anchorCtr="0" compatLnSpc="0"/>
          <a:lstStyle/>
          <a:p>
            <a:pPr algn="ctr" hangingPunct="0"/>
            <a:r>
              <a:rPr lang="en-US" sz="1633" dirty="0">
                <a:latin typeface="Arial" pitchFamily="18"/>
                <a:ea typeface="Microsoft YaHei" pitchFamily="2"/>
                <a:cs typeface="Mangal" pitchFamily="2"/>
              </a:rPr>
              <a:t>Language Runtime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1201" y="5036724"/>
            <a:ext cx="4396032" cy="987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Platform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Abstraction</a:t>
            </a:r>
            <a:r>
              <a:rPr lang="en-US" sz="1633" dirty="0">
                <a:solidFill>
                  <a:schemeClr val="accent1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4857" y="3307297"/>
            <a:ext cx="2162376" cy="1659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Garbage Collector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8285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Diagnostic Services</a:t>
            </a:r>
          </a:p>
        </p:txBody>
      </p:sp>
      <p:sp>
        <p:nvSpPr>
          <p:cNvPr id="9" name="Freeform 8"/>
          <p:cNvSpPr/>
          <p:nvPr/>
        </p:nvSpPr>
        <p:spPr>
          <a:xfrm>
            <a:off x="2458502" y="3680695"/>
            <a:ext cx="1244159" cy="91238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Source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599" y="3307297"/>
            <a:ext cx="1990656" cy="16591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Frontend</a:t>
            </a:r>
          </a:p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cxnSpLocks/>
            <a:stCxn id="9" idx="7"/>
            <a:endCxn id="10" idx="1"/>
          </p:cNvCxnSpPr>
          <p:nvPr/>
        </p:nvCxnSpPr>
        <p:spPr>
          <a:xfrm>
            <a:off x="3702661" y="4136887"/>
            <a:ext cx="334940" cy="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Rectangle 13"/>
          <p:cNvSpPr/>
          <p:nvPr/>
        </p:nvSpPr>
        <p:spPr>
          <a:xfrm>
            <a:off x="8350689" y="1565471"/>
            <a:ext cx="2156545" cy="165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JIT Compiler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08285" y="3307598"/>
            <a:ext cx="2156545" cy="165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Interpreter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1565472"/>
            <a:ext cx="707157" cy="2572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14657" y="1834723"/>
            <a:ext cx="1219200" cy="1219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77867" y="1921237"/>
            <a:ext cx="580635" cy="369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5620" y="1456363"/>
            <a:ext cx="461217" cy="464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3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3188" y="2029326"/>
            <a:ext cx="461217" cy="4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none" lIns="81639" tIns="40819" rIns="81639" bIns="40819" anchor="ctr" anchorCtr="0" compatLnSpc="0"/>
          <a:lstStyle/>
          <a:p>
            <a:pPr algn="ctr" hangingPunct="0"/>
            <a:endParaRPr lang="en-US" sz="1600" dirty="0">
              <a:solidFill>
                <a:schemeClr val="accent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0563" y="1502342"/>
            <a:ext cx="26709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Language 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49787" y="2074780"/>
            <a:ext cx="25720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Arial" charset="0"/>
                <a:ea typeface="Arial" charset="0"/>
                <a:cs typeface="Arial" charset="0"/>
              </a:rPr>
              <a:t>OMR Components</a:t>
            </a:r>
          </a:p>
        </p:txBody>
      </p:sp>
    </p:spTree>
    <p:extLst>
      <p:ext uri="{BB962C8B-B14F-4D97-AF65-F5344CB8AC3E}">
        <p14:creationId xmlns:p14="http://schemas.microsoft.com/office/powerpoint/2010/main" val="3964249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FAF05E-33F5-FC40-9688-1C05C633A49C}"/>
              </a:ext>
            </a:extLst>
          </p:cNvPr>
          <p:cNvSpPr txBox="1"/>
          <p:nvPr/>
        </p:nvSpPr>
        <p:spPr>
          <a:xfrm>
            <a:off x="939799" y="1688158"/>
            <a:ext cx="573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Generational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6609-B8FD-224C-A084-C7184B609EFF}"/>
              </a:ext>
            </a:extLst>
          </p:cNvPr>
          <p:cNvSpPr/>
          <p:nvPr/>
        </p:nvSpPr>
        <p:spPr>
          <a:xfrm>
            <a:off x="838200" y="2782094"/>
            <a:ext cx="10706100" cy="25908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Managed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A5133-0020-354B-ADFC-20ED4DCF5974}"/>
              </a:ext>
            </a:extLst>
          </p:cNvPr>
          <p:cNvSpPr/>
          <p:nvPr/>
        </p:nvSpPr>
        <p:spPr>
          <a:xfrm>
            <a:off x="7708900" y="3201194"/>
            <a:ext cx="38354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Nursery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AA9F4A-3F77-3349-8CB4-182DE77A737B}"/>
              </a:ext>
            </a:extLst>
          </p:cNvPr>
          <p:cNvSpPr/>
          <p:nvPr/>
        </p:nvSpPr>
        <p:spPr>
          <a:xfrm>
            <a:off x="838200" y="3201194"/>
            <a:ext cx="6870700" cy="21717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E82B61-DDB2-304C-BBC2-A3A50C435FB9}"/>
              </a:ext>
            </a:extLst>
          </p:cNvPr>
          <p:cNvSpPr/>
          <p:nvPr/>
        </p:nvSpPr>
        <p:spPr>
          <a:xfrm>
            <a:off x="7708900" y="3753644"/>
            <a:ext cx="19431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58B30-E9BC-6044-BDD6-0D3358146FB5}"/>
              </a:ext>
            </a:extLst>
          </p:cNvPr>
          <p:cNvSpPr/>
          <p:nvPr/>
        </p:nvSpPr>
        <p:spPr>
          <a:xfrm>
            <a:off x="9652000" y="3753644"/>
            <a:ext cx="1892300" cy="161925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</a:t>
            </a:r>
          </a:p>
        </p:txBody>
      </p:sp>
    </p:spTree>
    <p:extLst>
      <p:ext uri="{BB962C8B-B14F-4D97-AF65-F5344CB8AC3E}">
        <p14:creationId xmlns:p14="http://schemas.microsoft.com/office/powerpoint/2010/main" val="3863147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275-21DC-854F-BE04-FD3A9F61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Back to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3846-02B5-A74E-BDBD-FA86ADBDE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C0E3-C007-2646-80D2-BECA48984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2D0EA0D-8ED3-E246-9297-AEB039FD8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08A43-86E0-7F48-8AAE-8480CF4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1C88E-F86F-D94C-9982-04F2B6DAA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array object model: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5093596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5093596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5572460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5572459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5572459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5093596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2337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BB-C1F3-D445-86A3-7893B0AF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kinds of Data: References and bytes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56B80-DE2A-F74C-B2C8-2313C3129A43}"/>
              </a:ext>
            </a:extLst>
          </p:cNvPr>
          <p:cNvSpPr/>
          <p:nvPr/>
        </p:nvSpPr>
        <p:spPr>
          <a:xfrm>
            <a:off x="3910250" y="3274520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764A-FCF9-A341-B04A-7FBA0B44F195}"/>
              </a:ext>
            </a:extLst>
          </p:cNvPr>
          <p:cNvSpPr/>
          <p:nvPr/>
        </p:nvSpPr>
        <p:spPr>
          <a:xfrm>
            <a:off x="3910250" y="1981148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FE4A9-C35F-0A42-9EBF-5CD4D0221F45}"/>
              </a:ext>
            </a:extLst>
          </p:cNvPr>
          <p:cNvSpPr/>
          <p:nvPr/>
        </p:nvSpPr>
        <p:spPr>
          <a:xfrm>
            <a:off x="4389114" y="238158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322F5-81C8-8744-B9CE-7A3595DEA0A2}"/>
              </a:ext>
            </a:extLst>
          </p:cNvPr>
          <p:cNvSpPr/>
          <p:nvPr/>
        </p:nvSpPr>
        <p:spPr>
          <a:xfrm>
            <a:off x="4389113" y="264018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3F852-9C88-9946-9B1C-47448817156C}"/>
              </a:ext>
            </a:extLst>
          </p:cNvPr>
          <p:cNvSpPr/>
          <p:nvPr/>
        </p:nvSpPr>
        <p:spPr>
          <a:xfrm>
            <a:off x="4389113" y="28936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C6C3F-1ECA-2D44-9B41-08197D9E5BF4}"/>
              </a:ext>
            </a:extLst>
          </p:cNvPr>
          <p:cNvSpPr/>
          <p:nvPr/>
        </p:nvSpPr>
        <p:spPr>
          <a:xfrm>
            <a:off x="6257210" y="3287066"/>
            <a:ext cx="2032000" cy="3126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Unstructured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AD4AB-9A9C-D14A-90C6-EC0A238EF481}"/>
              </a:ext>
            </a:extLst>
          </p:cNvPr>
          <p:cNvSpPr/>
          <p:nvPr/>
        </p:nvSpPr>
        <p:spPr>
          <a:xfrm>
            <a:off x="6257210" y="1993694"/>
            <a:ext cx="2032000" cy="12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0F6A6-2A00-B445-B7D2-E783286CEEAA}"/>
              </a:ext>
            </a:extLst>
          </p:cNvPr>
          <p:cNvSpPr/>
          <p:nvPr/>
        </p:nvSpPr>
        <p:spPr>
          <a:xfrm>
            <a:off x="6736074" y="239412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kind = </a:t>
            </a:r>
            <a:r>
              <a:rPr lang="en-US" sz="1400" b="1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6F6E9-5CFA-C143-A39C-7A465FB32D55}"/>
              </a:ext>
            </a:extLst>
          </p:cNvPr>
          <p:cNvSpPr/>
          <p:nvPr/>
        </p:nvSpPr>
        <p:spPr>
          <a:xfrm>
            <a:off x="6736073" y="265273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length = </a:t>
            </a:r>
            <a:r>
              <a:rPr lang="en-US" sz="14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7DA8F-2423-9343-B5CC-771A81E39BAE}"/>
              </a:ext>
            </a:extLst>
          </p:cNvPr>
          <p:cNvSpPr/>
          <p:nvPr/>
        </p:nvSpPr>
        <p:spPr>
          <a:xfrm>
            <a:off x="6736073" y="2906215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OMR GC Metadata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C56615-5456-524B-8BB9-B362895A5C00}"/>
              </a:ext>
            </a:extLst>
          </p:cNvPr>
          <p:cNvSpPr/>
          <p:nvPr/>
        </p:nvSpPr>
        <p:spPr>
          <a:xfrm>
            <a:off x="4389113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[0]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BF6BB-114C-7242-A8A5-022353D5D130}"/>
              </a:ext>
            </a:extLst>
          </p:cNvPr>
          <p:cNvSpPr/>
          <p:nvPr/>
        </p:nvSpPr>
        <p:spPr>
          <a:xfrm>
            <a:off x="4389112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08A38-5227-CF41-8CE3-6BA9A2B9382B}"/>
              </a:ext>
            </a:extLst>
          </p:cNvPr>
          <p:cNvSpPr/>
          <p:nvPr/>
        </p:nvSpPr>
        <p:spPr>
          <a:xfrm>
            <a:off x="4389112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[2]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50220-1068-6A49-957A-A1330568487E}"/>
              </a:ext>
            </a:extLst>
          </p:cNvPr>
          <p:cNvSpPr/>
          <p:nvPr/>
        </p:nvSpPr>
        <p:spPr>
          <a:xfrm>
            <a:off x="4389109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980762-33B5-9649-AC6D-796EE2E1ECE9}"/>
              </a:ext>
            </a:extLst>
          </p:cNvPr>
          <p:cNvSpPr/>
          <p:nvPr/>
        </p:nvSpPr>
        <p:spPr>
          <a:xfrm>
            <a:off x="4389111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- 2]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5407C-C8B1-314F-934A-C7F508C37568}"/>
              </a:ext>
            </a:extLst>
          </p:cNvPr>
          <p:cNvSpPr/>
          <p:nvPr/>
        </p:nvSpPr>
        <p:spPr>
          <a:xfrm>
            <a:off x="4389112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ref [N - 1]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08505-C51D-594B-8E3D-D83B66095B6C}"/>
              </a:ext>
            </a:extLst>
          </p:cNvPr>
          <p:cNvSpPr/>
          <p:nvPr/>
        </p:nvSpPr>
        <p:spPr>
          <a:xfrm>
            <a:off x="3910250" y="1559862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FB827F-7125-AB4E-9561-B7930D325650}"/>
              </a:ext>
            </a:extLst>
          </p:cNvPr>
          <p:cNvSpPr/>
          <p:nvPr/>
        </p:nvSpPr>
        <p:spPr>
          <a:xfrm>
            <a:off x="6736072" y="366039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[0]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078AB-B02B-E24E-9035-BF2FF81A9850}"/>
              </a:ext>
            </a:extLst>
          </p:cNvPr>
          <p:cNvSpPr/>
          <p:nvPr/>
        </p:nvSpPr>
        <p:spPr>
          <a:xfrm>
            <a:off x="6736071" y="3919004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2396F-CCBA-FA49-AEF6-736A0493BEC8}"/>
              </a:ext>
            </a:extLst>
          </p:cNvPr>
          <p:cNvSpPr/>
          <p:nvPr/>
        </p:nvSpPr>
        <p:spPr>
          <a:xfrm>
            <a:off x="6736071" y="417248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[2]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7B0B5-1B95-2B47-83BA-C773C75FFF64}"/>
              </a:ext>
            </a:extLst>
          </p:cNvPr>
          <p:cNvSpPr/>
          <p:nvPr/>
        </p:nvSpPr>
        <p:spPr>
          <a:xfrm>
            <a:off x="6736068" y="4436740"/>
            <a:ext cx="1542232" cy="13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ED5520-A9C8-A94F-86F9-B1DEEA12F742}"/>
              </a:ext>
            </a:extLst>
          </p:cNvPr>
          <p:cNvSpPr/>
          <p:nvPr/>
        </p:nvSpPr>
        <p:spPr>
          <a:xfrm>
            <a:off x="6736070" y="575627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- 2]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8CC75C-E21B-6C4C-8EE7-0B7CE37E8716}"/>
              </a:ext>
            </a:extLst>
          </p:cNvPr>
          <p:cNvSpPr/>
          <p:nvPr/>
        </p:nvSpPr>
        <p:spPr>
          <a:xfrm>
            <a:off x="6736071" y="602053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byte [N - 1]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2B470-C9B2-DB4A-80F4-AB01463E180B}"/>
              </a:ext>
            </a:extLst>
          </p:cNvPr>
          <p:cNvSpPr/>
          <p:nvPr/>
        </p:nvSpPr>
        <p:spPr>
          <a:xfrm>
            <a:off x="6257210" y="1572408"/>
            <a:ext cx="2031998" cy="484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24EF30-16F4-0E41-B5AE-3EAA8A80C0BC}"/>
              </a:ext>
            </a:extLst>
          </p:cNvPr>
          <p:cNvSpPr/>
          <p:nvPr/>
        </p:nvSpPr>
        <p:spPr>
          <a:xfrm>
            <a:off x="3687779" y="270665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70D49-E193-FF46-97C4-89760EDC8B52}"/>
              </a:ext>
            </a:extLst>
          </p:cNvPr>
          <p:cNvSpPr/>
          <p:nvPr/>
        </p:nvSpPr>
        <p:spPr>
          <a:xfrm>
            <a:off x="610048" y="222305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61B6C3-878B-7943-B105-9AFBBF3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Memory: Graphs of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CC53F-B886-7B4E-9CF3-0404A27C9727}"/>
              </a:ext>
            </a:extLst>
          </p:cNvPr>
          <p:cNvSpPr/>
          <p:nvPr/>
        </p:nvSpPr>
        <p:spPr>
          <a:xfrm>
            <a:off x="3687780" y="2189151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1F450-9AA9-9645-A4CE-3492D3932B15}"/>
              </a:ext>
            </a:extLst>
          </p:cNvPr>
          <p:cNvSpPr/>
          <p:nvPr/>
        </p:nvSpPr>
        <p:spPr>
          <a:xfrm>
            <a:off x="3687780" y="24472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80367-EC5E-C24E-A7EF-8181B531B0B5}"/>
              </a:ext>
            </a:extLst>
          </p:cNvPr>
          <p:cNvSpPr/>
          <p:nvPr/>
        </p:nvSpPr>
        <p:spPr>
          <a:xfrm>
            <a:off x="3208917" y="1767865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7A244-4EC5-9D4B-8F59-7F59EFF2B0CF}"/>
              </a:ext>
            </a:extLst>
          </p:cNvPr>
          <p:cNvSpPr/>
          <p:nvPr/>
        </p:nvSpPr>
        <p:spPr>
          <a:xfrm>
            <a:off x="9177894" y="36229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36A00-AE7B-9B41-A652-64A24C4AB04E}"/>
              </a:ext>
            </a:extLst>
          </p:cNvPr>
          <p:cNvSpPr/>
          <p:nvPr/>
        </p:nvSpPr>
        <p:spPr>
          <a:xfrm>
            <a:off x="8699031" y="3201661"/>
            <a:ext cx="2031998" cy="6798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57566-FE64-3E4A-8F44-51D14882ABC9}"/>
              </a:ext>
            </a:extLst>
          </p:cNvPr>
          <p:cNvSpPr/>
          <p:nvPr/>
        </p:nvSpPr>
        <p:spPr>
          <a:xfrm>
            <a:off x="3721768" y="3655283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69806-76DF-DC48-9AEB-92C898AF5A1B}"/>
              </a:ext>
            </a:extLst>
          </p:cNvPr>
          <p:cNvSpPr/>
          <p:nvPr/>
        </p:nvSpPr>
        <p:spPr>
          <a:xfrm>
            <a:off x="3721768" y="3913362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BB0B1-3584-6341-9516-AB9414B4D633}"/>
              </a:ext>
            </a:extLst>
          </p:cNvPr>
          <p:cNvSpPr/>
          <p:nvPr/>
        </p:nvSpPr>
        <p:spPr>
          <a:xfrm>
            <a:off x="3242905" y="3248197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1CCE7-2F37-9447-B6E7-2C3DB681AA00}"/>
              </a:ext>
            </a:extLst>
          </p:cNvPr>
          <p:cNvCxnSpPr>
            <a:cxnSpLocks/>
          </p:cNvCxnSpPr>
          <p:nvPr/>
        </p:nvCxnSpPr>
        <p:spPr>
          <a:xfrm flipV="1">
            <a:off x="5019563" y="2010609"/>
            <a:ext cx="874806" cy="3033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69D92-F404-CF49-A4FF-F5DB815B3619}"/>
              </a:ext>
            </a:extLst>
          </p:cNvPr>
          <p:cNvCxnSpPr>
            <a:cxnSpLocks/>
          </p:cNvCxnSpPr>
          <p:nvPr/>
        </p:nvCxnSpPr>
        <p:spPr>
          <a:xfrm>
            <a:off x="5019563" y="2549276"/>
            <a:ext cx="886455" cy="72205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FACF07-F4EC-8A47-81D5-2D72E3B8E6DF}"/>
              </a:ext>
            </a:extLst>
          </p:cNvPr>
          <p:cNvCxnSpPr>
            <a:cxnSpLocks/>
          </p:cNvCxnSpPr>
          <p:nvPr/>
        </p:nvCxnSpPr>
        <p:spPr>
          <a:xfrm>
            <a:off x="2552700" y="1690688"/>
            <a:ext cx="0" cy="4443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B241AC-03BC-E240-8D68-64914E1EAFF1}"/>
              </a:ext>
            </a:extLst>
          </p:cNvPr>
          <p:cNvSpPr txBox="1"/>
          <p:nvPr/>
        </p:nvSpPr>
        <p:spPr>
          <a:xfrm>
            <a:off x="707166" y="1752216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Roots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B4D3BA-3C53-CD40-8967-F05E1FE4DF07}"/>
              </a:ext>
            </a:extLst>
          </p:cNvPr>
          <p:cNvCxnSpPr>
            <a:cxnSpLocks/>
          </p:cNvCxnSpPr>
          <p:nvPr/>
        </p:nvCxnSpPr>
        <p:spPr>
          <a:xfrm flipV="1">
            <a:off x="1997303" y="1933190"/>
            <a:ext cx="1211614" cy="4333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BDA24-B8AE-0245-8FA8-3BA86E2E74EA}"/>
              </a:ext>
            </a:extLst>
          </p:cNvPr>
          <p:cNvSpPr/>
          <p:nvPr/>
        </p:nvSpPr>
        <p:spPr>
          <a:xfrm>
            <a:off x="6354255" y="218996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@3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F1284-0DD4-6940-99C6-905839A02C02}"/>
              </a:ext>
            </a:extLst>
          </p:cNvPr>
          <p:cNvSpPr/>
          <p:nvPr/>
        </p:nvSpPr>
        <p:spPr>
          <a:xfrm>
            <a:off x="6354255" y="2448046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@6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968EB-CAA5-C948-9EAB-2D31A364E0DC}"/>
              </a:ext>
            </a:extLst>
          </p:cNvPr>
          <p:cNvSpPr/>
          <p:nvPr/>
        </p:nvSpPr>
        <p:spPr>
          <a:xfrm>
            <a:off x="5875392" y="1768681"/>
            <a:ext cx="2031998" cy="9379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DFEDD-3F4D-A340-B432-147230DA5053}"/>
              </a:ext>
            </a:extLst>
          </p:cNvPr>
          <p:cNvSpPr/>
          <p:nvPr/>
        </p:nvSpPr>
        <p:spPr>
          <a:xfrm>
            <a:off x="9187513" y="269483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nil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3F8336-DF9B-AC48-B345-51571B6424E1}"/>
              </a:ext>
            </a:extLst>
          </p:cNvPr>
          <p:cNvSpPr/>
          <p:nvPr/>
        </p:nvSpPr>
        <p:spPr>
          <a:xfrm>
            <a:off x="9187514" y="217732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nil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95CB57-08A1-0346-AA03-31C1546C62BC}"/>
              </a:ext>
            </a:extLst>
          </p:cNvPr>
          <p:cNvSpPr/>
          <p:nvPr/>
        </p:nvSpPr>
        <p:spPr>
          <a:xfrm>
            <a:off x="9187514" y="243540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nil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37C2A-D95B-A942-82C4-D0B62E705B8D}"/>
              </a:ext>
            </a:extLst>
          </p:cNvPr>
          <p:cNvSpPr/>
          <p:nvPr/>
        </p:nvSpPr>
        <p:spPr>
          <a:xfrm>
            <a:off x="8708651" y="1756043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RefArray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0A9A0D-FFFB-FC43-82BD-74E1BF26DCB2}"/>
              </a:ext>
            </a:extLst>
          </p:cNvPr>
          <p:cNvSpPr/>
          <p:nvPr/>
        </p:nvSpPr>
        <p:spPr>
          <a:xfrm>
            <a:off x="6384881" y="3882369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[2] = 0x00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92DCC5-BD95-9D48-BB96-B271A332F809}"/>
              </a:ext>
            </a:extLst>
          </p:cNvPr>
          <p:cNvSpPr/>
          <p:nvPr/>
        </p:nvSpPr>
        <p:spPr>
          <a:xfrm>
            <a:off x="6384882" y="3364868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[0] = 0xCA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26615F-E53C-F84F-B65F-9A4A4A5ECBE7}"/>
              </a:ext>
            </a:extLst>
          </p:cNvPr>
          <p:cNvSpPr/>
          <p:nvPr/>
        </p:nvSpPr>
        <p:spPr>
          <a:xfrm>
            <a:off x="6384882" y="3622947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[1] = 0xFE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44DF6-787C-BD4F-9E0F-2A4E3CB08FBC}"/>
              </a:ext>
            </a:extLst>
          </p:cNvPr>
          <p:cNvSpPr/>
          <p:nvPr/>
        </p:nvSpPr>
        <p:spPr>
          <a:xfrm>
            <a:off x="5906019" y="2943582"/>
            <a:ext cx="2031998" cy="11973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BinArray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C1D14-A954-EC4E-BDA1-C0754E2E2630}"/>
              </a:ext>
            </a:extLst>
          </p:cNvPr>
          <p:cNvCxnSpPr>
            <a:cxnSpLocks/>
          </p:cNvCxnSpPr>
          <p:nvPr/>
        </p:nvCxnSpPr>
        <p:spPr>
          <a:xfrm flipV="1">
            <a:off x="7682244" y="1994111"/>
            <a:ext cx="995780" cy="3350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88318-A621-4940-8BE7-724FDC91350A}"/>
              </a:ext>
            </a:extLst>
          </p:cNvPr>
          <p:cNvCxnSpPr>
            <a:cxnSpLocks/>
          </p:cNvCxnSpPr>
          <p:nvPr/>
        </p:nvCxnSpPr>
        <p:spPr>
          <a:xfrm>
            <a:off x="7649677" y="2587191"/>
            <a:ext cx="1049354" cy="7776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FE78B-9467-7846-BD77-EF6E3C9E4FF3}"/>
              </a:ext>
            </a:extLst>
          </p:cNvPr>
          <p:cNvSpPr/>
          <p:nvPr/>
        </p:nvSpPr>
        <p:spPr>
          <a:xfrm>
            <a:off x="610048" y="3316150"/>
            <a:ext cx="1553135" cy="258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2383C-E4DD-6A48-916F-69D5E5E9B3D8}"/>
              </a:ext>
            </a:extLst>
          </p:cNvPr>
          <p:cNvCxnSpPr>
            <a:cxnSpLocks/>
          </p:cNvCxnSpPr>
          <p:nvPr/>
        </p:nvCxnSpPr>
        <p:spPr>
          <a:xfrm>
            <a:off x="1997303" y="3447194"/>
            <a:ext cx="122954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6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AD0617"/>
      </a:accent1>
      <a:accent2>
        <a:srgbClr val="D0656E"/>
      </a:accent2>
      <a:accent3>
        <a:srgbClr val="3348A0"/>
      </a:accent3>
      <a:accent4>
        <a:srgbClr val="8898DC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44580</TotalTime>
  <Words>4034</Words>
  <Application>Microsoft Macintosh PowerPoint</Application>
  <PresentationFormat>Widescreen</PresentationFormat>
  <Paragraphs>833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Microsoft YaHei</vt:lpstr>
      <vt:lpstr>Arial</vt:lpstr>
      <vt:lpstr>Calibri</vt:lpstr>
      <vt:lpstr>Calibri Light</vt:lpstr>
      <vt:lpstr>Consolas</vt:lpstr>
      <vt:lpstr>HelvNeue Light for IBM</vt:lpstr>
      <vt:lpstr>Mangal</vt:lpstr>
      <vt:lpstr>Office Theme</vt:lpstr>
      <vt:lpstr>Managing Arrays</vt:lpstr>
      <vt:lpstr>Prerequisites</vt:lpstr>
      <vt:lpstr> </vt:lpstr>
      <vt:lpstr>Eclipse OMR</vt:lpstr>
      <vt:lpstr>PowerPoint Presentation</vt:lpstr>
      <vt:lpstr>Our array object model</vt:lpstr>
      <vt:lpstr>Our array object model:</vt:lpstr>
      <vt:lpstr>Two kinds of Data: References and bytes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Out of memory!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Memory: Graphs of objects</vt:lpstr>
      <vt:lpstr>What’s going on?</vt:lpstr>
      <vt:lpstr>What does the GC need to know?</vt:lpstr>
      <vt:lpstr>Configuring the GC</vt:lpstr>
      <vt:lpstr>The OMR GC API</vt:lpstr>
      <vt:lpstr>Initializing the collector</vt:lpstr>
      <vt:lpstr>Collector initialization</vt:lpstr>
      <vt:lpstr>The object-oriented allocator</vt:lpstr>
      <vt:lpstr>StackRoots: Automatically rooted pointers</vt:lpstr>
      <vt:lpstr>StackRoot: Automatically Rooted References</vt:lpstr>
      <vt:lpstr>Finding slots in Objects</vt:lpstr>
      <vt:lpstr>Let’s get started!</vt:lpstr>
      <vt:lpstr>Coffee break!</vt:lpstr>
      <vt:lpstr>Heap Compaction</vt:lpstr>
      <vt:lpstr>Heap Compaction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Generational collection (Scavenging objects)</vt:lpstr>
      <vt:lpstr>What is generational GC?</vt:lpstr>
      <vt:lpstr>Remembering old objects</vt:lpstr>
      <vt:lpstr>PowerPoint Presentation</vt:lpstr>
      <vt:lpstr>PowerPoint Presentation</vt:lpstr>
      <vt:lpstr>PowerPoint Presentation</vt:lpstr>
      <vt:lpstr>OK, Back to work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an object model</dc:title>
  <dc:creator>Robert Young</dc:creator>
  <cp:lastModifiedBy>Robert Young</cp:lastModifiedBy>
  <cp:revision>236</cp:revision>
  <dcterms:created xsi:type="dcterms:W3CDTF">2018-08-07T15:11:18Z</dcterms:created>
  <dcterms:modified xsi:type="dcterms:W3CDTF">2018-11-01T14:44:53Z</dcterms:modified>
</cp:coreProperties>
</file>