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4"/>
  </p:notesMasterIdLst>
  <p:sldIdLst>
    <p:sldId id="256" r:id="rId2"/>
    <p:sldId id="602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0" r:id="rId37"/>
    <p:sldId id="563" r:id="rId38"/>
    <p:sldId id="300" r:id="rId39"/>
    <p:sldId id="606" r:id="rId40"/>
    <p:sldId id="607" r:id="rId41"/>
    <p:sldId id="609" r:id="rId42"/>
    <p:sldId id="610" r:id="rId43"/>
    <p:sldId id="612" r:id="rId44"/>
    <p:sldId id="611" r:id="rId45"/>
    <p:sldId id="297" r:id="rId46"/>
    <p:sldId id="299" r:id="rId47"/>
    <p:sldId id="603" r:id="rId48"/>
    <p:sldId id="613" r:id="rId49"/>
    <p:sldId id="618" r:id="rId50"/>
    <p:sldId id="619" r:id="rId51"/>
    <p:sldId id="6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602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</p14:sldIdLst>
        </p14:section>
        <p14:section name="Object Model" id="{39D3883C-E514-7F46-9A4C-66513C05AE71}">
          <p14:sldIdLst/>
        </p14:section>
        <p14:section name="GC client bindings" id="{D6749252-D1F1-5B46-8BD6-E2658B9C7040}">
          <p14:sldIdLst/>
        </p14:section>
        <p14:section name="Workshop" id="{E76A129A-198A-4344-8A3E-34B3FE024ABB}">
          <p14:sldIdLst>
            <p14:sldId id="600"/>
            <p14:sldId id="563"/>
          </p14:sldIdLst>
        </p14:section>
        <p14:section name="Heap compaction" id="{029BE4D2-1A67-464A-9110-2D1153FD6F99}">
          <p14:sldIdLst>
            <p14:sldId id="300"/>
            <p14:sldId id="606"/>
            <p14:sldId id="607"/>
            <p14:sldId id="609"/>
            <p14:sldId id="610"/>
            <p14:sldId id="612"/>
            <p14:sldId id="611"/>
          </p14:sldIdLst>
        </p14:section>
        <p14:section name="Scavenger" id="{DE9B1F43-12B5-DB48-884F-D587966174BE}">
          <p14:sldIdLst>
            <p14:sldId id="297"/>
            <p14:sldId id="299"/>
            <p14:sldId id="603"/>
            <p14:sldId id="613"/>
            <p14:sldId id="618"/>
            <p14:sldId id="619"/>
          </p14:sldIdLst>
        </p14:section>
        <p14:section name="Back to work" id="{A974C6E1-C42A-ED49-9014-B134E77722E4}">
          <p14:sldIdLst>
            <p14:sldId id="6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/>
    <p:restoredTop sz="70758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eventually, fail to allocate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heap is full, and there is no room left for new arrays!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garbage collector comes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GC needs to find free space for the next allocation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finds free memory in an indirect 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By finding all memory in use, the collector can determine the inverse: what memory is not in use?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determines all memory reachable from in-use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is going to find all the live objects in the heap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starts by scanning the root set—Objects currently in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Roots could be thread stacks, registers, or native </a:t>
            </a:r>
            <a:r>
              <a:rPr lang="en-US" dirty="0" err="1"/>
              <a:t>datastructures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are internal to the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the root set, we find two reference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will in turn scan each found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Until it finds every reachable object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our live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garbage collector builds a “map” of the heap, marking all “in use” regions of memory.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finding all memory in use, the collector can determine the inverse: what memory is not in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unused memory is reclaimed, and we have free memory to make an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Compacting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(2/4)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3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(3/4)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4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Aaand</a:t>
            </a:r>
            <a:r>
              <a:rPr lang="en-US" dirty="0"/>
              <a:t> the rest--compacting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a lot of these components are agnostic to the actual semantics of the language. The same GC or compiler could be used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wy0717/splash-2018-omr-g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https://github.com/rwy0717/splash2018-omr-gc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Don't forget your laptop charger!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for the collector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system(runtime, config);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GC::Context cx(sys);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6A-86A5-E443-B442-91537E6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C7BE-57F3-7C49-B96F-8354CC60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heap memory becomes fragmented</a:t>
            </a:r>
          </a:p>
          <a:p>
            <a:r>
              <a:rPr lang="en-US" dirty="0"/>
              <a:t>Fragmentation is bad</a:t>
            </a:r>
          </a:p>
          <a:p>
            <a:r>
              <a:rPr lang="en-US" dirty="0"/>
              <a:t>The collector can slide left compaction</a:t>
            </a:r>
          </a:p>
          <a:p>
            <a:r>
              <a:rPr lang="en-US" dirty="0"/>
              <a:t>Eliminates heap fragmentation</a:t>
            </a:r>
          </a:p>
          <a:p>
            <a:r>
              <a:rPr lang="en-US" dirty="0"/>
              <a:t>Extremely important for long lived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64160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0962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3243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179965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92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5633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1337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5287962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64627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7402512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85328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07902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The plan: scan only newly allocated objects</a:t>
            </a:r>
          </a:p>
          <a:p>
            <a:r>
              <a:rPr lang="en-US" dirty="0"/>
              <a:t>Old objects will survive</a:t>
            </a:r>
          </a:p>
          <a:p>
            <a:r>
              <a:rPr lang="en-US" dirty="0"/>
              <a:t>When objects survive long enough, tenure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151476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98C-491E-5647-AB74-00CDBE07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Remembering old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9DE-2163-F34C-881B-FD4368E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old object references a new object, we “remember” it</a:t>
            </a:r>
          </a:p>
          <a:p>
            <a:r>
              <a:rPr lang="en-US" dirty="0"/>
              <a:t>During a local collection old objects will survive</a:t>
            </a:r>
          </a:p>
          <a:p>
            <a:r>
              <a:rPr lang="en-US" dirty="0"/>
              <a:t>In a local collection, treat remembered objects as roots</a:t>
            </a:r>
          </a:p>
          <a:p>
            <a:r>
              <a:rPr lang="en-US" dirty="0"/>
              <a:t>How do we find old -&gt; new references?</a:t>
            </a:r>
          </a:p>
          <a:p>
            <a:r>
              <a:rPr lang="en-US" dirty="0"/>
              <a:t>Use a “write barrier” to track all object graph updates</a:t>
            </a:r>
          </a:p>
          <a:p>
            <a:r>
              <a:rPr lang="en-US" dirty="0"/>
              <a:t>Every time a reference is stored:</a:t>
            </a:r>
          </a:p>
          <a:p>
            <a:pPr lvl="1"/>
            <a:r>
              <a:rPr lang="en-US" dirty="0"/>
              <a:t>Is the referrer in old space?</a:t>
            </a:r>
          </a:p>
          <a:p>
            <a:pPr lvl="1"/>
            <a:r>
              <a:rPr lang="en-US" dirty="0"/>
              <a:t>Is the referent in new space?</a:t>
            </a:r>
          </a:p>
          <a:p>
            <a:pPr marL="457200" lvl="1" indent="0">
              <a:buNone/>
            </a:pPr>
            <a:r>
              <a:rPr lang="en-US" dirty="0"/>
              <a:t>=&gt; Remember the referrer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1060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Heap: Scavenge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Survivor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819211-AAFF-7D4C-ACA3-DBB1BC64D624}"/>
              </a:ext>
            </a:extLst>
          </p:cNvPr>
          <p:cNvSpPr/>
          <p:nvPr/>
        </p:nvSpPr>
        <p:spPr>
          <a:xfrm rot="10800000" flipH="1">
            <a:off x="8680450" y="4013200"/>
            <a:ext cx="1943100" cy="1778794"/>
          </a:xfrm>
          <a:prstGeom prst="arc">
            <a:avLst>
              <a:gd name="adj1" fmla="val 10762037"/>
              <a:gd name="adj2" fmla="val 116859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E0AC2-03A5-E243-9424-92D58A37853C}"/>
              </a:ext>
            </a:extLst>
          </p:cNvPr>
          <p:cNvSpPr txBox="1"/>
          <p:nvPr/>
        </p:nvSpPr>
        <p:spPr>
          <a:xfrm>
            <a:off x="8966200" y="58668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survivors</a:t>
            </a:r>
          </a:p>
        </p:txBody>
      </p:sp>
    </p:spTree>
    <p:extLst>
      <p:ext uri="{BB962C8B-B14F-4D97-AF65-F5344CB8AC3E}">
        <p14:creationId xmlns:p14="http://schemas.microsoft.com/office/powerpoint/2010/main" val="13316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86314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75-21DC-854F-BE04-FD3A9F6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Back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3846-02B5-A74E-BDBD-FA86ADBDE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36101</TotalTime>
  <Words>4014</Words>
  <Application>Microsoft Macintosh PowerPoint</Application>
  <PresentationFormat>Widescreen</PresentationFormat>
  <Paragraphs>829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Finding slots in Objects</vt:lpstr>
      <vt:lpstr>Let’s get started!</vt:lpstr>
      <vt:lpstr>Coffee break!</vt:lpstr>
      <vt:lpstr>Heap Compaction</vt:lpstr>
      <vt:lpstr>Heap Compaction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Generational collection (Scavenging objects)</vt:lpstr>
      <vt:lpstr>What is generational GC?</vt:lpstr>
      <vt:lpstr>Remembering old objects</vt:lpstr>
      <vt:lpstr>PowerPoint Presentation</vt:lpstr>
      <vt:lpstr>PowerPoint Presentation</vt:lpstr>
      <vt:lpstr>PowerPoint Presentation</vt:lpstr>
      <vt:lpstr>OK, Back to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230</cp:revision>
  <dcterms:created xsi:type="dcterms:W3CDTF">2018-08-07T15:11:18Z</dcterms:created>
  <dcterms:modified xsi:type="dcterms:W3CDTF">2018-10-25T13:43:07Z</dcterms:modified>
</cp:coreProperties>
</file>