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71"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F4A51-E282-412B-B5A1-BD4A856E7E01}" v="1" dt="2022-07-24T17:31:41.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7/24/2022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449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7/24/2022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0308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7/24/2022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128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7/24/2022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568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7/24/2022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4502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7/24/2022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1201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7/24/2022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8633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7/24/2022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731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7/24/2022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8729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7/24/2022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6108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7/24/2022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5657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7/24/2022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1666570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7" name="Picture 46" descr="Graph on document with pen">
            <a:extLst>
              <a:ext uri="{FF2B5EF4-FFF2-40B4-BE49-F238E27FC236}">
                <a16:creationId xmlns:a16="http://schemas.microsoft.com/office/drawing/2014/main" id="{AB9AFF14-4064-3E0D-7981-B28FC5429BDD}"/>
              </a:ext>
            </a:extLst>
          </p:cNvPr>
          <p:cNvPicPr>
            <a:picLocks noChangeAspect="1"/>
          </p:cNvPicPr>
          <p:nvPr/>
        </p:nvPicPr>
        <p:blipFill rotWithShape="1">
          <a:blip r:embed="rId2"/>
          <a:srcRect t="1487" b="14197"/>
          <a:stretch/>
        </p:blipFill>
        <p:spPr>
          <a:xfrm>
            <a:off x="20" y="10"/>
            <a:ext cx="12185156" cy="6857990"/>
          </a:xfrm>
          <a:prstGeom prst="rect">
            <a:avLst/>
          </a:prstGeom>
        </p:spPr>
      </p:pic>
      <p:sp>
        <p:nvSpPr>
          <p:cNvPr id="53" name="Rectangle 52">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A42DC-353A-61EA-DBAE-2F5E82FBA458}"/>
              </a:ext>
            </a:extLst>
          </p:cNvPr>
          <p:cNvSpPr>
            <a:spLocks noGrp="1"/>
          </p:cNvSpPr>
          <p:nvPr>
            <p:ph type="ctrTitle"/>
          </p:nvPr>
        </p:nvSpPr>
        <p:spPr>
          <a:xfrm>
            <a:off x="530352" y="799521"/>
            <a:ext cx="5565648" cy="2179601"/>
          </a:xfrm>
        </p:spPr>
        <p:txBody>
          <a:bodyPr>
            <a:normAutofit/>
          </a:bodyPr>
          <a:lstStyle/>
          <a:p>
            <a:r>
              <a:rPr lang="en-US" sz="4400">
                <a:solidFill>
                  <a:srgbClr val="FFFFFF"/>
                </a:solidFill>
              </a:rPr>
              <a:t>Zomato Dataset Analysis</a:t>
            </a:r>
          </a:p>
        </p:txBody>
      </p:sp>
      <p:sp>
        <p:nvSpPr>
          <p:cNvPr id="3" name="Subtitle 2">
            <a:extLst>
              <a:ext uri="{FF2B5EF4-FFF2-40B4-BE49-F238E27FC236}">
                <a16:creationId xmlns:a16="http://schemas.microsoft.com/office/drawing/2014/main" id="{71A5940D-820D-93FC-8241-EB635F7ED631}"/>
              </a:ext>
            </a:extLst>
          </p:cNvPr>
          <p:cNvSpPr>
            <a:spLocks noGrp="1"/>
          </p:cNvSpPr>
          <p:nvPr>
            <p:ph type="subTitle" idx="1"/>
          </p:nvPr>
        </p:nvSpPr>
        <p:spPr>
          <a:xfrm>
            <a:off x="530352" y="3624760"/>
            <a:ext cx="5565648" cy="1633040"/>
          </a:xfrm>
        </p:spPr>
        <p:txBody>
          <a:bodyPr>
            <a:normAutofit/>
          </a:bodyPr>
          <a:lstStyle/>
          <a:p>
            <a:r>
              <a:rPr lang="en-US">
                <a:solidFill>
                  <a:srgbClr val="FFFFFF"/>
                </a:solidFill>
              </a:rPr>
              <a:t>Omar Ashraf Darwish </a:t>
            </a:r>
          </a:p>
        </p:txBody>
      </p:sp>
      <p:grpSp>
        <p:nvGrpSpPr>
          <p:cNvPr id="5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1704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6F3082-ECB8-D5E3-FA2E-24E319082C5B}"/>
              </a:ext>
            </a:extLst>
          </p:cNvPr>
          <p:cNvSpPr>
            <a:spLocks noGrp="1"/>
          </p:cNvSpPr>
          <p:nvPr>
            <p:ph type="title"/>
          </p:nvPr>
        </p:nvSpPr>
        <p:spPr>
          <a:xfrm>
            <a:off x="517871" y="976160"/>
            <a:ext cx="4767930" cy="1848734"/>
          </a:xfrm>
        </p:spPr>
        <p:txBody>
          <a:bodyPr>
            <a:normAutofit/>
          </a:bodyPr>
          <a:lstStyle/>
          <a:p>
            <a:r>
              <a:rPr lang="en-US" dirty="0"/>
              <a:t>Interpretation of The Business Questions</a:t>
            </a:r>
          </a:p>
        </p:txBody>
      </p:sp>
      <p:sp>
        <p:nvSpPr>
          <p:cNvPr id="12" name="Freeform: Shape 1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47A6615-8208-50D8-A4AB-E12AF254D93A}"/>
              </a:ext>
            </a:extLst>
          </p:cNvPr>
          <p:cNvSpPr>
            <a:spLocks noGrp="1"/>
          </p:cNvSpPr>
          <p:nvPr>
            <p:ph idx="1"/>
          </p:nvPr>
        </p:nvSpPr>
        <p:spPr>
          <a:xfrm>
            <a:off x="517871" y="3299404"/>
            <a:ext cx="4767930" cy="2745750"/>
          </a:xfrm>
        </p:spPr>
        <p:txBody>
          <a:bodyPr>
            <a:normAutofit/>
          </a:bodyPr>
          <a:lstStyle/>
          <a:p>
            <a:pPr marL="342900" indent="-342900">
              <a:lnSpc>
                <a:spcPct val="100000"/>
              </a:lnSpc>
              <a:buFont typeface="Arial" panose="020B0604020202020204" pitchFamily="34" charset="0"/>
              <a:buChar char="•"/>
            </a:pPr>
            <a:r>
              <a:rPr lang="en-US" sz="1900"/>
              <a:t>What are The Most Widespread Rest Types in The Areas ? </a:t>
            </a:r>
          </a:p>
          <a:p>
            <a:pPr marL="342900" indent="-342900">
              <a:lnSpc>
                <a:spcPct val="100000"/>
              </a:lnSpc>
              <a:buFont typeface="Arial" panose="020B0604020202020204" pitchFamily="34" charset="0"/>
              <a:buChar char="•"/>
            </a:pPr>
            <a:r>
              <a:rPr lang="en-US" sz="1900"/>
              <a:t>By analyzing The Dataset and By using Pie Chart, We found that around 39.9 % of The Restaurants are Quick Bites, Secondly there are Casual Dining with 27.67% while Bars are The Least Widespread with around 1.84%.</a:t>
            </a:r>
          </a:p>
        </p:txBody>
      </p:sp>
      <p:pic>
        <p:nvPicPr>
          <p:cNvPr id="5" name="Picture 4" descr="Chart, pie chart&#10;&#10;Description automatically generated">
            <a:extLst>
              <a:ext uri="{FF2B5EF4-FFF2-40B4-BE49-F238E27FC236}">
                <a16:creationId xmlns:a16="http://schemas.microsoft.com/office/drawing/2014/main" id="{AED5B77A-01AC-2B23-D9D9-9D2172B92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742" y="1151839"/>
            <a:ext cx="5654663" cy="4481318"/>
          </a:xfrm>
          <a:prstGeom prst="rect">
            <a:avLst/>
          </a:prstGeom>
        </p:spPr>
      </p:pic>
      <p:sp>
        <p:nvSpPr>
          <p:cNvPr id="22" name="Freeform: Shape 2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5" name="Freeform: Shape 2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7" name="Freeform: Shape 3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666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5C68F02-56D3-537B-C35A-E48F3B3877E4}"/>
              </a:ext>
            </a:extLst>
          </p:cNvPr>
          <p:cNvSpPr>
            <a:spLocks noGrp="1"/>
          </p:cNvSpPr>
          <p:nvPr>
            <p:ph type="title"/>
          </p:nvPr>
        </p:nvSpPr>
        <p:spPr>
          <a:xfrm>
            <a:off x="525717" y="787068"/>
            <a:ext cx="4663649" cy="1455091"/>
          </a:xfrm>
        </p:spPr>
        <p:txBody>
          <a:bodyPr>
            <a:normAutofit/>
          </a:bodyPr>
          <a:lstStyle/>
          <a:p>
            <a:r>
              <a:rPr lang="en-US" sz="330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5F0FEA4-4CB8-7173-A027-F94EE01FC507}"/>
              </a:ext>
            </a:extLst>
          </p:cNvPr>
          <p:cNvSpPr>
            <a:spLocks noGrp="1"/>
          </p:cNvSpPr>
          <p:nvPr>
            <p:ph idx="1"/>
          </p:nvPr>
        </p:nvSpPr>
        <p:spPr>
          <a:xfrm>
            <a:off x="525717" y="2796427"/>
            <a:ext cx="4663649" cy="3274503"/>
          </a:xfrm>
        </p:spPr>
        <p:txBody>
          <a:bodyPr>
            <a:normAutofit/>
          </a:bodyPr>
          <a:lstStyle/>
          <a:p>
            <a:pPr>
              <a:lnSpc>
                <a:spcPct val="100000"/>
              </a:lnSpc>
            </a:pPr>
            <a:r>
              <a:rPr lang="en-US" sz="1900"/>
              <a:t>Does Table Booking Service affect The Rating ? </a:t>
            </a:r>
          </a:p>
          <a:p>
            <a:pPr marL="342900" indent="-342900">
              <a:lnSpc>
                <a:spcPct val="100000"/>
              </a:lnSpc>
              <a:buFont typeface="Arial" panose="020B0604020202020204" pitchFamily="34" charset="0"/>
              <a:buChar char="•"/>
            </a:pPr>
            <a:r>
              <a:rPr lang="en-US" sz="1900"/>
              <a:t>By Analyzing and Visualizing The Two Features we found that The Restaurants with Table Booking Service have a rating around 4.2/5 while The Ones with No Table Booking Service have 3.7/5.</a:t>
            </a:r>
          </a:p>
          <a:p>
            <a:pPr marL="342900" indent="-342900">
              <a:lnSpc>
                <a:spcPct val="100000"/>
              </a:lnSpc>
              <a:buFont typeface="Arial" panose="020B0604020202020204" pitchFamily="34" charset="0"/>
              <a:buChar char="•"/>
            </a:pPr>
            <a:r>
              <a:rPr lang="en-US" sz="1900"/>
              <a:t>So, We found that The Table Booking Service influence The Rating.</a:t>
            </a:r>
          </a:p>
        </p:txBody>
      </p:sp>
      <p:pic>
        <p:nvPicPr>
          <p:cNvPr id="5" name="Picture 4" descr="Chart, bar chart&#10;&#10;Description automatically generated">
            <a:extLst>
              <a:ext uri="{FF2B5EF4-FFF2-40B4-BE49-F238E27FC236}">
                <a16:creationId xmlns:a16="http://schemas.microsoft.com/office/drawing/2014/main" id="{31A6A3D4-E071-F8EE-4994-70EFF8482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780" y="1734985"/>
            <a:ext cx="5660211" cy="3297072"/>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496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6A83-C790-1F8F-D56F-3039B5BFF3D1}"/>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0B578326-3F5C-1340-2572-8DD78863C3C9}"/>
              </a:ext>
            </a:extLst>
          </p:cNvPr>
          <p:cNvSpPr>
            <a:spLocks noGrp="1"/>
          </p:cNvSpPr>
          <p:nvPr>
            <p:ph idx="1"/>
          </p:nvPr>
        </p:nvSpPr>
        <p:spPr/>
        <p:txBody>
          <a:bodyPr/>
          <a:lstStyle/>
          <a:p>
            <a:pPr marL="342900" indent="-342900">
              <a:buFont typeface="Arial" panose="020B0604020202020204" pitchFamily="34" charset="0"/>
              <a:buChar char="•"/>
            </a:pPr>
            <a:r>
              <a:rPr lang="en-US" dirty="0"/>
              <a:t>In This We used Three Different Algorithms to create The Machine Learning Models</a:t>
            </a:r>
          </a:p>
          <a:p>
            <a:pPr marL="342900" indent="-342900">
              <a:buFont typeface="Arial" panose="020B0604020202020204" pitchFamily="34" charset="0"/>
              <a:buChar char="•"/>
            </a:pPr>
            <a:r>
              <a:rPr lang="en-US" dirty="0"/>
              <a:t>The First Algorithm : The Random Forest Algorithm</a:t>
            </a:r>
          </a:p>
          <a:p>
            <a:pPr marL="342900" indent="-342900">
              <a:buFont typeface="Arial" panose="020B0604020202020204" pitchFamily="34" charset="0"/>
              <a:buChar char="•"/>
            </a:pPr>
            <a:r>
              <a:rPr lang="en-US" dirty="0"/>
              <a:t>Training Score : 100%</a:t>
            </a:r>
          </a:p>
          <a:p>
            <a:pPr marL="342900" indent="-342900">
              <a:buFont typeface="Arial" panose="020B0604020202020204" pitchFamily="34" charset="0"/>
              <a:buChar char="•"/>
            </a:pPr>
            <a:r>
              <a:rPr lang="en-US" dirty="0"/>
              <a:t>Testing Score : 100%</a:t>
            </a:r>
          </a:p>
          <a:p>
            <a:pPr marL="342900" indent="-342900">
              <a:buFont typeface="Arial" panose="020B0604020202020204" pitchFamily="34" charset="0"/>
              <a:buChar char="•"/>
            </a:pPr>
            <a:r>
              <a:rPr lang="en-US" dirty="0"/>
              <a:t>Precision : 100%</a:t>
            </a:r>
          </a:p>
          <a:p>
            <a:pPr marL="342900" indent="-342900">
              <a:buFont typeface="Arial" panose="020B0604020202020204" pitchFamily="34" charset="0"/>
              <a:buChar char="•"/>
            </a:pPr>
            <a:r>
              <a:rPr lang="en-US" dirty="0"/>
              <a:t>Recall : 100%</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1760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09DD-7571-1A86-6D22-F642F2EFD218}"/>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F2560857-A9A5-417E-3E06-9EF729CCC0BE}"/>
              </a:ext>
            </a:extLst>
          </p:cNvPr>
          <p:cNvSpPr>
            <a:spLocks noGrp="1"/>
          </p:cNvSpPr>
          <p:nvPr>
            <p:ph idx="1"/>
          </p:nvPr>
        </p:nvSpPr>
        <p:spPr/>
        <p:txBody>
          <a:bodyPr/>
          <a:lstStyle/>
          <a:p>
            <a:pPr marL="342900" indent="-342900">
              <a:buFont typeface="Arial" panose="020B0604020202020204" pitchFamily="34" charset="0"/>
              <a:buChar char="•"/>
            </a:pPr>
            <a:r>
              <a:rPr lang="en-US" dirty="0"/>
              <a:t>In The First Algorithm we used Hyperparameter tuning using Randomized Search CV Method and The Results were : </a:t>
            </a:r>
          </a:p>
          <a:p>
            <a:pPr marL="342900" indent="-342900">
              <a:buFont typeface="Arial" panose="020B0604020202020204" pitchFamily="34" charset="0"/>
              <a:buChar char="•"/>
            </a:pPr>
            <a:r>
              <a:rPr lang="en-US" dirty="0"/>
              <a:t>Score : 100% </a:t>
            </a:r>
          </a:p>
          <a:p>
            <a:pPr marL="342900" indent="-342900">
              <a:buFont typeface="Arial" panose="020B0604020202020204" pitchFamily="34" charset="0"/>
              <a:buChar char="•"/>
            </a:pPr>
            <a:r>
              <a:rPr lang="en-US" dirty="0"/>
              <a:t>MSE : 0% </a:t>
            </a:r>
          </a:p>
          <a:p>
            <a:pPr marL="342900" indent="-342900">
              <a:buFont typeface="Arial" panose="020B0604020202020204" pitchFamily="34" charset="0"/>
              <a:buChar char="•"/>
            </a:pPr>
            <a:r>
              <a:rPr lang="en-US" dirty="0"/>
              <a:t>RMSE : 0% </a:t>
            </a:r>
          </a:p>
          <a:p>
            <a:pPr marL="342900" indent="-342900">
              <a:buFont typeface="Arial" panose="020B0604020202020204" pitchFamily="34" charset="0"/>
              <a:buChar char="•"/>
            </a:pPr>
            <a:r>
              <a:rPr lang="en-US" dirty="0"/>
              <a:t>Precision : 100% </a:t>
            </a:r>
          </a:p>
          <a:p>
            <a:pPr marL="342900" indent="-342900">
              <a:buFont typeface="Arial" panose="020B0604020202020204" pitchFamily="34" charset="0"/>
              <a:buChar char="•"/>
            </a:pPr>
            <a:r>
              <a:rPr lang="en-US" dirty="0"/>
              <a:t>Recall : 100%</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1112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2A3D-A010-0D43-B19A-2CA816552F6D}"/>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52132769-A0A9-6B56-7907-37B0DE7186FB}"/>
              </a:ext>
            </a:extLst>
          </p:cNvPr>
          <p:cNvSpPr>
            <a:spLocks noGrp="1"/>
          </p:cNvSpPr>
          <p:nvPr>
            <p:ph idx="1"/>
          </p:nvPr>
        </p:nvSpPr>
        <p:spPr/>
        <p:txBody>
          <a:bodyPr/>
          <a:lstStyle/>
          <a:p>
            <a:pPr marL="342900" indent="-342900">
              <a:buFont typeface="Arial" panose="020B0604020202020204" pitchFamily="34" charset="0"/>
              <a:buChar char="•"/>
            </a:pPr>
            <a:r>
              <a:rPr lang="en-US" dirty="0"/>
              <a:t>The Importance of Hyperparameter Tuning : </a:t>
            </a:r>
          </a:p>
          <a:p>
            <a:pPr marL="342900" indent="-342900">
              <a:buFont typeface="Arial" panose="020B0604020202020204" pitchFamily="34" charset="0"/>
              <a:buChar char="•"/>
            </a:pPr>
            <a:r>
              <a:rPr lang="en-US" dirty="0"/>
              <a:t>Hyperparameter Tuning is an essential part of The Machine Learning Process, It helps controlling the behavior of The Training Algorithm. </a:t>
            </a:r>
          </a:p>
          <a:p>
            <a:pPr marL="342900" indent="-342900">
              <a:buFont typeface="Arial" panose="020B0604020202020204" pitchFamily="34" charset="0"/>
              <a:buChar char="•"/>
            </a:pPr>
            <a:r>
              <a:rPr lang="en-US" dirty="0"/>
              <a:t>It has a Significant Impact on The Performance of The Model which is being trained.</a:t>
            </a:r>
          </a:p>
          <a:p>
            <a:pPr marL="342900" indent="-342900">
              <a:buFont typeface="Arial" panose="020B0604020202020204" pitchFamily="34" charset="0"/>
              <a:buChar char="•"/>
            </a:pPr>
            <a:r>
              <a:rPr lang="en-US" dirty="0"/>
              <a:t>In Randomized Search CV, It randomly samples the search space and evaluates sets from a specified probability distribution.</a:t>
            </a:r>
          </a:p>
        </p:txBody>
      </p:sp>
    </p:spTree>
    <p:extLst>
      <p:ext uri="{BB962C8B-B14F-4D97-AF65-F5344CB8AC3E}">
        <p14:creationId xmlns:p14="http://schemas.microsoft.com/office/powerpoint/2010/main" val="191193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C082-F17C-B5F0-4C4C-3F2737CDB63D}"/>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F2C4AB36-E0CA-0384-BB82-B0EF053E5346}"/>
              </a:ext>
            </a:extLst>
          </p:cNvPr>
          <p:cNvSpPr>
            <a:spLocks noGrp="1"/>
          </p:cNvSpPr>
          <p:nvPr>
            <p:ph idx="1"/>
          </p:nvPr>
        </p:nvSpPr>
        <p:spPr/>
        <p:txBody>
          <a:bodyPr/>
          <a:lstStyle/>
          <a:p>
            <a:pPr marL="342900" indent="-342900">
              <a:buFont typeface="Arial" panose="020B0604020202020204" pitchFamily="34" charset="0"/>
              <a:buChar char="•"/>
            </a:pPr>
            <a:r>
              <a:rPr lang="en-US" dirty="0"/>
              <a:t>The Second Algorithm we used Decision Trees Algorithm and The Results were :</a:t>
            </a:r>
          </a:p>
          <a:p>
            <a:pPr marL="342900" indent="-342900">
              <a:buFont typeface="Arial" panose="020B0604020202020204" pitchFamily="34" charset="0"/>
              <a:buChar char="•"/>
            </a:pPr>
            <a:r>
              <a:rPr lang="en-US" dirty="0"/>
              <a:t>Score : 100% </a:t>
            </a:r>
          </a:p>
          <a:p>
            <a:pPr marL="342900" indent="-342900">
              <a:buFont typeface="Arial" panose="020B0604020202020204" pitchFamily="34" charset="0"/>
              <a:buChar char="•"/>
            </a:pPr>
            <a:r>
              <a:rPr lang="en-US" dirty="0"/>
              <a:t>MSE : 0%</a:t>
            </a:r>
          </a:p>
          <a:p>
            <a:pPr marL="342900" indent="-342900">
              <a:buFont typeface="Arial" panose="020B0604020202020204" pitchFamily="34" charset="0"/>
              <a:buChar char="•"/>
            </a:pPr>
            <a:r>
              <a:rPr lang="en-US" dirty="0"/>
              <a:t>RMSE : 0% </a:t>
            </a:r>
          </a:p>
          <a:p>
            <a:pPr marL="342900" indent="-342900">
              <a:buFont typeface="Arial" panose="020B0604020202020204" pitchFamily="34" charset="0"/>
              <a:buChar char="•"/>
            </a:pPr>
            <a:r>
              <a:rPr lang="en-US" dirty="0"/>
              <a:t>Precision : 100%</a:t>
            </a:r>
          </a:p>
          <a:p>
            <a:pPr marL="342900" indent="-342900">
              <a:buFont typeface="Arial" panose="020B0604020202020204" pitchFamily="34" charset="0"/>
              <a:buChar char="•"/>
            </a:pPr>
            <a:r>
              <a:rPr lang="en-US" dirty="0"/>
              <a:t>Recall : 100% </a:t>
            </a:r>
          </a:p>
        </p:txBody>
      </p:sp>
    </p:spTree>
    <p:extLst>
      <p:ext uri="{BB962C8B-B14F-4D97-AF65-F5344CB8AC3E}">
        <p14:creationId xmlns:p14="http://schemas.microsoft.com/office/powerpoint/2010/main" val="638043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2D16-64F5-06CF-FE35-62DFF42B55A8}"/>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4E24A6EE-97DB-30FC-AA35-3CE330E4C33B}"/>
              </a:ext>
            </a:extLst>
          </p:cNvPr>
          <p:cNvSpPr>
            <a:spLocks noGrp="1"/>
          </p:cNvSpPr>
          <p:nvPr>
            <p:ph idx="1"/>
          </p:nvPr>
        </p:nvSpPr>
        <p:spPr/>
        <p:txBody>
          <a:bodyPr/>
          <a:lstStyle/>
          <a:p>
            <a:pPr marL="342900" indent="-342900">
              <a:buFont typeface="Arial" panose="020B0604020202020204" pitchFamily="34" charset="0"/>
              <a:buChar char="•"/>
            </a:pPr>
            <a:r>
              <a:rPr lang="en-US" dirty="0"/>
              <a:t>The Third  Algorithm we used XG Boost and The Results were :</a:t>
            </a:r>
          </a:p>
          <a:p>
            <a:pPr marL="342900" indent="-342900">
              <a:buFont typeface="Arial" panose="020B0604020202020204" pitchFamily="34" charset="0"/>
              <a:buChar char="•"/>
            </a:pPr>
            <a:r>
              <a:rPr lang="en-US" dirty="0"/>
              <a:t>Score : 100% </a:t>
            </a:r>
          </a:p>
          <a:p>
            <a:pPr marL="342900" indent="-342900">
              <a:buFont typeface="Arial" panose="020B0604020202020204" pitchFamily="34" charset="0"/>
              <a:buChar char="•"/>
            </a:pPr>
            <a:r>
              <a:rPr lang="en-US" dirty="0"/>
              <a:t>MSE : 0%</a:t>
            </a:r>
          </a:p>
          <a:p>
            <a:pPr marL="342900" indent="-342900">
              <a:buFont typeface="Arial" panose="020B0604020202020204" pitchFamily="34" charset="0"/>
              <a:buChar char="•"/>
            </a:pPr>
            <a:r>
              <a:rPr lang="en-US" dirty="0"/>
              <a:t>RMSE : 0% </a:t>
            </a:r>
          </a:p>
          <a:p>
            <a:pPr marL="342900" indent="-342900">
              <a:buFont typeface="Arial" panose="020B0604020202020204" pitchFamily="34" charset="0"/>
              <a:buChar char="•"/>
            </a:pPr>
            <a:r>
              <a:rPr lang="en-US" dirty="0"/>
              <a:t>Precision : 100%</a:t>
            </a:r>
          </a:p>
          <a:p>
            <a:pPr marL="342900" indent="-342900">
              <a:buFont typeface="Arial" panose="020B0604020202020204" pitchFamily="34" charset="0"/>
              <a:buChar char="•"/>
            </a:pPr>
            <a:r>
              <a:rPr lang="en-US" dirty="0"/>
              <a:t>Recall : 100% </a:t>
            </a:r>
          </a:p>
          <a:p>
            <a:endParaRPr lang="en-US" dirty="0"/>
          </a:p>
        </p:txBody>
      </p:sp>
    </p:spTree>
    <p:extLst>
      <p:ext uri="{BB962C8B-B14F-4D97-AF65-F5344CB8AC3E}">
        <p14:creationId xmlns:p14="http://schemas.microsoft.com/office/powerpoint/2010/main" val="254544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250C-8C68-B98A-93BF-A7B1B490344A}"/>
              </a:ext>
            </a:extLst>
          </p:cNvPr>
          <p:cNvSpPr>
            <a:spLocks noGrp="1"/>
          </p:cNvSpPr>
          <p:nvPr>
            <p:ph type="title"/>
          </p:nvPr>
        </p:nvSpPr>
        <p:spPr/>
        <p:txBody>
          <a:bodyPr/>
          <a:lstStyle/>
          <a:p>
            <a:r>
              <a:rPr lang="en-US" dirty="0"/>
              <a:t>Interpretation of Machine Learning Evaluation</a:t>
            </a:r>
          </a:p>
        </p:txBody>
      </p:sp>
      <p:sp>
        <p:nvSpPr>
          <p:cNvPr id="3" name="Content Placeholder 2">
            <a:extLst>
              <a:ext uri="{FF2B5EF4-FFF2-40B4-BE49-F238E27FC236}">
                <a16:creationId xmlns:a16="http://schemas.microsoft.com/office/drawing/2014/main" id="{BC7EA9D2-AC0B-7699-E379-376605D6904F}"/>
              </a:ext>
            </a:extLst>
          </p:cNvPr>
          <p:cNvSpPr>
            <a:spLocks noGrp="1"/>
          </p:cNvSpPr>
          <p:nvPr>
            <p:ph idx="1"/>
          </p:nvPr>
        </p:nvSpPr>
        <p:spPr/>
        <p:txBody>
          <a:bodyPr/>
          <a:lstStyle/>
          <a:p>
            <a:pPr marL="342900" indent="-342900">
              <a:buFont typeface="Arial" panose="020B0604020202020204" pitchFamily="34" charset="0"/>
              <a:buChar char="•"/>
            </a:pPr>
            <a:r>
              <a:rPr lang="en-US" dirty="0"/>
              <a:t>Validation of The Machine Learning Model :</a:t>
            </a:r>
          </a:p>
          <a:p>
            <a:pPr marL="342900" indent="-342900">
              <a:buFont typeface="Arial" panose="020B0604020202020204" pitchFamily="34" charset="0"/>
              <a:buChar char="•"/>
            </a:pPr>
            <a:r>
              <a:rPr lang="en-US" dirty="0"/>
              <a:t>The Validation of The Model is to ensure The Accuracy and Performance ( to perform well on The unseen Data).</a:t>
            </a:r>
          </a:p>
          <a:p>
            <a:pPr marL="342900" indent="-342900">
              <a:buFont typeface="Arial" panose="020B0604020202020204" pitchFamily="34" charset="0"/>
              <a:buChar char="•"/>
            </a:pPr>
            <a:r>
              <a:rPr lang="en-US" dirty="0"/>
              <a:t>By Splitting The Data into 80% for Training and 20% for Testing and By Training The Model on 80% of The Data and Testing it on The rest of The Data and Applying The Machine Learning Algorithms on it.</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204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406A-7DBB-221D-0A0E-0627A98B54E4}"/>
              </a:ext>
            </a:extLst>
          </p:cNvPr>
          <p:cNvSpPr>
            <a:spLocks noGrp="1"/>
          </p:cNvSpPr>
          <p:nvPr>
            <p:ph type="title"/>
          </p:nvPr>
        </p:nvSpPr>
        <p:spPr/>
        <p:txBody>
          <a:bodyPr/>
          <a:lstStyle/>
          <a:p>
            <a:r>
              <a:rPr lang="en-US" dirty="0"/>
              <a:t>Summary of The Results and How to make use of It </a:t>
            </a:r>
          </a:p>
        </p:txBody>
      </p:sp>
      <p:sp>
        <p:nvSpPr>
          <p:cNvPr id="3" name="Content Placeholder 2">
            <a:extLst>
              <a:ext uri="{FF2B5EF4-FFF2-40B4-BE49-F238E27FC236}">
                <a16:creationId xmlns:a16="http://schemas.microsoft.com/office/drawing/2014/main" id="{E41DC3E1-A1FD-FEB3-6630-2ECE510B1FF3}"/>
              </a:ext>
            </a:extLst>
          </p:cNvPr>
          <p:cNvSpPr>
            <a:spLocks noGrp="1"/>
          </p:cNvSpPr>
          <p:nvPr>
            <p:ph idx="1"/>
          </p:nvPr>
        </p:nvSpPr>
        <p:spPr/>
        <p:txBody>
          <a:bodyPr/>
          <a:lstStyle/>
          <a:p>
            <a:r>
              <a:rPr lang="en-US" dirty="0"/>
              <a:t>Based on The Analysis performed we have reached that  : </a:t>
            </a:r>
          </a:p>
          <a:p>
            <a:pPr marL="342900" indent="-342900">
              <a:buFont typeface="Arial" panose="020B0604020202020204" pitchFamily="34" charset="0"/>
              <a:buChar char="•"/>
            </a:pPr>
            <a:r>
              <a:rPr lang="en-US" dirty="0"/>
              <a:t>Based on that 39,96% of The Restaurants, We conclude that Bangalorians consume  a lot of Fast Food.</a:t>
            </a:r>
          </a:p>
          <a:p>
            <a:pPr marL="342900" indent="-342900">
              <a:buFont typeface="Arial" panose="020B0604020202020204" pitchFamily="34" charset="0"/>
              <a:buChar char="•"/>
            </a:pPr>
            <a:r>
              <a:rPr lang="en-US" dirty="0"/>
              <a:t>Providing Online Ordering can provide higher chances of being a Target to Customers.</a:t>
            </a:r>
          </a:p>
          <a:p>
            <a:pPr marL="342900" indent="-342900">
              <a:buFont typeface="Arial" panose="020B0604020202020204" pitchFamily="34" charset="0"/>
              <a:buChar char="•"/>
            </a:pPr>
            <a:r>
              <a:rPr lang="en-US" dirty="0"/>
              <a:t>We found that Locations such as Ulsoor, Koramangala 2</a:t>
            </a:r>
            <a:r>
              <a:rPr lang="en-US" baseline="30000" dirty="0"/>
              <a:t>nd</a:t>
            </a:r>
            <a:r>
              <a:rPr lang="en-US" dirty="0"/>
              <a:t> Block and 3</a:t>
            </a:r>
            <a:r>
              <a:rPr lang="en-US" baseline="30000" dirty="0"/>
              <a:t>rd</a:t>
            </a:r>
            <a:r>
              <a:rPr lang="en-US" dirty="0"/>
              <a:t> Block may increase The Rating of The Restaurant, therefore , increase The Chance of being a Target.</a:t>
            </a:r>
          </a:p>
          <a:p>
            <a:endParaRPr lang="en-US" dirty="0"/>
          </a:p>
        </p:txBody>
      </p:sp>
    </p:spTree>
    <p:extLst>
      <p:ext uri="{BB962C8B-B14F-4D97-AF65-F5344CB8AC3E}">
        <p14:creationId xmlns:p14="http://schemas.microsoft.com/office/powerpoint/2010/main" val="335637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AED4-8A9A-6388-F310-9D9D77C435D2}"/>
              </a:ext>
            </a:extLst>
          </p:cNvPr>
          <p:cNvSpPr>
            <a:spLocks noGrp="1"/>
          </p:cNvSpPr>
          <p:nvPr>
            <p:ph type="title"/>
          </p:nvPr>
        </p:nvSpPr>
        <p:spPr/>
        <p:txBody>
          <a:bodyPr/>
          <a:lstStyle/>
          <a:p>
            <a:r>
              <a:rPr lang="en-US" dirty="0"/>
              <a:t>Summary of The Results and How to make use of It </a:t>
            </a:r>
          </a:p>
        </p:txBody>
      </p:sp>
      <p:sp>
        <p:nvSpPr>
          <p:cNvPr id="3" name="Content Placeholder 2">
            <a:extLst>
              <a:ext uri="{FF2B5EF4-FFF2-40B4-BE49-F238E27FC236}">
                <a16:creationId xmlns:a16="http://schemas.microsoft.com/office/drawing/2014/main" id="{F93438D3-532F-6E1F-8EE9-C175CE3B3066}"/>
              </a:ext>
            </a:extLst>
          </p:cNvPr>
          <p:cNvSpPr>
            <a:spLocks noGrp="1"/>
          </p:cNvSpPr>
          <p:nvPr>
            <p:ph idx="1"/>
          </p:nvPr>
        </p:nvSpPr>
        <p:spPr/>
        <p:txBody>
          <a:bodyPr/>
          <a:lstStyle/>
          <a:p>
            <a:r>
              <a:rPr lang="en-US" dirty="0"/>
              <a:t>How to make use of It : </a:t>
            </a:r>
          </a:p>
          <a:p>
            <a:pPr marL="342900" indent="-342900">
              <a:buFont typeface="Arial" panose="020B0604020202020204" pitchFamily="34" charset="0"/>
              <a:buChar char="•"/>
            </a:pPr>
            <a:r>
              <a:rPr lang="en-US" dirty="0"/>
              <a:t>We can advise The Newly Opening Restaurants to :</a:t>
            </a:r>
          </a:p>
          <a:p>
            <a:pPr marL="342900" indent="-342900">
              <a:buFont typeface="Arial" panose="020B0604020202020204" pitchFamily="34" charset="0"/>
              <a:buChar char="•"/>
            </a:pPr>
            <a:r>
              <a:rPr lang="en-US" dirty="0"/>
              <a:t>To Open in Places such as Ulsoor, Koramangala 2</a:t>
            </a:r>
            <a:r>
              <a:rPr lang="en-US" baseline="30000" dirty="0"/>
              <a:t>nd</a:t>
            </a:r>
            <a:r>
              <a:rPr lang="en-US" dirty="0"/>
              <a:t> Block and 3</a:t>
            </a:r>
            <a:r>
              <a:rPr lang="en-US" baseline="30000" dirty="0"/>
              <a:t>rd</a:t>
            </a:r>
            <a:r>
              <a:rPr lang="en-US" dirty="0"/>
              <a:t> Block</a:t>
            </a:r>
          </a:p>
          <a:p>
            <a:pPr marL="342900" indent="-342900">
              <a:buFont typeface="Arial" panose="020B0604020202020204" pitchFamily="34" charset="0"/>
              <a:buChar char="•"/>
            </a:pPr>
            <a:r>
              <a:rPr lang="en-US" dirty="0"/>
              <a:t>To Provide Services such as Table Booking and Online Ordering </a:t>
            </a:r>
          </a:p>
          <a:p>
            <a:pPr marL="342900" indent="-342900">
              <a:buFont typeface="Arial" panose="020B0604020202020204" pitchFamily="34" charset="0"/>
              <a:buChar char="•"/>
            </a:pPr>
            <a:r>
              <a:rPr lang="en-US" dirty="0"/>
              <a:t>Try to get Many Votes For </a:t>
            </a:r>
            <a:r>
              <a:rPr lang="en-US"/>
              <a:t>The Restaurants.</a:t>
            </a:r>
            <a:endParaRPr lang="en-US" dirty="0"/>
          </a:p>
          <a:p>
            <a:pPr marL="342900" indent="-342900">
              <a:buFont typeface="Arial" panose="020B0604020202020204" pitchFamily="34" charset="0"/>
              <a:buChar char="•"/>
            </a:pPr>
            <a:r>
              <a:rPr lang="en-US" dirty="0"/>
              <a:t>Try to get High Ratings for The Restaurants.</a:t>
            </a:r>
          </a:p>
        </p:txBody>
      </p:sp>
    </p:spTree>
    <p:extLst>
      <p:ext uri="{BB962C8B-B14F-4D97-AF65-F5344CB8AC3E}">
        <p14:creationId xmlns:p14="http://schemas.microsoft.com/office/powerpoint/2010/main" val="255897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2514-1208-1F2B-1844-610257C98D8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2CC25D-B77D-EAA3-7C5F-A7818484C65E}"/>
              </a:ext>
            </a:extLst>
          </p:cNvPr>
          <p:cNvSpPr>
            <a:spLocks noGrp="1"/>
          </p:cNvSpPr>
          <p:nvPr>
            <p:ph idx="1"/>
          </p:nvPr>
        </p:nvSpPr>
        <p:spPr/>
        <p:txBody>
          <a:bodyPr/>
          <a:lstStyle/>
          <a:p>
            <a:pPr marL="342900" indent="-342900">
              <a:buFont typeface="Arial" panose="020B0604020202020204" pitchFamily="34" charset="0"/>
              <a:buChar char="•"/>
            </a:pPr>
            <a:r>
              <a:rPr lang="en-US" dirty="0"/>
              <a:t>Interpretation of  Business Questions.</a:t>
            </a:r>
          </a:p>
          <a:p>
            <a:pPr marL="342900" indent="-342900">
              <a:buFont typeface="Arial" panose="020B0604020202020204" pitchFamily="34" charset="0"/>
              <a:buChar char="•"/>
            </a:pPr>
            <a:r>
              <a:rPr lang="en-US" dirty="0"/>
              <a:t>Interpretation of The Evaluation of The Machine Learning Model.</a:t>
            </a:r>
          </a:p>
          <a:p>
            <a:pPr marL="342900" indent="-342900">
              <a:buFont typeface="Arial" panose="020B0604020202020204" pitchFamily="34" charset="0"/>
              <a:buChar char="•"/>
            </a:pPr>
            <a:r>
              <a:rPr lang="en-US" dirty="0"/>
              <a:t>Summary of The Results  and how to make use of it.</a:t>
            </a:r>
          </a:p>
        </p:txBody>
      </p:sp>
    </p:spTree>
    <p:extLst>
      <p:ext uri="{BB962C8B-B14F-4D97-AF65-F5344CB8AC3E}">
        <p14:creationId xmlns:p14="http://schemas.microsoft.com/office/powerpoint/2010/main" val="349685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2F084F-9CEB-1739-0A95-C96935B9DC04}"/>
              </a:ext>
            </a:extLst>
          </p:cNvPr>
          <p:cNvSpPr>
            <a:spLocks noGrp="1"/>
          </p:cNvSpPr>
          <p:nvPr>
            <p:ph type="title"/>
          </p:nvPr>
        </p:nvSpPr>
        <p:spPr>
          <a:xfrm>
            <a:off x="517871" y="976160"/>
            <a:ext cx="4767930" cy="1848734"/>
          </a:xfrm>
        </p:spPr>
        <p:txBody>
          <a:bodyPr>
            <a:normAutofit/>
          </a:bodyPr>
          <a:lstStyle/>
          <a:p>
            <a:r>
              <a:rPr lang="en-US" dirty="0"/>
              <a:t>Interpretation of The Business Questions</a:t>
            </a:r>
          </a:p>
        </p:txBody>
      </p:sp>
      <p:sp>
        <p:nvSpPr>
          <p:cNvPr id="12" name="Freeform: Shape 1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3FCF29E-7D32-6DCA-695E-4BC6C905268D}"/>
              </a:ext>
            </a:extLst>
          </p:cNvPr>
          <p:cNvSpPr>
            <a:spLocks noGrp="1"/>
          </p:cNvSpPr>
          <p:nvPr>
            <p:ph idx="1"/>
          </p:nvPr>
        </p:nvSpPr>
        <p:spPr>
          <a:xfrm>
            <a:off x="517871" y="3299404"/>
            <a:ext cx="4767930" cy="2745750"/>
          </a:xfrm>
        </p:spPr>
        <p:txBody>
          <a:bodyPr>
            <a:normAutofit/>
          </a:bodyPr>
          <a:lstStyle/>
          <a:p>
            <a:pPr>
              <a:lnSpc>
                <a:spcPct val="100000"/>
              </a:lnSpc>
            </a:pPr>
            <a:r>
              <a:rPr lang="en-US" sz="1700" dirty="0"/>
              <a:t>What are The Main Factors that would make The Restaurant a Target for Customers ?</a:t>
            </a:r>
          </a:p>
          <a:p>
            <a:pPr marL="342900" indent="-342900">
              <a:lnSpc>
                <a:spcPct val="100000"/>
              </a:lnSpc>
              <a:buFont typeface="Arial" panose="020B0604020202020204" pitchFamily="34" charset="0"/>
              <a:buChar char="•"/>
            </a:pPr>
            <a:r>
              <a:rPr lang="en-US" sz="1700" dirty="0"/>
              <a:t>By analyzing The Features and Sorting Them based on Importance and Effect on The Restaurant being a Target of Customers we found that The Rating of The Customer affects it with around 70%, The Name with around 53% and The Reviews List with 40% effect.</a:t>
            </a:r>
          </a:p>
        </p:txBody>
      </p:sp>
      <p:pic>
        <p:nvPicPr>
          <p:cNvPr id="5" name="Picture 4" descr="Graphical user interface, application&#10;&#10;Description automatically generated">
            <a:extLst>
              <a:ext uri="{FF2B5EF4-FFF2-40B4-BE49-F238E27FC236}">
                <a16:creationId xmlns:a16="http://schemas.microsoft.com/office/drawing/2014/main" id="{3BB49576-2E20-CA0B-CC64-89C532FE8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209" y="565167"/>
            <a:ext cx="4523728" cy="5654663"/>
          </a:xfrm>
          <a:prstGeom prst="rect">
            <a:avLst/>
          </a:prstGeom>
        </p:spPr>
      </p:pic>
      <p:sp>
        <p:nvSpPr>
          <p:cNvPr id="22" name="Freeform: Shape 2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5" name="Freeform: Shape 2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026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17237AC-0307-306B-60D1-982BF2D6F02F}"/>
              </a:ext>
            </a:extLst>
          </p:cNvPr>
          <p:cNvSpPr>
            <a:spLocks noGrp="1"/>
          </p:cNvSpPr>
          <p:nvPr>
            <p:ph type="title"/>
          </p:nvPr>
        </p:nvSpPr>
        <p:spPr>
          <a:xfrm>
            <a:off x="525717" y="787068"/>
            <a:ext cx="4663649" cy="1455091"/>
          </a:xfrm>
        </p:spPr>
        <p:txBody>
          <a:bodyPr>
            <a:normAutofit/>
          </a:bodyPr>
          <a:lstStyle/>
          <a:p>
            <a:r>
              <a:rPr lang="en-US" sz="3300" dirty="0"/>
              <a:t>Interpretation of The Business Questions</a:t>
            </a:r>
          </a:p>
        </p:txBody>
      </p:sp>
      <p:sp>
        <p:nvSpPr>
          <p:cNvPr id="33"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B4843F5-AB00-C35A-D4EC-DCF8967AED52}"/>
              </a:ext>
            </a:extLst>
          </p:cNvPr>
          <p:cNvSpPr>
            <a:spLocks noGrp="1"/>
          </p:cNvSpPr>
          <p:nvPr>
            <p:ph idx="1"/>
          </p:nvPr>
        </p:nvSpPr>
        <p:spPr>
          <a:xfrm>
            <a:off x="525717" y="2796427"/>
            <a:ext cx="4663649" cy="3274503"/>
          </a:xfrm>
        </p:spPr>
        <p:txBody>
          <a:bodyPr>
            <a:normAutofit/>
          </a:bodyPr>
          <a:lstStyle/>
          <a:p>
            <a:pPr marL="342900" indent="-342900">
              <a:buFont typeface="Arial" panose="020B0604020202020204" pitchFamily="34" charset="0"/>
              <a:buChar char="•"/>
            </a:pPr>
            <a:r>
              <a:rPr lang="en-US" dirty="0"/>
              <a:t>Does Online Service affect Rating ?</a:t>
            </a:r>
          </a:p>
          <a:p>
            <a:r>
              <a:rPr lang="en-US" dirty="0"/>
              <a:t> From The Dataset and by visualizing The Relationship between them using Facet Grid, We found that Restaurants with rating higher than 3.6 have Online Services Which ensures the relationship between them.</a:t>
            </a:r>
          </a:p>
          <a:p>
            <a:endParaRPr lang="en-US" dirty="0"/>
          </a:p>
        </p:txBody>
      </p:sp>
      <p:pic>
        <p:nvPicPr>
          <p:cNvPr id="5" name="Picture 4" descr="Chart, line chart&#10;&#10;Description automatically generated">
            <a:extLst>
              <a:ext uri="{FF2B5EF4-FFF2-40B4-BE49-F238E27FC236}">
                <a16:creationId xmlns:a16="http://schemas.microsoft.com/office/drawing/2014/main" id="{D3B9AEEA-C9A6-5C7E-27E0-4BB221966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32930"/>
            <a:ext cx="5660211" cy="2490491"/>
          </a:xfrm>
          <a:prstGeom prst="rect">
            <a:avLst/>
          </a:prstGeom>
        </p:spPr>
      </p:pic>
      <p:sp>
        <p:nvSpPr>
          <p:cNvPr id="39"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1"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3"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58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8C55755-21A4-72D0-1661-3DC714A681A5}"/>
              </a:ext>
            </a:extLst>
          </p:cNvPr>
          <p:cNvSpPr>
            <a:spLocks noGrp="1"/>
          </p:cNvSpPr>
          <p:nvPr>
            <p:ph type="title"/>
          </p:nvPr>
        </p:nvSpPr>
        <p:spPr>
          <a:xfrm>
            <a:off x="525717" y="787068"/>
            <a:ext cx="4663649" cy="1455091"/>
          </a:xfrm>
        </p:spPr>
        <p:txBody>
          <a:bodyPr>
            <a:normAutofit/>
          </a:bodyPr>
          <a:lstStyle/>
          <a:p>
            <a:r>
              <a:rPr lang="en-US" sz="330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9D5FB0E-9949-37FB-0029-176C7F7F78DE}"/>
              </a:ext>
            </a:extLst>
          </p:cNvPr>
          <p:cNvSpPr>
            <a:spLocks noGrp="1"/>
          </p:cNvSpPr>
          <p:nvPr>
            <p:ph idx="1"/>
          </p:nvPr>
        </p:nvSpPr>
        <p:spPr>
          <a:xfrm>
            <a:off x="525717" y="2796427"/>
            <a:ext cx="4663649" cy="3274503"/>
          </a:xfrm>
        </p:spPr>
        <p:txBody>
          <a:bodyPr>
            <a:normAutofit/>
          </a:bodyPr>
          <a:lstStyle/>
          <a:p>
            <a:r>
              <a:rPr lang="en-US" dirty="0"/>
              <a:t>Is Online Service widespread in The Areas ?</a:t>
            </a:r>
          </a:p>
          <a:p>
            <a:pPr marL="342900" indent="-342900">
              <a:buFont typeface="Arial" panose="020B0604020202020204" pitchFamily="34" charset="0"/>
              <a:buChar char="•"/>
            </a:pPr>
            <a:r>
              <a:rPr lang="en-US" dirty="0"/>
              <a:t>From The Dataset and By using Bar Graph we found that more than 25000 Restaurants have Online Ordering Service while around 15000 doesn’t have Online Service.</a:t>
            </a:r>
          </a:p>
        </p:txBody>
      </p:sp>
      <p:pic>
        <p:nvPicPr>
          <p:cNvPr id="5" name="Picture 4" descr="Chart, bar chart&#10;&#10;Description automatically generated">
            <a:extLst>
              <a:ext uri="{FF2B5EF4-FFF2-40B4-BE49-F238E27FC236}">
                <a16:creationId xmlns:a16="http://schemas.microsoft.com/office/drawing/2014/main" id="{64981A3E-DE45-61B3-9439-C9586271B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980" y="2609629"/>
            <a:ext cx="5660211" cy="252871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744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C99B368-9680-8B30-27B0-386E40A335D5}"/>
              </a:ext>
            </a:extLst>
          </p:cNvPr>
          <p:cNvSpPr>
            <a:spLocks noGrp="1"/>
          </p:cNvSpPr>
          <p:nvPr>
            <p:ph type="title"/>
          </p:nvPr>
        </p:nvSpPr>
        <p:spPr>
          <a:xfrm>
            <a:off x="525717" y="787068"/>
            <a:ext cx="4663649" cy="1455091"/>
          </a:xfrm>
        </p:spPr>
        <p:txBody>
          <a:bodyPr>
            <a:normAutofit/>
          </a:bodyPr>
          <a:lstStyle/>
          <a:p>
            <a:r>
              <a:rPr lang="en-US" sz="3300" dirty="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352EC87-167E-599A-3B63-3C4F05B7C759}"/>
              </a:ext>
            </a:extLst>
          </p:cNvPr>
          <p:cNvSpPr>
            <a:spLocks noGrp="1"/>
          </p:cNvSpPr>
          <p:nvPr>
            <p:ph idx="1"/>
          </p:nvPr>
        </p:nvSpPr>
        <p:spPr>
          <a:xfrm>
            <a:off x="525717" y="2796427"/>
            <a:ext cx="4663649" cy="3274503"/>
          </a:xfrm>
        </p:spPr>
        <p:txBody>
          <a:bodyPr>
            <a:normAutofit/>
          </a:bodyPr>
          <a:lstStyle/>
          <a:p>
            <a:pPr>
              <a:lnSpc>
                <a:spcPct val="100000"/>
              </a:lnSpc>
            </a:pPr>
            <a:r>
              <a:rPr lang="en-US" sz="1700"/>
              <a:t>Does The Location affect The Approximate Price ?</a:t>
            </a:r>
          </a:p>
          <a:p>
            <a:pPr marL="342900" indent="-342900">
              <a:lnSpc>
                <a:spcPct val="100000"/>
              </a:lnSpc>
              <a:buFont typeface="Arial" panose="020B0604020202020204" pitchFamily="34" charset="0"/>
              <a:buChar char="•"/>
            </a:pPr>
            <a:r>
              <a:rPr lang="en-US" sz="1700"/>
              <a:t>From The Dataset and By using Point Plot we found that some Locations such as Sankey Road have an approximate cost of more than 2500 Rupee and Lavelle Road have of around 1500 Rupee. </a:t>
            </a:r>
          </a:p>
          <a:p>
            <a:pPr marL="342900" indent="-342900">
              <a:lnSpc>
                <a:spcPct val="100000"/>
              </a:lnSpc>
              <a:buFont typeface="Arial" panose="020B0604020202020204" pitchFamily="34" charset="0"/>
              <a:buChar char="•"/>
            </a:pPr>
            <a:r>
              <a:rPr lang="en-US" sz="1700"/>
              <a:t>They have a weak correlation of 0.268</a:t>
            </a:r>
          </a:p>
          <a:p>
            <a:pPr marL="342900" indent="-342900">
              <a:lnSpc>
                <a:spcPct val="100000"/>
              </a:lnSpc>
              <a:buFont typeface="Arial" panose="020B0604020202020204" pitchFamily="34" charset="0"/>
              <a:buChar char="•"/>
            </a:pPr>
            <a:r>
              <a:rPr lang="en-US" sz="1700"/>
              <a:t>So, we conclude that The Location is affecting The Approximate Price weakly.</a:t>
            </a:r>
          </a:p>
        </p:txBody>
      </p:sp>
      <p:pic>
        <p:nvPicPr>
          <p:cNvPr id="5" name="Picture 4" descr="Chart&#10;&#10;Description automatically generated with medium confidence">
            <a:extLst>
              <a:ext uri="{FF2B5EF4-FFF2-40B4-BE49-F238E27FC236}">
                <a16:creationId xmlns:a16="http://schemas.microsoft.com/office/drawing/2014/main" id="{4CCC4DFB-E428-7DA9-3616-2188D5FCE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7" y="2579265"/>
            <a:ext cx="5660211" cy="3367825"/>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854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9A8E3CD-B4C5-875F-66AA-2AB0F148705B}"/>
              </a:ext>
            </a:extLst>
          </p:cNvPr>
          <p:cNvSpPr>
            <a:spLocks noGrp="1"/>
          </p:cNvSpPr>
          <p:nvPr>
            <p:ph type="title"/>
          </p:nvPr>
        </p:nvSpPr>
        <p:spPr>
          <a:xfrm>
            <a:off x="525717" y="787068"/>
            <a:ext cx="4663649" cy="1455091"/>
          </a:xfrm>
        </p:spPr>
        <p:txBody>
          <a:bodyPr>
            <a:normAutofit/>
          </a:bodyPr>
          <a:lstStyle/>
          <a:p>
            <a:r>
              <a:rPr lang="en-US" sz="3300" dirty="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A66E2324-8216-C9C8-C6FF-063D149798C3}"/>
              </a:ext>
            </a:extLst>
          </p:cNvPr>
          <p:cNvSpPr>
            <a:spLocks noGrp="1"/>
          </p:cNvSpPr>
          <p:nvPr>
            <p:ph idx="1"/>
          </p:nvPr>
        </p:nvSpPr>
        <p:spPr>
          <a:xfrm>
            <a:off x="525717" y="2796427"/>
            <a:ext cx="4663649" cy="3274503"/>
          </a:xfrm>
        </p:spPr>
        <p:txBody>
          <a:bodyPr>
            <a:normAutofit/>
          </a:bodyPr>
          <a:lstStyle/>
          <a:p>
            <a:pPr>
              <a:lnSpc>
                <a:spcPct val="100000"/>
              </a:lnSpc>
            </a:pPr>
            <a:r>
              <a:rPr lang="en-US" sz="1700"/>
              <a:t>Does The Location of The Restaurant affect The Number of Votes ?</a:t>
            </a:r>
          </a:p>
          <a:p>
            <a:pPr marL="342900" indent="-342900">
              <a:lnSpc>
                <a:spcPct val="100000"/>
              </a:lnSpc>
              <a:buFont typeface="Arial" panose="020B0604020202020204" pitchFamily="34" charset="0"/>
              <a:buChar char="•"/>
            </a:pPr>
            <a:r>
              <a:rPr lang="en-US" sz="1700"/>
              <a:t>From The Dataset and By using Violin Plot we found That Some Locations have a Very Large Number of Votes such as Sarjapur Road and Others have very Low Number of Votes such as Utarahalli.</a:t>
            </a:r>
          </a:p>
          <a:p>
            <a:pPr marL="342900" indent="-342900">
              <a:lnSpc>
                <a:spcPct val="100000"/>
              </a:lnSpc>
              <a:buFont typeface="Arial" panose="020B0604020202020204" pitchFamily="34" charset="0"/>
              <a:buChar char="•"/>
            </a:pPr>
            <a:r>
              <a:rPr lang="en-US" sz="1700"/>
              <a:t>So, We conclude That the Location is affecting The Number Of Votes for The Restaurant.</a:t>
            </a:r>
          </a:p>
        </p:txBody>
      </p:sp>
      <p:pic>
        <p:nvPicPr>
          <p:cNvPr id="5" name="Picture 4" descr="A picture containing timeline&#10;&#10;Description automatically generated">
            <a:extLst>
              <a:ext uri="{FF2B5EF4-FFF2-40B4-BE49-F238E27FC236}">
                <a16:creationId xmlns:a16="http://schemas.microsoft.com/office/drawing/2014/main" id="{530AEAD9-DD51-19F6-F25C-D59ACF8A4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980" y="2796427"/>
            <a:ext cx="5660211" cy="2593508"/>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07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91E120-3540-32B1-037B-24AEF96061BE}"/>
              </a:ext>
            </a:extLst>
          </p:cNvPr>
          <p:cNvSpPr>
            <a:spLocks noGrp="1"/>
          </p:cNvSpPr>
          <p:nvPr>
            <p:ph type="title"/>
          </p:nvPr>
        </p:nvSpPr>
        <p:spPr>
          <a:xfrm>
            <a:off x="525717" y="787068"/>
            <a:ext cx="4663649" cy="1455091"/>
          </a:xfrm>
        </p:spPr>
        <p:txBody>
          <a:bodyPr>
            <a:normAutofit/>
          </a:bodyPr>
          <a:lstStyle/>
          <a:p>
            <a:r>
              <a:rPr lang="en-US" sz="3300" dirty="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5D45992-497C-8733-7681-F1C231B881B5}"/>
              </a:ext>
            </a:extLst>
          </p:cNvPr>
          <p:cNvSpPr>
            <a:spLocks noGrp="1"/>
          </p:cNvSpPr>
          <p:nvPr>
            <p:ph idx="1"/>
          </p:nvPr>
        </p:nvSpPr>
        <p:spPr>
          <a:xfrm>
            <a:off x="525717" y="2796427"/>
            <a:ext cx="4663649" cy="3274503"/>
          </a:xfrm>
        </p:spPr>
        <p:txBody>
          <a:bodyPr>
            <a:normAutofit/>
          </a:bodyPr>
          <a:lstStyle/>
          <a:p>
            <a:r>
              <a:rPr lang="en-US" dirty="0"/>
              <a:t>Which Locations have The Highest Rating ? </a:t>
            </a:r>
          </a:p>
          <a:p>
            <a:pPr marL="342900" indent="-342900">
              <a:buFont typeface="Arial" panose="020B0604020202020204" pitchFamily="34" charset="0"/>
              <a:buChar char="•"/>
            </a:pPr>
            <a:r>
              <a:rPr lang="en-US" dirty="0"/>
              <a:t>From The Dataset, and By using Point plot we found that the rating varies with The Locations.</a:t>
            </a:r>
          </a:p>
          <a:p>
            <a:pPr marL="342900" indent="-342900">
              <a:buFont typeface="Arial" panose="020B0604020202020204" pitchFamily="34" charset="0"/>
              <a:buChar char="•"/>
            </a:pPr>
            <a:r>
              <a:rPr lang="en-US" dirty="0"/>
              <a:t>Some Locations such as Ulsoor have The Highest Rating while </a:t>
            </a:r>
            <a:r>
              <a:rPr lang="en-US"/>
              <a:t>Boomanhalli</a:t>
            </a:r>
            <a:r>
              <a:rPr lang="en-US" dirty="0"/>
              <a:t> have the lowest rating.</a:t>
            </a:r>
          </a:p>
        </p:txBody>
      </p:sp>
      <p:pic>
        <p:nvPicPr>
          <p:cNvPr id="5" name="Picture 4" descr="Graphical user interface&#10;&#10;Description automatically generated">
            <a:extLst>
              <a:ext uri="{FF2B5EF4-FFF2-40B4-BE49-F238E27FC236}">
                <a16:creationId xmlns:a16="http://schemas.microsoft.com/office/drawing/2014/main" id="{166ADCA7-8433-0196-8D1F-4AEC6E944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718" y="2241099"/>
            <a:ext cx="5660211" cy="325462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5622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DC43A9D-F0C4-629F-3D23-341891E771A2}"/>
              </a:ext>
            </a:extLst>
          </p:cNvPr>
          <p:cNvSpPr>
            <a:spLocks noGrp="1"/>
          </p:cNvSpPr>
          <p:nvPr>
            <p:ph type="title"/>
          </p:nvPr>
        </p:nvSpPr>
        <p:spPr>
          <a:xfrm>
            <a:off x="525717" y="787068"/>
            <a:ext cx="4663649" cy="1455091"/>
          </a:xfrm>
        </p:spPr>
        <p:txBody>
          <a:bodyPr>
            <a:normAutofit/>
          </a:bodyPr>
          <a:lstStyle/>
          <a:p>
            <a:r>
              <a:rPr lang="en-US" sz="3300" dirty="0"/>
              <a:t>Interpretation of The Business Questions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DBE69A4-F73E-259E-4029-70AE73C56095}"/>
              </a:ext>
            </a:extLst>
          </p:cNvPr>
          <p:cNvSpPr>
            <a:spLocks noGrp="1"/>
          </p:cNvSpPr>
          <p:nvPr>
            <p:ph idx="1"/>
          </p:nvPr>
        </p:nvSpPr>
        <p:spPr>
          <a:xfrm>
            <a:off x="525717" y="2796427"/>
            <a:ext cx="4663649" cy="3274503"/>
          </a:xfrm>
        </p:spPr>
        <p:txBody>
          <a:bodyPr>
            <a:normAutofit/>
          </a:bodyPr>
          <a:lstStyle/>
          <a:p>
            <a:r>
              <a:rPr lang="en-US" dirty="0"/>
              <a:t>What are The Most Widespread Type of The Restaurants ?</a:t>
            </a:r>
          </a:p>
          <a:p>
            <a:pPr marL="342900" indent="-342900">
              <a:buFont typeface="Arial" panose="020B0604020202020204" pitchFamily="34" charset="0"/>
              <a:buChar char="•"/>
            </a:pPr>
            <a:r>
              <a:rPr lang="en-US" dirty="0"/>
              <a:t>By Analyzing The Types of The Restaurants, We found that Delivery Restaurants are The Most widespread while pubs and Bars are The Least Spread.</a:t>
            </a:r>
          </a:p>
        </p:txBody>
      </p:sp>
      <p:pic>
        <p:nvPicPr>
          <p:cNvPr id="5" name="Picture 4" descr="Chart, line chart&#10;&#10;Description automatically generated">
            <a:extLst>
              <a:ext uri="{FF2B5EF4-FFF2-40B4-BE49-F238E27FC236}">
                <a16:creationId xmlns:a16="http://schemas.microsoft.com/office/drawing/2014/main" id="{BC172484-31F9-6022-72C0-977DF55C4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5162"/>
            <a:ext cx="5660211" cy="3353673"/>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7796327"/>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234</TotalTime>
  <Words>993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Avenir Next LT Pro Light</vt:lpstr>
      <vt:lpstr>Georgia Pro Semibold</vt:lpstr>
      <vt:lpstr>RocaVTI</vt:lpstr>
      <vt:lpstr>Zomato Dataset Analysis</vt:lpstr>
      <vt:lpstr>Agenda</vt:lpstr>
      <vt:lpstr>Interpretation of The Business Questions</vt:lpstr>
      <vt:lpstr>Interpretation of The Business Questions</vt:lpstr>
      <vt:lpstr>Interpretation of The Business Questions</vt:lpstr>
      <vt:lpstr>Interpretation of The Business Questions</vt:lpstr>
      <vt:lpstr>Interpretation of The Business Questions</vt:lpstr>
      <vt:lpstr>Interpretation of The Business Questions</vt:lpstr>
      <vt:lpstr>Interpretation of The Business Questions</vt:lpstr>
      <vt:lpstr>Interpretation of The Business Questions</vt:lpstr>
      <vt:lpstr>Interpretation of The Business Questions</vt:lpstr>
      <vt:lpstr>Interpretation of Machine Learning Evaluation</vt:lpstr>
      <vt:lpstr>Interpretation of Machine Learning Evaluation</vt:lpstr>
      <vt:lpstr>Interpretation of Machine Learning Evaluation</vt:lpstr>
      <vt:lpstr>Interpretation of Machine Learning Evaluation</vt:lpstr>
      <vt:lpstr>Interpretation of Machine Learning Evaluation</vt:lpstr>
      <vt:lpstr>Interpretation of Machine Learning Evaluation</vt:lpstr>
      <vt:lpstr>Summary of The Results and How to make use of It </vt:lpstr>
      <vt:lpstr>Summary of The Results and How to make use of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Dataset Analysis</dc:title>
  <dc:creator>Omar Ashraf</dc:creator>
  <cp:lastModifiedBy>Omar Ashraf</cp:lastModifiedBy>
  <cp:revision>2</cp:revision>
  <dcterms:created xsi:type="dcterms:W3CDTF">2022-07-24T15:13:48Z</dcterms:created>
  <dcterms:modified xsi:type="dcterms:W3CDTF">2022-07-24T19:11:04Z</dcterms:modified>
</cp:coreProperties>
</file>