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CEF15-4A71-49FC-BC62-3B06866B97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87E4511-7925-4DD8-AB34-3556952BB280}">
      <dgm:prSet/>
      <dgm:spPr/>
      <dgm:t>
        <a:bodyPr/>
        <a:lstStyle/>
        <a:p>
          <a:r>
            <a:rPr lang="en-US"/>
            <a:t>I/O = Input / Output</a:t>
          </a:r>
        </a:p>
      </dgm:t>
    </dgm:pt>
    <dgm:pt modelId="{98AD44E9-4BA1-45BF-BCDB-3F9F033593FA}" type="parTrans" cxnId="{214C401D-8521-437B-9453-DC130BE46811}">
      <dgm:prSet/>
      <dgm:spPr/>
      <dgm:t>
        <a:bodyPr/>
        <a:lstStyle/>
        <a:p>
          <a:endParaRPr lang="en-US"/>
        </a:p>
      </dgm:t>
    </dgm:pt>
    <dgm:pt modelId="{DBD9DCD8-9E86-43B7-9289-A19789C5F50A}" type="sibTrans" cxnId="{214C401D-8521-437B-9453-DC130BE46811}">
      <dgm:prSet/>
      <dgm:spPr/>
      <dgm:t>
        <a:bodyPr/>
        <a:lstStyle/>
        <a:p>
          <a:endParaRPr lang="en-US"/>
        </a:p>
      </dgm:t>
    </dgm:pt>
    <dgm:pt modelId="{C1453182-55B6-4B32-BF61-8C4B8C4CD309}">
      <dgm:prSet/>
      <dgm:spPr/>
      <dgm:t>
        <a:bodyPr/>
        <a:lstStyle/>
        <a:p>
          <a:r>
            <a:rPr lang="en-US"/>
            <a:t>process of data exchange between a program and external sources</a:t>
          </a:r>
        </a:p>
      </dgm:t>
    </dgm:pt>
    <dgm:pt modelId="{257453C2-0A07-4F1F-8C5F-96B719DA897C}" type="parTrans" cxnId="{3BE368E4-9CAA-4554-9BCC-0AD4DC4708D2}">
      <dgm:prSet/>
      <dgm:spPr/>
      <dgm:t>
        <a:bodyPr/>
        <a:lstStyle/>
        <a:p>
          <a:endParaRPr lang="en-US"/>
        </a:p>
      </dgm:t>
    </dgm:pt>
    <dgm:pt modelId="{482153C4-3C79-4CED-8BD2-203D2C12CCA4}" type="sibTrans" cxnId="{3BE368E4-9CAA-4554-9BCC-0AD4DC4708D2}">
      <dgm:prSet/>
      <dgm:spPr/>
      <dgm:t>
        <a:bodyPr/>
        <a:lstStyle/>
        <a:p>
          <a:endParaRPr lang="en-US"/>
        </a:p>
      </dgm:t>
    </dgm:pt>
    <dgm:pt modelId="{E958E2BC-1DDF-4BE3-92C2-EA821C3A9947}">
      <dgm:prSet/>
      <dgm:spPr/>
      <dgm:t>
        <a:bodyPr/>
        <a:lstStyle/>
        <a:p>
          <a:r>
            <a:rPr lang="en-US"/>
            <a:t>Common examples are exchange from RAM to/from disk or network Interface Card (NIC).</a:t>
          </a:r>
        </a:p>
      </dgm:t>
    </dgm:pt>
    <dgm:pt modelId="{C3637E2E-99BF-466C-810C-2DEBA1559BEC}" type="parTrans" cxnId="{4254CE76-CE9D-4913-A8EF-0AE1B8C17180}">
      <dgm:prSet/>
      <dgm:spPr/>
      <dgm:t>
        <a:bodyPr/>
        <a:lstStyle/>
        <a:p>
          <a:endParaRPr lang="en-US"/>
        </a:p>
      </dgm:t>
    </dgm:pt>
    <dgm:pt modelId="{EB366528-3FF2-4707-8C71-02F4F34B26F9}" type="sibTrans" cxnId="{4254CE76-CE9D-4913-A8EF-0AE1B8C17180}">
      <dgm:prSet/>
      <dgm:spPr/>
      <dgm:t>
        <a:bodyPr/>
        <a:lstStyle/>
        <a:p>
          <a:endParaRPr lang="en-US"/>
        </a:p>
      </dgm:t>
    </dgm:pt>
    <dgm:pt modelId="{E8A28411-3346-4F27-89B2-4F5C5BFEAB35}" type="pres">
      <dgm:prSet presAssocID="{B68CEF15-4A71-49FC-BC62-3B06866B97B6}" presName="root" presStyleCnt="0">
        <dgm:presLayoutVars>
          <dgm:dir/>
          <dgm:resizeHandles val="exact"/>
        </dgm:presLayoutVars>
      </dgm:prSet>
      <dgm:spPr/>
    </dgm:pt>
    <dgm:pt modelId="{B186C3F2-5E10-4041-9158-99C710A8E68C}" type="pres">
      <dgm:prSet presAssocID="{587E4511-7925-4DD8-AB34-3556952BB280}" presName="compNode" presStyleCnt="0"/>
      <dgm:spPr/>
    </dgm:pt>
    <dgm:pt modelId="{3066DADB-95DB-4533-8E57-457A0CC6FEDD}" type="pres">
      <dgm:prSet presAssocID="{587E4511-7925-4DD8-AB34-3556952BB280}" presName="bgRect" presStyleLbl="bgShp" presStyleIdx="0" presStyleCnt="3"/>
      <dgm:spPr/>
    </dgm:pt>
    <dgm:pt modelId="{A929D63B-813D-43C1-8EAF-2C07A4F02542}" type="pres">
      <dgm:prSet presAssocID="{587E4511-7925-4DD8-AB34-3556952BB280}" presName="iconRect" presStyleLbl="node1" presStyleIdx="0" presStyleCnt="3" custLinFactNeighborX="1700" custLinFactNeighborY="-11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B7B66-0F83-406B-9B8E-57ABB551CD4C}" type="pres">
      <dgm:prSet presAssocID="{587E4511-7925-4DD8-AB34-3556952BB280}" presName="spaceRect" presStyleCnt="0"/>
      <dgm:spPr/>
    </dgm:pt>
    <dgm:pt modelId="{B2D1D7D3-9085-4B0D-8651-225D35B964B5}" type="pres">
      <dgm:prSet presAssocID="{587E4511-7925-4DD8-AB34-3556952BB280}" presName="parTx" presStyleLbl="revTx" presStyleIdx="0" presStyleCnt="3">
        <dgm:presLayoutVars>
          <dgm:chMax val="0"/>
          <dgm:chPref val="0"/>
        </dgm:presLayoutVars>
      </dgm:prSet>
      <dgm:spPr/>
    </dgm:pt>
    <dgm:pt modelId="{9DAB77FB-3E37-4225-97D8-CAF07001126C}" type="pres">
      <dgm:prSet presAssocID="{DBD9DCD8-9E86-43B7-9289-A19789C5F50A}" presName="sibTrans" presStyleCnt="0"/>
      <dgm:spPr/>
    </dgm:pt>
    <dgm:pt modelId="{017A5417-A1B4-4D17-8E28-F3F035E93A9D}" type="pres">
      <dgm:prSet presAssocID="{C1453182-55B6-4B32-BF61-8C4B8C4CD309}" presName="compNode" presStyleCnt="0"/>
      <dgm:spPr/>
    </dgm:pt>
    <dgm:pt modelId="{B1DC9948-EA51-48AB-9A57-8C1CB3CDAB95}" type="pres">
      <dgm:prSet presAssocID="{C1453182-55B6-4B32-BF61-8C4B8C4CD309}" presName="bgRect" presStyleLbl="bgShp" presStyleIdx="1" presStyleCnt="3"/>
      <dgm:spPr/>
    </dgm:pt>
    <dgm:pt modelId="{30FD7B0C-8B32-4DF7-805F-779F14F25B6F}" type="pres">
      <dgm:prSet presAssocID="{C1453182-55B6-4B32-BF61-8C4B8C4CD3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0DE433-63F0-4751-919E-5176DFBED438}" type="pres">
      <dgm:prSet presAssocID="{C1453182-55B6-4B32-BF61-8C4B8C4CD309}" presName="spaceRect" presStyleCnt="0"/>
      <dgm:spPr/>
    </dgm:pt>
    <dgm:pt modelId="{8456B791-8E08-4718-A0E2-FD3F1AA00432}" type="pres">
      <dgm:prSet presAssocID="{C1453182-55B6-4B32-BF61-8C4B8C4CD309}" presName="parTx" presStyleLbl="revTx" presStyleIdx="1" presStyleCnt="3">
        <dgm:presLayoutVars>
          <dgm:chMax val="0"/>
          <dgm:chPref val="0"/>
        </dgm:presLayoutVars>
      </dgm:prSet>
      <dgm:spPr/>
    </dgm:pt>
    <dgm:pt modelId="{00EAC1ED-74F7-4A8C-87B6-D83FE9D7E08B}" type="pres">
      <dgm:prSet presAssocID="{482153C4-3C79-4CED-8BD2-203D2C12CCA4}" presName="sibTrans" presStyleCnt="0"/>
      <dgm:spPr/>
    </dgm:pt>
    <dgm:pt modelId="{5B509F69-43BE-4D1F-900C-22918164C494}" type="pres">
      <dgm:prSet presAssocID="{E958E2BC-1DDF-4BE3-92C2-EA821C3A9947}" presName="compNode" presStyleCnt="0"/>
      <dgm:spPr/>
    </dgm:pt>
    <dgm:pt modelId="{C061F3E1-F5D5-4DA5-9D71-170BF58F6A84}" type="pres">
      <dgm:prSet presAssocID="{E958E2BC-1DDF-4BE3-92C2-EA821C3A9947}" presName="bgRect" presStyleLbl="bgShp" presStyleIdx="2" presStyleCnt="3"/>
      <dgm:spPr/>
    </dgm:pt>
    <dgm:pt modelId="{66C74363-9143-4E38-8D6C-E3D19783DBD5}" type="pres">
      <dgm:prSet presAssocID="{E958E2BC-1DDF-4BE3-92C2-EA821C3A9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A2A529-4DEA-473A-A2EF-DEB7B1DE255C}" type="pres">
      <dgm:prSet presAssocID="{E958E2BC-1DDF-4BE3-92C2-EA821C3A9947}" presName="spaceRect" presStyleCnt="0"/>
      <dgm:spPr/>
    </dgm:pt>
    <dgm:pt modelId="{DECEC943-EDF4-45E3-945D-885DD1A31714}" type="pres">
      <dgm:prSet presAssocID="{E958E2BC-1DDF-4BE3-92C2-EA821C3A9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C401D-8521-437B-9453-DC130BE46811}" srcId="{B68CEF15-4A71-49FC-BC62-3B06866B97B6}" destId="{587E4511-7925-4DD8-AB34-3556952BB280}" srcOrd="0" destOrd="0" parTransId="{98AD44E9-4BA1-45BF-BCDB-3F9F033593FA}" sibTransId="{DBD9DCD8-9E86-43B7-9289-A19789C5F50A}"/>
    <dgm:cxn modelId="{89BF6D6E-DB5C-4446-AF88-1F818F940B5B}" type="presOf" srcId="{C1453182-55B6-4B32-BF61-8C4B8C4CD309}" destId="{8456B791-8E08-4718-A0E2-FD3F1AA00432}" srcOrd="0" destOrd="0" presId="urn:microsoft.com/office/officeart/2018/2/layout/IconVerticalSolidList"/>
    <dgm:cxn modelId="{4254CE76-CE9D-4913-A8EF-0AE1B8C17180}" srcId="{B68CEF15-4A71-49FC-BC62-3B06866B97B6}" destId="{E958E2BC-1DDF-4BE3-92C2-EA821C3A9947}" srcOrd="2" destOrd="0" parTransId="{C3637E2E-99BF-466C-810C-2DEBA1559BEC}" sibTransId="{EB366528-3FF2-4707-8C71-02F4F34B26F9}"/>
    <dgm:cxn modelId="{1230D478-6CDF-4FB5-B4EF-A11EEB2DCC01}" type="presOf" srcId="{587E4511-7925-4DD8-AB34-3556952BB280}" destId="{B2D1D7D3-9085-4B0D-8651-225D35B964B5}" srcOrd="0" destOrd="0" presId="urn:microsoft.com/office/officeart/2018/2/layout/IconVerticalSolidList"/>
    <dgm:cxn modelId="{B9AF05C2-3298-4CDE-8A3E-D8CDFE6C3DB6}" type="presOf" srcId="{B68CEF15-4A71-49FC-BC62-3B06866B97B6}" destId="{E8A28411-3346-4F27-89B2-4F5C5BFEAB35}" srcOrd="0" destOrd="0" presId="urn:microsoft.com/office/officeart/2018/2/layout/IconVerticalSolidList"/>
    <dgm:cxn modelId="{A2A093D8-1D34-4825-A074-C7DC87270AE4}" type="presOf" srcId="{E958E2BC-1DDF-4BE3-92C2-EA821C3A9947}" destId="{DECEC943-EDF4-45E3-945D-885DD1A31714}" srcOrd="0" destOrd="0" presId="urn:microsoft.com/office/officeart/2018/2/layout/IconVerticalSolidList"/>
    <dgm:cxn modelId="{3BE368E4-9CAA-4554-9BCC-0AD4DC4708D2}" srcId="{B68CEF15-4A71-49FC-BC62-3B06866B97B6}" destId="{C1453182-55B6-4B32-BF61-8C4B8C4CD309}" srcOrd="1" destOrd="0" parTransId="{257453C2-0A07-4F1F-8C5F-96B719DA897C}" sibTransId="{482153C4-3C79-4CED-8BD2-203D2C12CCA4}"/>
    <dgm:cxn modelId="{9A596385-72C7-4633-BA8A-0A6A3D33FB1B}" type="presParOf" srcId="{E8A28411-3346-4F27-89B2-4F5C5BFEAB35}" destId="{B186C3F2-5E10-4041-9158-99C710A8E68C}" srcOrd="0" destOrd="0" presId="urn:microsoft.com/office/officeart/2018/2/layout/IconVerticalSolidList"/>
    <dgm:cxn modelId="{3D5FB559-9ABC-49B1-8CDD-A1D5FC768BB4}" type="presParOf" srcId="{B186C3F2-5E10-4041-9158-99C710A8E68C}" destId="{3066DADB-95DB-4533-8E57-457A0CC6FEDD}" srcOrd="0" destOrd="0" presId="urn:microsoft.com/office/officeart/2018/2/layout/IconVerticalSolidList"/>
    <dgm:cxn modelId="{57FC100E-6B33-4DC5-BAB7-0B5D9540DECB}" type="presParOf" srcId="{B186C3F2-5E10-4041-9158-99C710A8E68C}" destId="{A929D63B-813D-43C1-8EAF-2C07A4F02542}" srcOrd="1" destOrd="0" presId="urn:microsoft.com/office/officeart/2018/2/layout/IconVerticalSolidList"/>
    <dgm:cxn modelId="{EE72EC58-8D21-479F-9F55-0D29CF5F73E5}" type="presParOf" srcId="{B186C3F2-5E10-4041-9158-99C710A8E68C}" destId="{60AB7B66-0F83-406B-9B8E-57ABB551CD4C}" srcOrd="2" destOrd="0" presId="urn:microsoft.com/office/officeart/2018/2/layout/IconVerticalSolidList"/>
    <dgm:cxn modelId="{8E545BAD-7EA5-44DC-A5E4-AFB916F6BB33}" type="presParOf" srcId="{B186C3F2-5E10-4041-9158-99C710A8E68C}" destId="{B2D1D7D3-9085-4B0D-8651-225D35B964B5}" srcOrd="3" destOrd="0" presId="urn:microsoft.com/office/officeart/2018/2/layout/IconVerticalSolidList"/>
    <dgm:cxn modelId="{C1CDC2CB-1393-430C-96CB-9F146EB3E25E}" type="presParOf" srcId="{E8A28411-3346-4F27-89B2-4F5C5BFEAB35}" destId="{9DAB77FB-3E37-4225-97D8-CAF07001126C}" srcOrd="1" destOrd="0" presId="urn:microsoft.com/office/officeart/2018/2/layout/IconVerticalSolidList"/>
    <dgm:cxn modelId="{1D239F5D-B7C0-4AE6-B39A-286720F0A6D0}" type="presParOf" srcId="{E8A28411-3346-4F27-89B2-4F5C5BFEAB35}" destId="{017A5417-A1B4-4D17-8E28-F3F035E93A9D}" srcOrd="2" destOrd="0" presId="urn:microsoft.com/office/officeart/2018/2/layout/IconVerticalSolidList"/>
    <dgm:cxn modelId="{B18BA9AB-B053-4132-943F-5667A777346E}" type="presParOf" srcId="{017A5417-A1B4-4D17-8E28-F3F035E93A9D}" destId="{B1DC9948-EA51-48AB-9A57-8C1CB3CDAB95}" srcOrd="0" destOrd="0" presId="urn:microsoft.com/office/officeart/2018/2/layout/IconVerticalSolidList"/>
    <dgm:cxn modelId="{DBEA1247-A611-4ADD-B870-72952134F114}" type="presParOf" srcId="{017A5417-A1B4-4D17-8E28-F3F035E93A9D}" destId="{30FD7B0C-8B32-4DF7-805F-779F14F25B6F}" srcOrd="1" destOrd="0" presId="urn:microsoft.com/office/officeart/2018/2/layout/IconVerticalSolidList"/>
    <dgm:cxn modelId="{B977631A-866F-4D66-8B44-FBC6136434D1}" type="presParOf" srcId="{017A5417-A1B4-4D17-8E28-F3F035E93A9D}" destId="{650DE433-63F0-4751-919E-5176DFBED438}" srcOrd="2" destOrd="0" presId="urn:microsoft.com/office/officeart/2018/2/layout/IconVerticalSolidList"/>
    <dgm:cxn modelId="{E992E982-1EF4-4607-BA2A-0EF267FFA55D}" type="presParOf" srcId="{017A5417-A1B4-4D17-8E28-F3F035E93A9D}" destId="{8456B791-8E08-4718-A0E2-FD3F1AA00432}" srcOrd="3" destOrd="0" presId="urn:microsoft.com/office/officeart/2018/2/layout/IconVerticalSolidList"/>
    <dgm:cxn modelId="{62E242AC-6342-478D-95F8-2664BD5C98AF}" type="presParOf" srcId="{E8A28411-3346-4F27-89B2-4F5C5BFEAB35}" destId="{00EAC1ED-74F7-4A8C-87B6-D83FE9D7E08B}" srcOrd="3" destOrd="0" presId="urn:microsoft.com/office/officeart/2018/2/layout/IconVerticalSolidList"/>
    <dgm:cxn modelId="{D8960768-E1ED-4C5B-B2D3-B2EEC0E038FD}" type="presParOf" srcId="{E8A28411-3346-4F27-89B2-4F5C5BFEAB35}" destId="{5B509F69-43BE-4D1F-900C-22918164C494}" srcOrd="4" destOrd="0" presId="urn:microsoft.com/office/officeart/2018/2/layout/IconVerticalSolidList"/>
    <dgm:cxn modelId="{4808127F-87A2-4ECC-88DC-A92651BBD38D}" type="presParOf" srcId="{5B509F69-43BE-4D1F-900C-22918164C494}" destId="{C061F3E1-F5D5-4DA5-9D71-170BF58F6A84}" srcOrd="0" destOrd="0" presId="urn:microsoft.com/office/officeart/2018/2/layout/IconVerticalSolidList"/>
    <dgm:cxn modelId="{126B6CCB-E973-43FE-B5A3-4598753FD8B3}" type="presParOf" srcId="{5B509F69-43BE-4D1F-900C-22918164C494}" destId="{66C74363-9143-4E38-8D6C-E3D19783DBD5}" srcOrd="1" destOrd="0" presId="urn:microsoft.com/office/officeart/2018/2/layout/IconVerticalSolidList"/>
    <dgm:cxn modelId="{238A738F-7274-4D58-A167-45FFEA0C5E88}" type="presParOf" srcId="{5B509F69-43BE-4D1F-900C-22918164C494}" destId="{F8A2A529-4DEA-473A-A2EF-DEB7B1DE255C}" srcOrd="2" destOrd="0" presId="urn:microsoft.com/office/officeart/2018/2/layout/IconVerticalSolidList"/>
    <dgm:cxn modelId="{0FED9151-0D08-409B-98AD-D609ED327F80}" type="presParOf" srcId="{5B509F69-43BE-4D1F-900C-22918164C494}" destId="{DECEC943-EDF4-45E3-945D-885DD1A31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6DADB-95DB-4533-8E57-457A0CC6FEDD}">
      <dsp:nvSpPr>
        <dsp:cNvPr id="0" name=""/>
        <dsp:cNvSpPr/>
      </dsp:nvSpPr>
      <dsp:spPr>
        <a:xfrm>
          <a:off x="0" y="398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D63B-813D-43C1-8EAF-2C07A4F02542}">
      <dsp:nvSpPr>
        <dsp:cNvPr id="0" name=""/>
        <dsp:cNvSpPr/>
      </dsp:nvSpPr>
      <dsp:spPr>
        <a:xfrm>
          <a:off x="290908" y="204532"/>
          <a:ext cx="513066" cy="51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D7D3-9085-4B0D-8651-225D35B964B5}">
      <dsp:nvSpPr>
        <dsp:cNvPr id="0" name=""/>
        <dsp:cNvSpPr/>
      </dsp:nvSpPr>
      <dsp:spPr>
        <a:xfrm>
          <a:off x="1077439" y="398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I/O = Input / Output</a:t>
          </a:r>
        </a:p>
      </dsp:txBody>
      <dsp:txXfrm>
        <a:off x="1077439" y="398"/>
        <a:ext cx="9599704" cy="932848"/>
      </dsp:txXfrm>
    </dsp:sp>
    <dsp:sp modelId="{B1DC9948-EA51-48AB-9A57-8C1CB3CDAB95}">
      <dsp:nvSpPr>
        <dsp:cNvPr id="0" name=""/>
        <dsp:cNvSpPr/>
      </dsp:nvSpPr>
      <dsp:spPr>
        <a:xfrm>
          <a:off x="0" y="116645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7B0C-8B32-4DF7-805F-779F14F25B6F}">
      <dsp:nvSpPr>
        <dsp:cNvPr id="0" name=""/>
        <dsp:cNvSpPr/>
      </dsp:nvSpPr>
      <dsp:spPr>
        <a:xfrm>
          <a:off x="282186" y="1376350"/>
          <a:ext cx="513066" cy="513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B791-8E08-4718-A0E2-FD3F1AA00432}">
      <dsp:nvSpPr>
        <dsp:cNvPr id="0" name=""/>
        <dsp:cNvSpPr/>
      </dsp:nvSpPr>
      <dsp:spPr>
        <a:xfrm>
          <a:off x="1077439" y="116645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data exchange between a program and external sources</a:t>
          </a:r>
        </a:p>
      </dsp:txBody>
      <dsp:txXfrm>
        <a:off x="1077439" y="1166459"/>
        <a:ext cx="9599704" cy="932848"/>
      </dsp:txXfrm>
    </dsp:sp>
    <dsp:sp modelId="{C061F3E1-F5D5-4DA5-9D71-170BF58F6A84}">
      <dsp:nvSpPr>
        <dsp:cNvPr id="0" name=""/>
        <dsp:cNvSpPr/>
      </dsp:nvSpPr>
      <dsp:spPr>
        <a:xfrm>
          <a:off x="0" y="233251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74363-9143-4E38-8D6C-E3D19783DBD5}">
      <dsp:nvSpPr>
        <dsp:cNvPr id="0" name=""/>
        <dsp:cNvSpPr/>
      </dsp:nvSpPr>
      <dsp:spPr>
        <a:xfrm>
          <a:off x="282186" y="2542410"/>
          <a:ext cx="513066" cy="513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EC943-EDF4-45E3-945D-885DD1A31714}">
      <dsp:nvSpPr>
        <dsp:cNvPr id="0" name=""/>
        <dsp:cNvSpPr/>
      </dsp:nvSpPr>
      <dsp:spPr>
        <a:xfrm>
          <a:off x="1077439" y="233251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examples are exchange from RAM to/from disk or network Interface Card (NIC).</a:t>
          </a:r>
        </a:p>
      </dsp:txBody>
      <dsp:txXfrm>
        <a:off x="1077439" y="2332519"/>
        <a:ext cx="9599704" cy="93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8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3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0119-A23A-2C71-059E-D75C5701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Non Blocking I/O:</a:t>
            </a:r>
            <a:br>
              <a:rPr lang="en-US" sz="5600" dirty="0"/>
            </a:br>
            <a:r>
              <a:rPr lang="en-US" sz="6000" dirty="0"/>
              <a:t>Efficient and Scalable Data Handling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3FCE-4220-F3FE-CA7B-45040B839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511B69B-EA47-A83E-7A6C-31295D52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33" r="23629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synchronous Programming in Node.js: Event-driven architecture and non- blocking I/O | by WebClues Infotech | Medium">
            <a:extLst>
              <a:ext uri="{FF2B5EF4-FFF2-40B4-BE49-F238E27FC236}">
                <a16:creationId xmlns:a16="http://schemas.microsoft.com/office/drawing/2014/main" id="{FF92561C-EEF4-AAF7-9F02-503CC8E3D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109" y="873755"/>
            <a:ext cx="8851672" cy="48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EB2D8-91CB-B43F-27B3-58C16FF418C8}"/>
              </a:ext>
            </a:extLst>
          </p:cNvPr>
          <p:cNvSpPr txBox="1"/>
          <p:nvPr/>
        </p:nvSpPr>
        <p:spPr>
          <a:xfrm>
            <a:off x="7638177" y="5012422"/>
            <a:ext cx="192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08252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B1772-C70F-A9CF-F74E-E510AAE9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73" y="764275"/>
            <a:ext cx="6196653" cy="50192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6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5A54F-2CA6-7B1B-7203-648C8FD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I/O</a:t>
            </a:r>
            <a:endParaRPr lang="en-US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74F0F62-C84A-6964-55FF-D6B86B43A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23596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9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C3E-55D9-CF5F-745F-38B536AD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6D4B-6A20-65B7-7477-2B330936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Blocking I/O waits until an operation completes before returning control.</a:t>
            </a:r>
          </a:p>
          <a:p>
            <a:r>
              <a:rPr lang="en-US" dirty="0"/>
              <a:t>Inefficient resource usage, high latency.</a:t>
            </a:r>
          </a:p>
          <a:p>
            <a:r>
              <a:rPr lang="en-US" dirty="0"/>
              <a:t>Reading from disk, network, or user input in a blocking manner.</a:t>
            </a:r>
          </a:p>
          <a:p>
            <a:r>
              <a:rPr lang="en-US" dirty="0"/>
              <a:t>Example: Standing in-front of your dryer until it finishes instead of doing something else in the meantime.</a:t>
            </a:r>
          </a:p>
          <a:p>
            <a:r>
              <a:rPr lang="en-US" dirty="0"/>
              <a:t>Example: Sending an HTTP request and blocking at that line of code until the response comes back. (Round trip time is idle time)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2E289-D3A0-CCF4-1331-E26FFE7D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5" y="4227531"/>
            <a:ext cx="3773978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870E21-C7E5-CD92-EBAF-AA36BE2D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3" y="1442877"/>
            <a:ext cx="3800295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C49-F780-519C-4EF0-9DDF9DA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76BC-4AC2-A6DD-E10E-80DFBB7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9AFF3-65F9-7B5D-0C68-FDED2D95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1" y="0"/>
            <a:ext cx="7895097" cy="602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F917-6EEB-CD20-A58C-07B62082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77" y="6218879"/>
            <a:ext cx="569624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688C9-1F27-9553-A1B1-FD6DCB1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Non-Blocking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7BEE-93B1-DEE3-C371-9BC70388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immediately returns control and does not wait for the operation to complete.</a:t>
            </a:r>
          </a:p>
          <a:p>
            <a:r>
              <a:rPr lang="en-US" dirty="0"/>
              <a:t>I/O functions return quickly, allowing the CPU to perform other tasks.</a:t>
            </a:r>
          </a:p>
          <a:p>
            <a:r>
              <a:rPr lang="en-US" dirty="0"/>
              <a:t>Why is this possible? Because I/O operations are not CPU intensive (they require other resources).</a:t>
            </a:r>
          </a:p>
          <a:p>
            <a:r>
              <a:rPr lang="en-US" dirty="0"/>
              <a:t>Example: Putting the clothes in your dryer then cooking dinner until the dryer finishes.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2291-420C-617E-F2DA-EF09DCD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1C19-F9F9-C947-684E-29E18F8E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02D2-D0AF-D88A-6B47-B36A78AD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2" y="112017"/>
            <a:ext cx="9334776" cy="604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F2A30-7857-6A2F-B7BC-DC9BED36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72" y="6309600"/>
            <a:ext cx="595025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F216-F97A-AEAA-ACFD-236D374C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Threads, Concurrency, and Parallelism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3E48-65D6-8F75-86A1-C153ADA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Threads are units of execution within a process. (Can be concurrent or parallel)</a:t>
            </a:r>
          </a:p>
          <a:p>
            <a:r>
              <a:rPr lang="en-US" dirty="0"/>
              <a:t>Traditional approach to handling concurrent I/O by creating multiple threads</a:t>
            </a:r>
          </a:p>
          <a:p>
            <a:r>
              <a:rPr lang="en-US" dirty="0"/>
              <a:t>Limitations: Context switching, high memory usage, difficulty in synchronization with many threads.</a:t>
            </a:r>
          </a:p>
          <a:p>
            <a:r>
              <a:rPr lang="en-US" dirty="0"/>
              <a:t>Example: If you have 10 dryers, have 10 people, one waiting at each dryer.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E59-7E88-B826-44A9-9662696C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758952"/>
            <a:ext cx="4425697" cy="4754880"/>
          </a:xfrm>
        </p:spPr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C066E-BFC0-29FF-F636-95802F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Event-driven programming is a paradigm where the flow of the program is determined by events, such as incoming data, user interactions, or network responses. (Reaction to interaction)</a:t>
            </a:r>
          </a:p>
          <a:p>
            <a:r>
              <a:rPr lang="en-US" dirty="0"/>
              <a:t>Allows the program to "react" to events as they occur rather than waiting (blocking) for each event to complete before proceeding.</a:t>
            </a:r>
          </a:p>
          <a:p>
            <a:r>
              <a:rPr lang="en-US" dirty="0"/>
              <a:t>The event loop is the central mechanism that allows a single thread to handle multiple tasks by continuously checking for events (e.g., network response, file read completion) and executing associated callbacks.</a:t>
            </a:r>
          </a:p>
          <a:p>
            <a:r>
              <a:rPr lang="en-US" dirty="0"/>
              <a:t>Examples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OS Handling events like clicking mouse or keyboard (hardware interrupts)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 frameworks like React handling button clicks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Server handling many connections in one thread	</a:t>
            </a:r>
          </a:p>
        </p:txBody>
      </p:sp>
    </p:spTree>
    <p:extLst>
      <p:ext uri="{BB962C8B-B14F-4D97-AF65-F5344CB8AC3E}">
        <p14:creationId xmlns:p14="http://schemas.microsoft.com/office/powerpoint/2010/main" val="28415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EC7-7C5E-9374-631E-DFC739B4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Event Loop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C70-AC29-94AD-701A-C3F00D4A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Looping Cycle</a:t>
            </a:r>
            <a:r>
              <a:rPr lang="en-US" dirty="0"/>
              <a:t>: The event loop repeatedly checks for events or I/O completions.</a:t>
            </a:r>
          </a:p>
          <a:p>
            <a:r>
              <a:rPr lang="en-US" b="1" dirty="0"/>
              <a:t>Callback Queue</a:t>
            </a:r>
            <a:r>
              <a:rPr lang="en-US" dirty="0"/>
              <a:t>: When an event completes (e.g., a file is read or data is received), the event loop places its associated callback function in a queue.</a:t>
            </a:r>
          </a:p>
          <a:p>
            <a:r>
              <a:rPr lang="en-US" b="1" dirty="0"/>
              <a:t>Execution</a:t>
            </a:r>
            <a:r>
              <a:rPr lang="en-US" dirty="0"/>
              <a:t>: The event loop processes callbacks one at a time from this queue, allowing tasks to proceed without blocking.</a:t>
            </a:r>
          </a:p>
        </p:txBody>
      </p:sp>
    </p:spTree>
    <p:extLst>
      <p:ext uri="{BB962C8B-B14F-4D97-AF65-F5344CB8AC3E}">
        <p14:creationId xmlns:p14="http://schemas.microsoft.com/office/powerpoint/2010/main" val="38053926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474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Sitka Banner</vt:lpstr>
      <vt:lpstr>HeadlinesVTI</vt:lpstr>
      <vt:lpstr>Non Blocking I/O: Efficient and Scalable Data Handling</vt:lpstr>
      <vt:lpstr>I/O</vt:lpstr>
      <vt:lpstr>Blocking I/O</vt:lpstr>
      <vt:lpstr>PowerPoint Presentation</vt:lpstr>
      <vt:lpstr>Non-Blocking I/O</vt:lpstr>
      <vt:lpstr>PowerPoint Presentation</vt:lpstr>
      <vt:lpstr>Threads, Concurrency, and Parallelism</vt:lpstr>
      <vt:lpstr>Event Driven Programming</vt:lpstr>
      <vt:lpstr>How the Event Loop 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 omr</dc:creator>
  <cp:lastModifiedBy>omr omr</cp:lastModifiedBy>
  <cp:revision>4</cp:revision>
  <dcterms:created xsi:type="dcterms:W3CDTF">2024-11-06T18:58:42Z</dcterms:created>
  <dcterms:modified xsi:type="dcterms:W3CDTF">2024-11-07T00:27:02Z</dcterms:modified>
</cp:coreProperties>
</file>