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8" r:id="rId1"/>
  </p:sldMasterIdLst>
  <p:sldIdLst>
    <p:sldId id="256" r:id="rId2"/>
    <p:sldId id="257" r:id="rId3"/>
    <p:sldId id="258" r:id="rId4"/>
    <p:sldId id="260" r:id="rId5"/>
    <p:sldId id="265" r:id="rId6"/>
    <p:sldId id="259" r:id="rId7"/>
    <p:sldId id="261" r:id="rId8"/>
    <p:sldId id="262" r:id="rId9"/>
    <p:sldId id="263" r:id="rId10"/>
    <p:sldId id="264"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85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999EC66F-686B-4795-8029-38582EE2286D}" type="datetimeFigureOut">
              <a:rPr lang="en-IN" smtClean="0"/>
              <a:t>30-05-2017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4E3BF-E282-4ADB-B9D7-0627C2603797}"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EC66F-686B-4795-8029-38582EE2286D}" type="datetimeFigureOut">
              <a:rPr lang="en-IN" smtClean="0"/>
              <a:t>30-05-2017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4E3BF-E282-4ADB-B9D7-0627C260379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EC66F-686B-4795-8029-38582EE2286D}" type="datetimeFigureOut">
              <a:rPr lang="en-IN" smtClean="0"/>
              <a:t>30-05-2017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4E3BF-E282-4ADB-B9D7-0627C260379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999EC66F-686B-4795-8029-38582EE2286D}" type="datetimeFigureOut">
              <a:rPr lang="en-IN" smtClean="0"/>
              <a:t>30-05-2017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4E3BF-E282-4ADB-B9D7-0627C2603797}"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9EC66F-686B-4795-8029-38582EE2286D}" type="datetimeFigureOut">
              <a:rPr lang="en-IN" smtClean="0"/>
              <a:t>30-05-2017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4E3BF-E282-4ADB-B9D7-0627C260379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99EC66F-686B-4795-8029-38582EE2286D}" type="datetimeFigureOut">
              <a:rPr lang="en-IN" smtClean="0"/>
              <a:t>30-05-2017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4E3BF-E282-4ADB-B9D7-0627C260379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99EC66F-686B-4795-8029-38582EE2286D}" type="datetimeFigureOut">
              <a:rPr lang="en-IN" smtClean="0"/>
              <a:t>30-05-2017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34E3BF-E282-4ADB-B9D7-0627C260379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9EC66F-686B-4795-8029-38582EE2286D}" type="datetimeFigureOut">
              <a:rPr lang="en-IN" smtClean="0"/>
              <a:t>30-05-2017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34E3BF-E282-4ADB-B9D7-0627C260379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EC66F-686B-4795-8029-38582EE2286D}" type="datetimeFigureOut">
              <a:rPr lang="en-IN" smtClean="0"/>
              <a:t>30-05-2017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34E3BF-E282-4ADB-B9D7-0627C260379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9EC66F-686B-4795-8029-38582EE2286D}" type="datetimeFigureOut">
              <a:rPr lang="en-IN" smtClean="0"/>
              <a:t>30-05-2017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4E3BF-E282-4ADB-B9D7-0627C260379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9EC66F-686B-4795-8029-38582EE2286D}" type="datetimeFigureOut">
              <a:rPr lang="en-IN" smtClean="0"/>
              <a:t>30-05-2017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4E3BF-E282-4ADB-B9D7-0627C260379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999EC66F-686B-4795-8029-38582EE2286D}" type="datetimeFigureOut">
              <a:rPr lang="en-IN" smtClean="0"/>
              <a:t>30-05-2017</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9134E3BF-E282-4ADB-B9D7-0627C2603797}"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09600" y="1756849"/>
            <a:ext cx="7924800" cy="38015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56441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548680"/>
            <a:ext cx="8712968" cy="2880320"/>
          </a:xfrm>
        </p:spPr>
        <p:txBody>
          <a:bodyPr anchor="t">
            <a:normAutofit/>
          </a:bodyPr>
          <a:lstStyle/>
          <a:p>
            <a:r>
              <a:rPr lang="en-IN" sz="2800" dirty="0" smtClean="0"/>
              <a:t> </a:t>
            </a:r>
            <a:r>
              <a:rPr lang="en-IN" sz="2800" b="1" u="sng" dirty="0" smtClean="0"/>
              <a:t>PRINCIPLES OF ERGONOMICS</a:t>
            </a:r>
          </a:p>
          <a:p>
            <a:pPr marL="18288" indent="0">
              <a:buNone/>
            </a:pPr>
            <a:r>
              <a:rPr lang="en-IN" sz="2800" dirty="0">
                <a:effectLst/>
              </a:rPr>
              <a:t> </a:t>
            </a:r>
            <a:r>
              <a:rPr lang="en-IN" sz="2800" dirty="0" smtClean="0">
                <a:effectLst/>
              </a:rPr>
              <a:t>     People involved in a designed process are many important factor that affects design. What important is? Firstly individual </a:t>
            </a:r>
            <a:r>
              <a:rPr lang="en-IN" sz="2800" dirty="0" err="1" smtClean="0">
                <a:effectLst/>
              </a:rPr>
              <a:t>involment</a:t>
            </a:r>
            <a:r>
              <a:rPr lang="en-IN" sz="2800" dirty="0" smtClean="0">
                <a:effectLst/>
              </a:rPr>
              <a:t> in design &amp; second their working relationships between them.</a:t>
            </a:r>
            <a:endParaRPr lang="en-IN" sz="2800" dirty="0">
              <a:effectLst/>
            </a:endParaRPr>
          </a:p>
        </p:txBody>
      </p:sp>
      <p:sp>
        <p:nvSpPr>
          <p:cNvPr id="4" name="Content Placeholder 3"/>
          <p:cNvSpPr>
            <a:spLocks noGrp="1"/>
          </p:cNvSpPr>
          <p:nvPr>
            <p:ph sz="quarter" idx="14"/>
          </p:nvPr>
        </p:nvSpPr>
        <p:spPr>
          <a:xfrm>
            <a:off x="179512" y="3284984"/>
            <a:ext cx="8712968" cy="3384376"/>
          </a:xfrm>
        </p:spPr>
        <p:txBody>
          <a:bodyPr anchor="t">
            <a:normAutofit/>
          </a:bodyPr>
          <a:lstStyle/>
          <a:p>
            <a:r>
              <a:rPr lang="en-IN" sz="2800" dirty="0" smtClean="0"/>
              <a:t> </a:t>
            </a:r>
            <a:r>
              <a:rPr lang="en-IN" sz="2800" b="1" u="sng" dirty="0" smtClean="0"/>
              <a:t>PRINCIPLE OF SERVICE</a:t>
            </a:r>
          </a:p>
          <a:p>
            <a:pPr marL="18288" indent="0">
              <a:buNone/>
            </a:pPr>
            <a:r>
              <a:rPr lang="en-IN" sz="2800" dirty="0">
                <a:effectLst/>
              </a:rPr>
              <a:t> </a:t>
            </a:r>
            <a:r>
              <a:rPr lang="en-IN" sz="2800" dirty="0" smtClean="0">
                <a:effectLst/>
              </a:rPr>
              <a:t>     It states that the service must also be considered in design . Design must satisfies everybody and not just the user from  whom it  has created, it must be easy to maintain, easy to reuse, user &amp; environment friendly. </a:t>
            </a:r>
            <a:endParaRPr lang="en-IN" sz="2800" dirty="0">
              <a:effectLst/>
            </a:endParaRPr>
          </a:p>
        </p:txBody>
      </p:sp>
    </p:spTree>
    <p:extLst>
      <p:ext uri="{BB962C8B-B14F-4D97-AF65-F5344CB8AC3E}">
        <p14:creationId xmlns:p14="http://schemas.microsoft.com/office/powerpoint/2010/main" val="105895725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332656"/>
            <a:ext cx="8784976" cy="2808312"/>
          </a:xfrm>
        </p:spPr>
        <p:txBody>
          <a:bodyPr anchor="t">
            <a:normAutofit/>
          </a:bodyPr>
          <a:lstStyle/>
          <a:p>
            <a:r>
              <a:rPr lang="en-IN" sz="2800" dirty="0" smtClean="0"/>
              <a:t> </a:t>
            </a:r>
            <a:r>
              <a:rPr lang="en-IN" sz="2800" b="1" u="sng" dirty="0" smtClean="0"/>
              <a:t>PRINCIPLES OF COMPACTNESS</a:t>
            </a:r>
          </a:p>
          <a:p>
            <a:pPr marL="18288" indent="0">
              <a:buNone/>
            </a:pPr>
            <a:r>
              <a:rPr lang="en-IN" sz="2800" dirty="0"/>
              <a:t> </a:t>
            </a:r>
            <a:r>
              <a:rPr lang="en-IN" sz="2800" dirty="0" smtClean="0"/>
              <a:t>     Less but better because it </a:t>
            </a:r>
            <a:r>
              <a:rPr lang="en-IN" sz="2800" dirty="0" err="1" smtClean="0"/>
              <a:t>conncentrate</a:t>
            </a:r>
            <a:r>
              <a:rPr lang="en-IN" sz="2800" dirty="0" smtClean="0"/>
              <a:t> on the essential aspects &amp; the products are not burdened with non-essentials.</a:t>
            </a:r>
            <a:endParaRPr lang="en-IN" sz="2800"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323528" y="2348880"/>
            <a:ext cx="2664296" cy="353268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815" y="2420889"/>
            <a:ext cx="5580112" cy="3528392"/>
          </a:xfrm>
          <a:prstGeom prst="rect">
            <a:avLst/>
          </a:prstGeom>
        </p:spPr>
      </p:pic>
    </p:spTree>
    <p:extLst>
      <p:ext uri="{BB962C8B-B14F-4D97-AF65-F5344CB8AC3E}">
        <p14:creationId xmlns:p14="http://schemas.microsoft.com/office/powerpoint/2010/main" val="39381387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55576" y="836712"/>
            <a:ext cx="7776864" cy="5026496"/>
          </a:xfrm>
        </p:spPr>
        <p:txBody>
          <a:bodyPr anchor="ctr"/>
          <a:lstStyle/>
          <a:p>
            <a:r>
              <a:rPr lang="en-IN" b="1" dirty="0" smtClean="0">
                <a:latin typeface="Centaur" pitchFamily="18" charset="0"/>
              </a:rPr>
              <a:t>PRESENTED BY –</a:t>
            </a:r>
            <a:br>
              <a:rPr lang="en-IN" b="1" dirty="0" smtClean="0">
                <a:latin typeface="Centaur" pitchFamily="18" charset="0"/>
              </a:rPr>
            </a:br>
            <a:r>
              <a:rPr lang="en-IN" sz="6000" b="1" dirty="0"/>
              <a:t> </a:t>
            </a:r>
            <a:r>
              <a:rPr lang="en-IN" sz="6000" b="1" dirty="0" smtClean="0"/>
              <a:t>             </a:t>
            </a:r>
            <a:r>
              <a:rPr lang="en-IN" sz="6000" b="1" dirty="0">
                <a:latin typeface="Brush Script MT" pitchFamily="66" charset="0"/>
              </a:rPr>
              <a:t>O</a:t>
            </a:r>
            <a:r>
              <a:rPr lang="en-IN" sz="6000" b="1" dirty="0" smtClean="0">
                <a:latin typeface="Brush Script MT" pitchFamily="66" charset="0"/>
              </a:rPr>
              <a:t>m Raman</a:t>
            </a:r>
            <a:endParaRPr lang="en-IN" sz="6000" b="1" dirty="0">
              <a:latin typeface="Brush Script MT" pitchFamily="66" charset="0"/>
            </a:endParaRPr>
          </a:p>
        </p:txBody>
      </p:sp>
    </p:spTree>
    <p:extLst>
      <p:ext uri="{BB962C8B-B14F-4D97-AF65-F5344CB8AC3E}">
        <p14:creationId xmlns:p14="http://schemas.microsoft.com/office/powerpoint/2010/main" val="75860383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4000" cy="6885384"/>
          </a:xfrm>
          <a:prstGeom prst="rect">
            <a:avLst/>
          </a:prstGeom>
        </p:spPr>
      </p:pic>
    </p:spTree>
    <p:extLst>
      <p:ext uri="{BB962C8B-B14F-4D97-AF65-F5344CB8AC3E}">
        <p14:creationId xmlns:p14="http://schemas.microsoft.com/office/powerpoint/2010/main" val="1262927173"/>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p:cNvSpPr>
            <a:spLocks noGrp="1"/>
          </p:cNvSpPr>
          <p:nvPr>
            <p:ph sz="quarter" idx="13"/>
          </p:nvPr>
        </p:nvSpPr>
        <p:spPr>
          <a:xfrm>
            <a:off x="1475656" y="620688"/>
            <a:ext cx="7200800" cy="5040560"/>
          </a:xfrm>
        </p:spPr>
        <p:txBody>
          <a:bodyPr>
            <a:normAutofit lnSpcReduction="10000"/>
          </a:bodyPr>
          <a:lstStyle/>
          <a:p>
            <a:pPr marL="18288" indent="0">
              <a:buNone/>
            </a:pPr>
            <a:r>
              <a:rPr lang="en-IN" sz="7200" b="1" dirty="0" smtClean="0">
                <a:latin typeface="Gabriola" pitchFamily="82" charset="0"/>
              </a:rPr>
              <a:t>PRINCIPLE</a:t>
            </a:r>
          </a:p>
          <a:p>
            <a:pPr marL="18288" indent="0">
              <a:buNone/>
            </a:pPr>
            <a:r>
              <a:rPr lang="en-IN" sz="7200" b="1" dirty="0">
                <a:latin typeface="Gabriola" pitchFamily="82" charset="0"/>
              </a:rPr>
              <a:t> </a:t>
            </a:r>
            <a:r>
              <a:rPr lang="en-IN" sz="7200" b="1" dirty="0" smtClean="0">
                <a:latin typeface="Gabriola" pitchFamily="82" charset="0"/>
              </a:rPr>
              <a:t>                     OF</a:t>
            </a:r>
          </a:p>
          <a:p>
            <a:pPr marL="18288" indent="0">
              <a:buNone/>
            </a:pPr>
            <a:r>
              <a:rPr lang="en-IN" sz="7200" b="1" dirty="0">
                <a:latin typeface="Gabriola" pitchFamily="82" charset="0"/>
              </a:rPr>
              <a:t> </a:t>
            </a:r>
            <a:r>
              <a:rPr lang="en-IN" sz="7200" b="1" dirty="0" smtClean="0">
                <a:latin typeface="Gabriola" pitchFamily="82" charset="0"/>
              </a:rPr>
              <a:t> ENGINEERING</a:t>
            </a:r>
          </a:p>
          <a:p>
            <a:pPr marL="18288" indent="0">
              <a:buNone/>
            </a:pPr>
            <a:r>
              <a:rPr lang="en-IN" sz="7200" b="1" dirty="0">
                <a:latin typeface="Gabriola" pitchFamily="82" charset="0"/>
              </a:rPr>
              <a:t> </a:t>
            </a:r>
            <a:r>
              <a:rPr lang="en-IN" sz="7200" b="1" dirty="0" smtClean="0">
                <a:latin typeface="Gabriola" pitchFamily="82" charset="0"/>
              </a:rPr>
              <a:t>                  DESIGN</a:t>
            </a:r>
            <a:endParaRPr lang="en-IN" sz="7200" b="1" dirty="0">
              <a:latin typeface="Gabriola" pitchFamily="82" charset="0"/>
            </a:endParaRPr>
          </a:p>
        </p:txBody>
      </p:sp>
    </p:spTree>
    <p:extLst>
      <p:ext uri="{BB962C8B-B14F-4D97-AF65-F5344CB8AC3E}">
        <p14:creationId xmlns:p14="http://schemas.microsoft.com/office/powerpoint/2010/main" val="170357435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7544" y="188640"/>
            <a:ext cx="7543800" cy="914400"/>
          </a:xfrm>
        </p:spPr>
        <p:txBody>
          <a:bodyPr/>
          <a:lstStyle/>
          <a:p>
            <a:r>
              <a:rPr lang="en-IN" sz="4400" u="sng" dirty="0" smtClean="0">
                <a:latin typeface="Bookman Old Style" pitchFamily="18" charset="0"/>
              </a:rPr>
              <a:t>DESIGN</a:t>
            </a:r>
            <a:endParaRPr lang="en-IN" sz="4400" u="sng" dirty="0">
              <a:latin typeface="Bookman Old Style" pitchFamily="18" charset="0"/>
            </a:endParaRPr>
          </a:p>
        </p:txBody>
      </p:sp>
      <p:sp>
        <p:nvSpPr>
          <p:cNvPr id="11" name="Content Placeholder 10"/>
          <p:cNvSpPr>
            <a:spLocks noGrp="1"/>
          </p:cNvSpPr>
          <p:nvPr>
            <p:ph sz="quarter" idx="13"/>
          </p:nvPr>
        </p:nvSpPr>
        <p:spPr>
          <a:xfrm>
            <a:off x="0" y="1412776"/>
            <a:ext cx="8873574" cy="5445224"/>
          </a:xfrm>
        </p:spPr>
        <p:txBody>
          <a:bodyPr spcCol="360000" anchor="t">
            <a:normAutofit/>
          </a:bodyPr>
          <a:lstStyle/>
          <a:p>
            <a:pPr marL="18288" indent="0" algn="ctr">
              <a:buNone/>
            </a:pPr>
            <a:r>
              <a:rPr lang="en-IN" sz="4400" dirty="0">
                <a:effectLst/>
              </a:rPr>
              <a:t> </a:t>
            </a:r>
            <a:r>
              <a:rPr lang="en-IN" sz="4000" dirty="0" smtClean="0">
                <a:effectLst/>
              </a:rPr>
              <a:t>Design </a:t>
            </a:r>
            <a:r>
              <a:rPr lang="en-IN" sz="4000" dirty="0">
                <a:effectLst/>
              </a:rPr>
              <a:t>is the creative expression </a:t>
            </a:r>
            <a:r>
              <a:rPr lang="en-IN" sz="4000" dirty="0" smtClean="0">
                <a:effectLst/>
              </a:rPr>
              <a:t>                    of knowledge.</a:t>
            </a:r>
            <a:r>
              <a:rPr lang="en-IN" sz="4000" b="1" dirty="0">
                <a:effectLst/>
              </a:rPr>
              <a:t> Design</a:t>
            </a:r>
            <a:r>
              <a:rPr lang="en-IN" sz="4000" dirty="0">
                <a:effectLst/>
              </a:rPr>
              <a:t> is the </a:t>
            </a:r>
            <a:r>
              <a:rPr lang="en-IN" sz="4000" dirty="0" smtClean="0">
                <a:effectLst/>
              </a:rPr>
              <a:t>integration of arts , science , engineering, humanities &amp; professional  knowledge of economics. </a:t>
            </a:r>
            <a:endParaRPr lang="en-IN" sz="4000" dirty="0"/>
          </a:p>
        </p:txBody>
      </p:sp>
    </p:spTree>
    <p:extLst>
      <p:ext uri="{BB962C8B-B14F-4D97-AF65-F5344CB8AC3E}">
        <p14:creationId xmlns:p14="http://schemas.microsoft.com/office/powerpoint/2010/main" val="233856306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79512" y="2204865"/>
            <a:ext cx="3931319" cy="3888431"/>
          </a:xfrm>
        </p:spPr>
      </p:pic>
      <p:pic>
        <p:nvPicPr>
          <p:cNvPr id="8" name="Content Placeholder 7"/>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800600" y="2413000"/>
            <a:ext cx="3733800" cy="2489200"/>
          </a:xfrm>
        </p:spPr>
      </p:pic>
      <p:sp>
        <p:nvSpPr>
          <p:cNvPr id="4" name="Title 3"/>
          <p:cNvSpPr>
            <a:spLocks noGrp="1"/>
          </p:cNvSpPr>
          <p:nvPr>
            <p:ph type="title"/>
          </p:nvPr>
        </p:nvSpPr>
        <p:spPr>
          <a:xfrm>
            <a:off x="251520" y="260648"/>
            <a:ext cx="7543800" cy="1266265"/>
          </a:xfrm>
        </p:spPr>
        <p:txBody>
          <a:bodyPr>
            <a:normAutofit fontScale="90000"/>
          </a:bodyPr>
          <a:lstStyle/>
          <a:p>
            <a:r>
              <a:rPr lang="en-IN" sz="4000" dirty="0" smtClean="0"/>
              <a:t>Some picture related to design</a:t>
            </a:r>
            <a:endParaRPr lang="en-IN" sz="4000" dirty="0"/>
          </a:p>
        </p:txBody>
      </p:sp>
    </p:spTree>
    <p:extLst>
      <p:ext uri="{BB962C8B-B14F-4D97-AF65-F5344CB8AC3E}">
        <p14:creationId xmlns:p14="http://schemas.microsoft.com/office/powerpoint/2010/main" val="39357876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9513" y="277091"/>
            <a:ext cx="4438526" cy="2939305"/>
          </a:xfrm>
        </p:spPr>
      </p:pic>
      <p:pic>
        <p:nvPicPr>
          <p:cNvPr id="6" name="Content Placeholder 5"/>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716016" y="260649"/>
            <a:ext cx="4248472" cy="2952328"/>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3356992"/>
            <a:ext cx="8784975" cy="3384376"/>
          </a:xfrm>
          <a:prstGeom prst="rect">
            <a:avLst/>
          </a:prstGeom>
        </p:spPr>
      </p:pic>
    </p:spTree>
    <p:extLst>
      <p:ext uri="{BB962C8B-B14F-4D97-AF65-F5344CB8AC3E}">
        <p14:creationId xmlns:p14="http://schemas.microsoft.com/office/powerpoint/2010/main" val="326756064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548680"/>
            <a:ext cx="7543800" cy="914400"/>
          </a:xfrm>
        </p:spPr>
        <p:txBody>
          <a:bodyPr>
            <a:normAutofit fontScale="90000"/>
          </a:bodyPr>
          <a:lstStyle/>
          <a:p>
            <a:r>
              <a:rPr lang="en-IN" sz="4000" b="1" u="sng" dirty="0" smtClean="0"/>
              <a:t>PRINCIPLES OF ENGINEERING DESIGN</a:t>
            </a:r>
            <a:endParaRPr lang="en-IN" sz="4000" b="1" u="sng" dirty="0"/>
          </a:p>
        </p:txBody>
      </p:sp>
      <p:sp>
        <p:nvSpPr>
          <p:cNvPr id="2" name="Content Placeholder 1"/>
          <p:cNvSpPr>
            <a:spLocks noGrp="1"/>
          </p:cNvSpPr>
          <p:nvPr>
            <p:ph sz="quarter" idx="13"/>
          </p:nvPr>
        </p:nvSpPr>
        <p:spPr>
          <a:xfrm>
            <a:off x="107504" y="1556792"/>
            <a:ext cx="8856984" cy="4968552"/>
          </a:xfrm>
        </p:spPr>
        <p:txBody>
          <a:bodyPr anchor="t">
            <a:normAutofit/>
          </a:bodyPr>
          <a:lstStyle/>
          <a:p>
            <a:pPr lvl="1"/>
            <a:r>
              <a:rPr lang="en-IN" sz="4000" dirty="0" smtClean="0"/>
              <a:t> </a:t>
            </a:r>
            <a:r>
              <a:rPr lang="en-IN" sz="4000" u="sng" dirty="0" smtClean="0"/>
              <a:t>PRINCIPLE OF INNOVATION</a:t>
            </a:r>
          </a:p>
          <a:p>
            <a:pPr marL="384048" lvl="1" indent="0" algn="just">
              <a:buNone/>
            </a:pPr>
            <a:r>
              <a:rPr lang="en-IN" sz="3200" dirty="0" smtClean="0">
                <a:effectLst/>
              </a:rPr>
              <a:t>The</a:t>
            </a:r>
            <a:r>
              <a:rPr lang="en-IN" sz="4000" dirty="0" smtClean="0">
                <a:effectLst/>
              </a:rPr>
              <a:t> </a:t>
            </a:r>
            <a:r>
              <a:rPr lang="en-IN" sz="3200" dirty="0" smtClean="0">
                <a:effectLst/>
              </a:rPr>
              <a:t>possibilities for the innovation are not by any means exhausted, technological development is always offering new opportunities for innovative design but innovative design always develop in tandem with innovative technology that can never be end itself.</a:t>
            </a:r>
            <a:endParaRPr lang="en-IN" sz="4000" dirty="0">
              <a:effectLst/>
            </a:endParaRPr>
          </a:p>
        </p:txBody>
      </p:sp>
    </p:spTree>
    <p:extLst>
      <p:ext uri="{BB962C8B-B14F-4D97-AF65-F5344CB8AC3E}">
        <p14:creationId xmlns:p14="http://schemas.microsoft.com/office/powerpoint/2010/main" val="172180557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5364088" y="116632"/>
            <a:ext cx="3574554" cy="2448271"/>
          </a:xfrm>
        </p:spPr>
      </p:pic>
      <p:sp>
        <p:nvSpPr>
          <p:cNvPr id="6" name="Content Placeholder 5"/>
          <p:cNvSpPr>
            <a:spLocks noGrp="1"/>
          </p:cNvSpPr>
          <p:nvPr>
            <p:ph sz="quarter" idx="14"/>
          </p:nvPr>
        </p:nvSpPr>
        <p:spPr>
          <a:xfrm>
            <a:off x="107504" y="110400"/>
            <a:ext cx="5112568" cy="6622909"/>
          </a:xfrm>
        </p:spPr>
        <p:txBody>
          <a:bodyPr anchor="t">
            <a:normAutofit/>
          </a:bodyPr>
          <a:lstStyle/>
          <a:p>
            <a:r>
              <a:rPr lang="en-IN" sz="3600" dirty="0" smtClean="0"/>
              <a:t> </a:t>
            </a:r>
            <a:r>
              <a:rPr lang="en-IN" sz="3600" b="1" u="sng" dirty="0" smtClean="0"/>
              <a:t>PRINCIPLE OF TIME</a:t>
            </a:r>
            <a:endParaRPr lang="en-IN" sz="3600" b="1" dirty="0" smtClean="0">
              <a:effectLst/>
            </a:endParaRPr>
          </a:p>
          <a:p>
            <a:pPr marL="18288" indent="0">
              <a:buNone/>
            </a:pPr>
            <a:r>
              <a:rPr lang="en-IN" sz="3600" dirty="0">
                <a:effectLst/>
              </a:rPr>
              <a:t> </a:t>
            </a:r>
            <a:r>
              <a:rPr lang="en-IN" sz="3200" dirty="0" smtClean="0">
                <a:effectLst/>
              </a:rPr>
              <a:t>It is an important factor that affect design the feature &amp; characteristic of all the product change according to time therefore, a design cannot be evaluated with  concentration of time.</a:t>
            </a:r>
            <a:endParaRPr lang="en-IN" sz="3600" dirty="0"/>
          </a:p>
        </p:txBody>
      </p:sp>
      <p:sp>
        <p:nvSpPr>
          <p:cNvPr id="8" name="Rectangle 7"/>
          <p:cNvSpPr/>
          <p:nvPr/>
        </p:nvSpPr>
        <p:spPr>
          <a:xfrm>
            <a:off x="5409697" y="110400"/>
            <a:ext cx="3456384" cy="369332"/>
          </a:xfrm>
          <a:prstGeom prst="rect">
            <a:avLst/>
          </a:prstGeom>
        </p:spPr>
        <p:txBody>
          <a:bodyPr wrap="square">
            <a:spAutoFit/>
          </a:bodyPr>
          <a:lstStyle/>
          <a:p>
            <a:pPr algn="ctr"/>
            <a:r>
              <a:rPr lang="en-IN" dirty="0" smtClean="0"/>
              <a:t>INNOVATION</a:t>
            </a:r>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6405" y="2708920"/>
            <a:ext cx="4104457" cy="3805643"/>
          </a:xfrm>
          <a:prstGeom prst="rect">
            <a:avLst/>
          </a:prstGeom>
        </p:spPr>
      </p:pic>
    </p:spTree>
    <p:extLst>
      <p:ext uri="{BB962C8B-B14F-4D97-AF65-F5344CB8AC3E}">
        <p14:creationId xmlns:p14="http://schemas.microsoft.com/office/powerpoint/2010/main" val="415315394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260648"/>
            <a:ext cx="8712968" cy="2880320"/>
          </a:xfrm>
        </p:spPr>
        <p:txBody>
          <a:bodyPr anchor="t">
            <a:normAutofit/>
          </a:bodyPr>
          <a:lstStyle/>
          <a:p>
            <a:r>
              <a:rPr lang="en-IN" sz="3200" dirty="0"/>
              <a:t> </a:t>
            </a:r>
            <a:r>
              <a:rPr lang="en-IN" sz="3200" b="1" u="sng" dirty="0" smtClean="0"/>
              <a:t>PRINCIPLE  OF   VALUES</a:t>
            </a:r>
            <a:endParaRPr lang="en-IN" sz="3200" b="1" dirty="0" smtClean="0">
              <a:effectLst/>
            </a:endParaRPr>
          </a:p>
          <a:p>
            <a:pPr marL="18288" indent="0" algn="just">
              <a:buNone/>
            </a:pPr>
            <a:r>
              <a:rPr lang="en-IN" sz="2800" dirty="0">
                <a:effectLst/>
              </a:rPr>
              <a:t> </a:t>
            </a:r>
            <a:r>
              <a:rPr lang="en-IN" sz="2800" dirty="0" smtClean="0">
                <a:effectLst/>
              </a:rPr>
              <a:t>   All product have different relative value under different circumstances and time value when the product is used. It is not fixed. Good software design created few years ago is probably out of data now. Designer should be aware of the user type and the purpose of use.</a:t>
            </a:r>
            <a:endParaRPr lang="en-IN" sz="2800" dirty="0"/>
          </a:p>
        </p:txBody>
      </p:sp>
      <p:sp>
        <p:nvSpPr>
          <p:cNvPr id="4" name="Content Placeholder 3"/>
          <p:cNvSpPr>
            <a:spLocks noGrp="1"/>
          </p:cNvSpPr>
          <p:nvPr>
            <p:ph sz="quarter" idx="14"/>
          </p:nvPr>
        </p:nvSpPr>
        <p:spPr>
          <a:xfrm>
            <a:off x="179512" y="3068960"/>
            <a:ext cx="8784976" cy="3672408"/>
          </a:xfrm>
        </p:spPr>
        <p:txBody>
          <a:bodyPr anchor="t">
            <a:normAutofit/>
          </a:bodyPr>
          <a:lstStyle/>
          <a:p>
            <a:r>
              <a:rPr lang="en-IN" sz="3200" b="1" dirty="0" smtClean="0"/>
              <a:t> </a:t>
            </a:r>
            <a:r>
              <a:rPr lang="en-IN" sz="2800" b="1" u="sng" dirty="0" smtClean="0"/>
              <a:t>PRINICIPLE OF RESOURCES</a:t>
            </a:r>
          </a:p>
          <a:p>
            <a:pPr marL="18288" indent="0">
              <a:buNone/>
            </a:pPr>
            <a:r>
              <a:rPr lang="en-IN" sz="2800" dirty="0"/>
              <a:t> </a:t>
            </a:r>
            <a:r>
              <a:rPr lang="en-IN" sz="2800" dirty="0" smtClean="0"/>
              <a:t>    The resources that are available for the design , manufacture and operation of the product are important factor that the  designer must take into a concentration such resources includes material, machines, tools, skills and technology available.</a:t>
            </a:r>
            <a:endParaRPr lang="en-IN" sz="2800" dirty="0"/>
          </a:p>
        </p:txBody>
      </p:sp>
    </p:spTree>
    <p:extLst>
      <p:ext uri="{BB962C8B-B14F-4D97-AF65-F5344CB8AC3E}">
        <p14:creationId xmlns:p14="http://schemas.microsoft.com/office/powerpoint/2010/main" val="282277163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95536" y="332656"/>
            <a:ext cx="8424936" cy="2952328"/>
          </a:xfrm>
        </p:spPr>
        <p:txBody>
          <a:bodyPr anchor="t">
            <a:normAutofit/>
          </a:bodyPr>
          <a:lstStyle/>
          <a:p>
            <a:r>
              <a:rPr lang="en-IN" sz="2800" dirty="0"/>
              <a:t> </a:t>
            </a:r>
            <a:r>
              <a:rPr lang="en-IN" sz="2800" b="1" u="sng" dirty="0" smtClean="0"/>
              <a:t>PRINCIPLE </a:t>
            </a:r>
            <a:r>
              <a:rPr lang="en-IN" sz="2800" b="1" u="sng" dirty="0"/>
              <a:t>OF </a:t>
            </a:r>
            <a:r>
              <a:rPr lang="en-IN" sz="2800" b="1" u="sng" dirty="0" smtClean="0"/>
              <a:t>ITERATION</a:t>
            </a:r>
          </a:p>
          <a:p>
            <a:pPr marL="18288" indent="0">
              <a:buNone/>
            </a:pPr>
            <a:r>
              <a:rPr lang="en-IN" sz="2800" dirty="0" smtClean="0">
                <a:effectLst/>
              </a:rPr>
              <a:t>     This principles states that the importance of iteration in design process feedback, place and important role in iteration. This helps to correct the output </a:t>
            </a:r>
            <a:r>
              <a:rPr lang="en-IN" sz="2800" dirty="0" err="1" smtClean="0">
                <a:effectLst/>
              </a:rPr>
              <a:t>upto</a:t>
            </a:r>
            <a:r>
              <a:rPr lang="en-IN" sz="2800" dirty="0" smtClean="0">
                <a:effectLst/>
              </a:rPr>
              <a:t> desired best </a:t>
            </a:r>
            <a:r>
              <a:rPr lang="en-IN" sz="2800" dirty="0" err="1" smtClean="0">
                <a:effectLst/>
              </a:rPr>
              <a:t>possibble</a:t>
            </a:r>
            <a:r>
              <a:rPr lang="en-IN" sz="2800" dirty="0" smtClean="0">
                <a:effectLst/>
              </a:rPr>
              <a:t> solution.</a:t>
            </a:r>
            <a:endParaRPr lang="en-IN" sz="2800" dirty="0">
              <a:effectLst/>
            </a:endParaRPr>
          </a:p>
        </p:txBody>
      </p:sp>
      <p:sp>
        <p:nvSpPr>
          <p:cNvPr id="4" name="Content Placeholder 3"/>
          <p:cNvSpPr>
            <a:spLocks noGrp="1"/>
          </p:cNvSpPr>
          <p:nvPr>
            <p:ph sz="quarter" idx="14"/>
          </p:nvPr>
        </p:nvSpPr>
        <p:spPr>
          <a:xfrm>
            <a:off x="251520" y="3068960"/>
            <a:ext cx="8712968" cy="3456384"/>
          </a:xfrm>
        </p:spPr>
        <p:txBody>
          <a:bodyPr anchor="t"/>
          <a:lstStyle/>
          <a:p>
            <a:r>
              <a:rPr lang="en-IN" dirty="0" smtClean="0"/>
              <a:t> </a:t>
            </a:r>
            <a:r>
              <a:rPr lang="en-IN" sz="2800" b="1" u="sng" dirty="0" smtClean="0"/>
              <a:t>PRINCIPLE OF COMPETENCE</a:t>
            </a:r>
          </a:p>
          <a:p>
            <a:pPr marL="18288" indent="0">
              <a:buNone/>
            </a:pPr>
            <a:r>
              <a:rPr lang="en-IN" sz="2800" dirty="0">
                <a:effectLst/>
              </a:rPr>
              <a:t> </a:t>
            </a:r>
            <a:r>
              <a:rPr lang="en-IN" sz="2800" dirty="0" smtClean="0">
                <a:effectLst/>
              </a:rPr>
              <a:t>    An important factor that affects design is competence the design. Design competence is the ability to create a design that satisfies all the requirements including functional and non-function.</a:t>
            </a:r>
            <a:endParaRPr lang="en-IN" dirty="0" smtClean="0">
              <a:effectLst/>
            </a:endParaRPr>
          </a:p>
        </p:txBody>
      </p:sp>
    </p:spTree>
    <p:extLst>
      <p:ext uri="{BB962C8B-B14F-4D97-AF65-F5344CB8AC3E}">
        <p14:creationId xmlns:p14="http://schemas.microsoft.com/office/powerpoint/2010/main" val="48123428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300</TotalTime>
  <Words>392</Words>
  <Application>Microsoft Office PowerPoint</Application>
  <PresentationFormat>On-screen Show (4:3)</PresentationFormat>
  <Paragraphs>28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Horizon</vt:lpstr>
      <vt:lpstr>PowerPoint Presentation</vt:lpstr>
      <vt:lpstr>PowerPoint Presentation</vt:lpstr>
      <vt:lpstr>DESIGN</vt:lpstr>
      <vt:lpstr>Some picture related to design</vt:lpstr>
      <vt:lpstr>PowerPoint Presentation</vt:lpstr>
      <vt:lpstr>PRINCIPLES OF ENGINEERING DESIGN</vt:lpstr>
      <vt:lpstr>PowerPoint Presentation</vt:lpstr>
      <vt:lpstr>PowerPoint Presentation</vt:lpstr>
      <vt:lpstr>PowerPoint Presentation</vt:lpstr>
      <vt:lpstr>PowerPoint Presentation</vt:lpstr>
      <vt:lpstr>PowerPoint Presentation</vt:lpstr>
      <vt:lpstr>PRESENTED BY –               Om Raman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addy</dc:creator>
  <cp:lastModifiedBy>addy</cp:lastModifiedBy>
  <cp:revision>25</cp:revision>
  <dcterms:created xsi:type="dcterms:W3CDTF">2017-05-30T12:37:10Z</dcterms:created>
  <dcterms:modified xsi:type="dcterms:W3CDTF">2017-05-30T17:37:15Z</dcterms:modified>
</cp:coreProperties>
</file>