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9292" autoAdjust="0"/>
  </p:normalViewPr>
  <p:slideViewPr>
    <p:cSldViewPr snapToGrid="0">
      <p:cViewPr>
        <p:scale>
          <a:sx n="300" d="100"/>
          <a:sy n="300" d="100"/>
        </p:scale>
        <p:origin x="-2160" y="-2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6500-7C78-4941-9E66-777EB300206F}" type="datetimeFigureOut">
              <a:rPr lang="he-IL" smtClean="0"/>
              <a:t>כ"ו/כסלו/תש"פ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5BE-C969-4C35-A769-AB285F021C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356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6500-7C78-4941-9E66-777EB300206F}" type="datetimeFigureOut">
              <a:rPr lang="he-IL" smtClean="0"/>
              <a:t>כ"ו/כסלו/תש"פ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5BE-C969-4C35-A769-AB285F021C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93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6500-7C78-4941-9E66-777EB300206F}" type="datetimeFigureOut">
              <a:rPr lang="he-IL" smtClean="0"/>
              <a:t>כ"ו/כסלו/תש"פ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5BE-C969-4C35-A769-AB285F021C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624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6500-7C78-4941-9E66-777EB300206F}" type="datetimeFigureOut">
              <a:rPr lang="he-IL" smtClean="0"/>
              <a:t>כ"ו/כסלו/תש"פ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5BE-C969-4C35-A769-AB285F021C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365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6500-7C78-4941-9E66-777EB300206F}" type="datetimeFigureOut">
              <a:rPr lang="he-IL" smtClean="0"/>
              <a:t>כ"ו/כסלו/תש"פ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5BE-C969-4C35-A769-AB285F021C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16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6500-7C78-4941-9E66-777EB300206F}" type="datetimeFigureOut">
              <a:rPr lang="he-IL" smtClean="0"/>
              <a:t>כ"ו/כסלו/תש"פ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5BE-C969-4C35-A769-AB285F021C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388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6500-7C78-4941-9E66-777EB300206F}" type="datetimeFigureOut">
              <a:rPr lang="he-IL" smtClean="0"/>
              <a:t>כ"ו/כסלו/תש"פ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5BE-C969-4C35-A769-AB285F021C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590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6500-7C78-4941-9E66-777EB300206F}" type="datetimeFigureOut">
              <a:rPr lang="he-IL" smtClean="0"/>
              <a:t>כ"ו/כסלו/תש"פ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5BE-C969-4C35-A769-AB285F021C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15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6500-7C78-4941-9E66-777EB300206F}" type="datetimeFigureOut">
              <a:rPr lang="he-IL" smtClean="0"/>
              <a:t>כ"ו/כסלו/תש"פ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5BE-C969-4C35-A769-AB285F021C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433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6500-7C78-4941-9E66-777EB300206F}" type="datetimeFigureOut">
              <a:rPr lang="he-IL" smtClean="0"/>
              <a:t>כ"ו/כסלו/תש"פ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5BE-C969-4C35-A769-AB285F021C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753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6500-7C78-4941-9E66-777EB300206F}" type="datetimeFigureOut">
              <a:rPr lang="he-IL" smtClean="0"/>
              <a:t>כ"ו/כסלו/תש"פ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F5BE-C969-4C35-A769-AB285F021C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243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6500-7C78-4941-9E66-777EB300206F}" type="datetimeFigureOut">
              <a:rPr lang="he-IL" smtClean="0"/>
              <a:t>כ"ו/כסלו/תש"פ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F5BE-C969-4C35-A769-AB285F021C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430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712" y="198965"/>
            <a:ext cx="356667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 smtClean="0"/>
              <a:t>UML Chess Project</a:t>
            </a:r>
            <a:r>
              <a:rPr lang="he-IL" sz="3200" b="1" dirty="0" smtClean="0"/>
              <a:t> </a:t>
            </a:r>
            <a:endParaRPr lang="he-IL" sz="3200" b="1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90596"/>
              </p:ext>
            </p:extLst>
          </p:nvPr>
        </p:nvGraphicFramePr>
        <p:xfrm>
          <a:off x="4005086" y="1178577"/>
          <a:ext cx="1874657" cy="14794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74657">
                  <a:extLst>
                    <a:ext uri="{9D8B030D-6E8A-4147-A177-3AD203B41FA5}">
                      <a16:colId xmlns:a16="http://schemas.microsoft.com/office/drawing/2014/main" val="322882001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Piece</a:t>
                      </a:r>
                      <a:endParaRPr lang="he-IL" sz="900" dirty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1605580917"/>
                  </a:ext>
                </a:extLst>
              </a:tr>
              <a:tr h="1202788">
                <a:tc>
                  <a:txBody>
                    <a:bodyPr/>
                    <a:lstStyle/>
                    <a:p>
                      <a:pPr algn="l" rtl="0"/>
                      <a:r>
                        <a:rPr lang="en-US" sz="400" dirty="0" smtClean="0"/>
                        <a:t>Properties:</a:t>
                      </a:r>
                    </a:p>
                    <a:p>
                      <a:pPr algn="l" rtl="0"/>
                      <a:r>
                        <a:rPr lang="en-US" sz="400" dirty="0" smtClean="0"/>
                        <a:t># _color : string</a:t>
                      </a:r>
                    </a:p>
                    <a:p>
                      <a:pPr algn="l" rtl="0"/>
                      <a:r>
                        <a:rPr lang="en-US" sz="400" dirty="0" smtClean="0"/>
                        <a:t># _type : string</a:t>
                      </a:r>
                    </a:p>
                    <a:p>
                      <a:pPr algn="l" rtl="0"/>
                      <a:r>
                        <a:rPr lang="en-US" sz="400" dirty="0" smtClean="0"/>
                        <a:t>#_</a:t>
                      </a:r>
                      <a:r>
                        <a:rPr lang="en-US" sz="400" dirty="0" err="1" smtClean="0"/>
                        <a:t>moveOptions:Vector</a:t>
                      </a:r>
                      <a:r>
                        <a:rPr lang="en-US" sz="400" dirty="0" smtClean="0"/>
                        <a:t>&lt;Position&gt;</a:t>
                      </a:r>
                    </a:p>
                    <a:p>
                      <a:pPr algn="l" rtl="0"/>
                      <a:endParaRPr lang="en-US" sz="400" dirty="0" smtClean="0"/>
                    </a:p>
                    <a:p>
                      <a:pPr algn="l" rtl="0"/>
                      <a:r>
                        <a:rPr lang="en-US" sz="400" dirty="0" smtClean="0"/>
                        <a:t>Methods:</a:t>
                      </a:r>
                    </a:p>
                    <a:p>
                      <a:pPr algn="l" rtl="0"/>
                      <a:r>
                        <a:rPr lang="en-US" sz="400" dirty="0" smtClean="0"/>
                        <a:t>+</a:t>
                      </a:r>
                      <a:r>
                        <a:rPr lang="en-US" sz="400" baseline="0" dirty="0" smtClean="0"/>
                        <a:t> Piece(string color, string type)</a:t>
                      </a:r>
                    </a:p>
                    <a:p>
                      <a:pPr algn="l" rtl="0"/>
                      <a:r>
                        <a:rPr lang="en-US" sz="400" baseline="0" dirty="0" smtClean="0"/>
                        <a:t>+ ~Piece()</a:t>
                      </a:r>
                    </a:p>
                    <a:p>
                      <a:pPr algn="l" rtl="0"/>
                      <a:r>
                        <a:rPr lang="en-US" sz="500" baseline="0" dirty="0" smtClean="0"/>
                        <a:t>+</a:t>
                      </a:r>
                      <a:r>
                        <a:rPr lang="en-US" sz="400" baseline="0" dirty="0" smtClean="0"/>
                        <a:t>virtual </a:t>
                      </a:r>
                      <a:r>
                        <a:rPr lang="en-US" sz="400" baseline="0" dirty="0" err="1" smtClean="0"/>
                        <a:t>buildMoveOptions</a:t>
                      </a:r>
                      <a:r>
                        <a:rPr lang="en-US" sz="400" baseline="0" dirty="0" smtClean="0"/>
                        <a:t>(</a:t>
                      </a:r>
                      <a:r>
                        <a:rPr lang="en-US" sz="400" baseline="0" dirty="0" err="1" smtClean="0"/>
                        <a:t>const</a:t>
                      </a:r>
                      <a:r>
                        <a:rPr lang="en-US" sz="400" baseline="0" dirty="0" smtClean="0"/>
                        <a:t> Piece* board[][]):void</a:t>
                      </a:r>
                      <a:endParaRPr lang="en-US" sz="400" dirty="0" smtClean="0"/>
                    </a:p>
                    <a:p>
                      <a:pPr algn="l" rtl="0"/>
                      <a:r>
                        <a:rPr lang="en-US" sz="400" baseline="0" dirty="0" smtClean="0"/>
                        <a:t>+ const getType() : string</a:t>
                      </a:r>
                    </a:p>
                    <a:p>
                      <a:pPr algn="l" rtl="0"/>
                      <a:r>
                        <a:rPr lang="en-US" sz="400" baseline="0" dirty="0" smtClean="0"/>
                        <a:t>+ const getColor(): string</a:t>
                      </a:r>
                      <a:endParaRPr lang="en-US" sz="400" dirty="0" smtClean="0"/>
                    </a:p>
                    <a:p>
                      <a:pPr algn="l" rtl="0"/>
                      <a:endParaRPr lang="en-US" sz="500" dirty="0" smtClean="0"/>
                    </a:p>
                    <a:p>
                      <a:pPr algn="l" rtl="0"/>
                      <a:endParaRPr lang="en-US" sz="900" dirty="0" smtClean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4189526556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82672"/>
              </p:ext>
            </p:extLst>
          </p:nvPr>
        </p:nvGraphicFramePr>
        <p:xfrm>
          <a:off x="368979" y="4027967"/>
          <a:ext cx="1476534" cy="14794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76534">
                  <a:extLst>
                    <a:ext uri="{9D8B030D-6E8A-4147-A177-3AD203B41FA5}">
                      <a16:colId xmlns:a16="http://schemas.microsoft.com/office/drawing/2014/main" val="322882001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Queen</a:t>
                      </a:r>
                      <a:endParaRPr lang="he-IL" sz="900" dirty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1605580917"/>
                  </a:ext>
                </a:extLst>
              </a:tr>
              <a:tr h="12027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~~~~~</a:t>
                      </a:r>
                    </a:p>
                    <a:p>
                      <a:pPr marL="0" algn="l" defTabSz="914400" rtl="0" eaLnBrk="1" latinLnBrk="0" hangingPunct="1"/>
                      <a:endParaRPr lang="en-US" sz="5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Methods: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Queen(</a:t>
                      </a:r>
                      <a:r>
                        <a:rPr lang="en-US" sz="500" baseline="0" dirty="0" smtClean="0"/>
                        <a:t>string color, string type</a:t>
                      </a:r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~Queen()</a:t>
                      </a:r>
                    </a:p>
                    <a:p>
                      <a:pPr algn="l" rtl="0"/>
                      <a:r>
                        <a:rPr lang="en-US" sz="500" dirty="0" smtClean="0"/>
                        <a:t>+ virtual const</a:t>
                      </a:r>
                      <a:r>
                        <a:rPr lang="en-US" sz="500" baseline="0" dirty="0" smtClean="0"/>
                        <a:t> isMoveValid(const Piece* table, Position src, Position dest) : bool</a:t>
                      </a:r>
                    </a:p>
                    <a:p>
                      <a:pPr algn="l" rtl="0"/>
                      <a:endParaRPr lang="en-US" sz="900" dirty="0" smtClean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4189526556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86442"/>
              </p:ext>
            </p:extLst>
          </p:nvPr>
        </p:nvGraphicFramePr>
        <p:xfrm>
          <a:off x="2100797" y="4027967"/>
          <a:ext cx="1476534" cy="14794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76534">
                  <a:extLst>
                    <a:ext uri="{9D8B030D-6E8A-4147-A177-3AD203B41FA5}">
                      <a16:colId xmlns:a16="http://schemas.microsoft.com/office/drawing/2014/main" val="322882001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King</a:t>
                      </a:r>
                      <a:endParaRPr lang="he-IL" sz="900" dirty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1605580917"/>
                  </a:ext>
                </a:extLst>
              </a:tr>
              <a:tr h="12027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</a:t>
                      </a:r>
                      <a:r>
                        <a:rPr lang="en-US" sz="5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isMoved</a:t>
                      </a:r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 bool</a:t>
                      </a:r>
                    </a:p>
                    <a:p>
                      <a:pPr marL="0" algn="l" defTabSz="914400" rtl="0" eaLnBrk="1" latinLnBrk="0" hangingPunct="1"/>
                      <a:endParaRPr lang="en-US" sz="5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Methods: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King(</a:t>
                      </a:r>
                      <a:r>
                        <a:rPr lang="en-US" sz="500" baseline="0" dirty="0" smtClean="0"/>
                        <a:t>string color, string type</a:t>
                      </a:r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~King()</a:t>
                      </a:r>
                    </a:p>
                    <a:p>
                      <a:pPr algn="l" rtl="0"/>
                      <a:r>
                        <a:rPr lang="en-US" sz="500" baseline="0" dirty="0" smtClean="0"/>
                        <a:t>+</a:t>
                      </a:r>
                      <a:r>
                        <a:rPr lang="en-US" sz="400" baseline="0" dirty="0" smtClean="0"/>
                        <a:t>virtual </a:t>
                      </a:r>
                      <a:r>
                        <a:rPr lang="en-US" sz="400" baseline="0" dirty="0" err="1" smtClean="0"/>
                        <a:t>buildMoveOptions</a:t>
                      </a:r>
                      <a:r>
                        <a:rPr lang="en-US" sz="400" baseline="0" dirty="0" smtClean="0"/>
                        <a:t>(</a:t>
                      </a:r>
                      <a:r>
                        <a:rPr lang="en-US" sz="400" baseline="0" dirty="0" err="1" smtClean="0"/>
                        <a:t>const</a:t>
                      </a:r>
                      <a:r>
                        <a:rPr lang="en-US" sz="400" baseline="0" dirty="0" smtClean="0"/>
                        <a:t> Piece* board[][]):void</a:t>
                      </a:r>
                      <a:endParaRPr lang="en-US" sz="400" dirty="0" smtClean="0"/>
                    </a:p>
                    <a:p>
                      <a:pPr algn="l" rtl="0"/>
                      <a:endParaRPr lang="en-US" sz="900" dirty="0" smtClean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4189526556"/>
                  </a:ext>
                </a:extLst>
              </a:tr>
            </a:tbl>
          </a:graphicData>
        </a:graphic>
      </p:graphicFrame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73648"/>
              </p:ext>
            </p:extLst>
          </p:nvPr>
        </p:nvGraphicFramePr>
        <p:xfrm>
          <a:off x="3832615" y="4027967"/>
          <a:ext cx="1476534" cy="14794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76534">
                  <a:extLst>
                    <a:ext uri="{9D8B030D-6E8A-4147-A177-3AD203B41FA5}">
                      <a16:colId xmlns:a16="http://schemas.microsoft.com/office/drawing/2014/main" val="322882001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Pawn</a:t>
                      </a:r>
                      <a:endParaRPr lang="he-IL" sz="900" dirty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1605580917"/>
                  </a:ext>
                </a:extLst>
              </a:tr>
              <a:tr h="12027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</a:t>
                      </a:r>
                      <a:r>
                        <a:rPr lang="en-US" sz="5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isMoved</a:t>
                      </a:r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 bool</a:t>
                      </a:r>
                    </a:p>
                    <a:p>
                      <a:pPr marL="0" algn="l" defTabSz="914400" rtl="0" eaLnBrk="1" latinLnBrk="0" hangingPunct="1"/>
                      <a:endParaRPr lang="en-US" sz="5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Methods: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Pawn(</a:t>
                      </a:r>
                      <a:r>
                        <a:rPr lang="en-US" sz="500" baseline="0" dirty="0" smtClean="0"/>
                        <a:t>string color, string type</a:t>
                      </a:r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~Pawn()</a:t>
                      </a:r>
                    </a:p>
                    <a:p>
                      <a:pPr algn="l" rtl="0"/>
                      <a:r>
                        <a:rPr lang="en-US" sz="500" baseline="0" dirty="0" smtClean="0"/>
                        <a:t>+</a:t>
                      </a:r>
                      <a:r>
                        <a:rPr lang="en-US" sz="400" baseline="0" dirty="0" smtClean="0"/>
                        <a:t>virtual </a:t>
                      </a:r>
                      <a:r>
                        <a:rPr lang="en-US" sz="400" baseline="0" dirty="0" err="1" smtClean="0"/>
                        <a:t>buildMoveOptions</a:t>
                      </a:r>
                      <a:r>
                        <a:rPr lang="en-US" sz="400" baseline="0" dirty="0" smtClean="0"/>
                        <a:t>(</a:t>
                      </a:r>
                      <a:r>
                        <a:rPr lang="en-US" sz="400" baseline="0" dirty="0" err="1" smtClean="0"/>
                        <a:t>const</a:t>
                      </a:r>
                      <a:r>
                        <a:rPr lang="en-US" sz="400" baseline="0" dirty="0" smtClean="0"/>
                        <a:t> Piece* board[][]):void</a:t>
                      </a:r>
                      <a:endParaRPr lang="en-US" sz="400" dirty="0" smtClean="0"/>
                    </a:p>
                    <a:p>
                      <a:pPr algn="l" rtl="0"/>
                      <a:endParaRPr lang="en-US" sz="900" dirty="0" smtClean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4189526556"/>
                  </a:ext>
                </a:extLst>
              </a:tr>
            </a:tbl>
          </a:graphicData>
        </a:graphic>
      </p:graphicFrame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10269"/>
              </p:ext>
            </p:extLst>
          </p:nvPr>
        </p:nvGraphicFramePr>
        <p:xfrm>
          <a:off x="5564433" y="4027967"/>
          <a:ext cx="1476534" cy="14794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76534">
                  <a:extLst>
                    <a:ext uri="{9D8B030D-6E8A-4147-A177-3AD203B41FA5}">
                      <a16:colId xmlns:a16="http://schemas.microsoft.com/office/drawing/2014/main" val="322882001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Bishop</a:t>
                      </a:r>
                      <a:endParaRPr lang="he-IL" sz="900" dirty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1605580917"/>
                  </a:ext>
                </a:extLst>
              </a:tr>
              <a:tr h="12027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~~~~~~~~~</a:t>
                      </a:r>
                    </a:p>
                    <a:p>
                      <a:pPr marL="0" algn="l" defTabSz="914400" rtl="0" eaLnBrk="1" latinLnBrk="0" hangingPunct="1"/>
                      <a:endParaRPr lang="en-US" sz="5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Methods: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Bishop(</a:t>
                      </a:r>
                      <a:r>
                        <a:rPr lang="en-US" sz="500" baseline="0" dirty="0" smtClean="0"/>
                        <a:t>string color, string type</a:t>
                      </a:r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~Bishop()</a:t>
                      </a:r>
                    </a:p>
                    <a:p>
                      <a:pPr algn="l" rtl="0"/>
                      <a:r>
                        <a:rPr lang="en-US" sz="500" baseline="0" dirty="0" smtClean="0"/>
                        <a:t>+</a:t>
                      </a:r>
                      <a:r>
                        <a:rPr lang="en-US" sz="400" baseline="0" dirty="0" smtClean="0"/>
                        <a:t>virtual </a:t>
                      </a:r>
                      <a:r>
                        <a:rPr lang="en-US" sz="400" baseline="0" dirty="0" err="1" smtClean="0"/>
                        <a:t>buildMoveOptions</a:t>
                      </a:r>
                      <a:r>
                        <a:rPr lang="en-US" sz="400" baseline="0" dirty="0" smtClean="0"/>
                        <a:t>(</a:t>
                      </a:r>
                      <a:r>
                        <a:rPr lang="en-US" sz="400" baseline="0" dirty="0" err="1" smtClean="0"/>
                        <a:t>const</a:t>
                      </a:r>
                      <a:r>
                        <a:rPr lang="en-US" sz="400" baseline="0" dirty="0" smtClean="0"/>
                        <a:t> Piece* board[][]):void</a:t>
                      </a:r>
                      <a:endParaRPr lang="en-US" sz="400" dirty="0" smtClean="0"/>
                    </a:p>
                    <a:p>
                      <a:pPr algn="l" rtl="0"/>
                      <a:endParaRPr lang="en-US" sz="700" dirty="0" smtClean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4189526556"/>
                  </a:ext>
                </a:extLst>
              </a:tr>
            </a:tbl>
          </a:graphicData>
        </a:graphic>
      </p:graphicFrame>
      <p:graphicFrame>
        <p:nvGraphicFramePr>
          <p:cNvPr id="11" name="טבלה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272240"/>
              </p:ext>
            </p:extLst>
          </p:nvPr>
        </p:nvGraphicFramePr>
        <p:xfrm>
          <a:off x="7296250" y="3288241"/>
          <a:ext cx="2259228" cy="14794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59228">
                  <a:extLst>
                    <a:ext uri="{9D8B030D-6E8A-4147-A177-3AD203B41FA5}">
                      <a16:colId xmlns:a16="http://schemas.microsoft.com/office/drawing/2014/main" val="322882001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Knight</a:t>
                      </a:r>
                      <a:endParaRPr lang="he-IL" sz="900" dirty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1605580917"/>
                  </a:ext>
                </a:extLst>
              </a:tr>
              <a:tr h="12027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~~~~~~~~~~</a:t>
                      </a:r>
                    </a:p>
                    <a:p>
                      <a:pPr marL="0" algn="l" defTabSz="914400" rtl="0" eaLnBrk="1" latinLnBrk="0" hangingPunct="1"/>
                      <a:endParaRPr lang="en-US" sz="5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Methods: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Knight(</a:t>
                      </a:r>
                      <a:r>
                        <a:rPr lang="en-US" sz="500" baseline="0" dirty="0" smtClean="0"/>
                        <a:t>string color, string type</a:t>
                      </a:r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~Knight()</a:t>
                      </a:r>
                    </a:p>
                    <a:p>
                      <a:pPr algn="l" rtl="0"/>
                      <a:r>
                        <a:rPr lang="en-US" sz="600" baseline="0" dirty="0" smtClean="0"/>
                        <a:t>+</a:t>
                      </a:r>
                      <a:r>
                        <a:rPr lang="en-US" sz="500" baseline="0" dirty="0" smtClean="0"/>
                        <a:t>virtual </a:t>
                      </a:r>
                      <a:r>
                        <a:rPr lang="en-US" sz="500" baseline="0" dirty="0" err="1" smtClean="0"/>
                        <a:t>buildMoveOptions</a:t>
                      </a:r>
                      <a:r>
                        <a:rPr lang="en-US" sz="500" baseline="0" dirty="0" smtClean="0"/>
                        <a:t>(</a:t>
                      </a:r>
                      <a:r>
                        <a:rPr lang="en-US" sz="500" baseline="0" dirty="0" err="1" smtClean="0"/>
                        <a:t>const</a:t>
                      </a:r>
                      <a:r>
                        <a:rPr lang="en-US" sz="500" baseline="0" dirty="0" smtClean="0"/>
                        <a:t> Piece* board[][]):void</a:t>
                      </a:r>
                      <a:endParaRPr lang="en-US" sz="500" dirty="0" smtClean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4189526556"/>
                  </a:ext>
                </a:extLst>
              </a:tr>
            </a:tbl>
          </a:graphicData>
        </a:graphic>
      </p:graphicFrame>
      <p:graphicFrame>
        <p:nvGraphicFramePr>
          <p:cNvPr id="12" name="טבלה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40292"/>
              </p:ext>
            </p:extLst>
          </p:nvPr>
        </p:nvGraphicFramePr>
        <p:xfrm>
          <a:off x="7296250" y="1480001"/>
          <a:ext cx="2259229" cy="14794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59229">
                  <a:extLst>
                    <a:ext uri="{9D8B030D-6E8A-4147-A177-3AD203B41FA5}">
                      <a16:colId xmlns:a16="http://schemas.microsoft.com/office/drawing/2014/main" val="3228820019"/>
                    </a:ext>
                  </a:extLst>
                </a:gridCol>
              </a:tblGrid>
              <a:tr h="257359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Rook</a:t>
                      </a:r>
                      <a:endParaRPr lang="he-IL" sz="900" dirty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1605580917"/>
                  </a:ext>
                </a:extLst>
              </a:tr>
              <a:tr h="1202788">
                <a:tc>
                  <a:txBody>
                    <a:bodyPr/>
                    <a:lstStyle/>
                    <a:p>
                      <a:pPr algn="l" rtl="0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Properties:</a:t>
                      </a:r>
                    </a:p>
                    <a:p>
                      <a:pPr algn="l" rtl="0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</a:t>
                      </a:r>
                      <a:r>
                        <a:rPr lang="en-US" sz="5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isMoved</a:t>
                      </a:r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 bool</a:t>
                      </a:r>
                    </a:p>
                    <a:p>
                      <a:pPr algn="l" rtl="0"/>
                      <a:endParaRPr lang="en-US" sz="5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Methods: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Rook(</a:t>
                      </a:r>
                      <a:r>
                        <a:rPr lang="en-US" sz="500" baseline="0" dirty="0" smtClean="0"/>
                        <a:t>string color, string type</a:t>
                      </a:r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5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~Rook()</a:t>
                      </a:r>
                    </a:p>
                    <a:p>
                      <a:pPr algn="l" rtl="0"/>
                      <a:r>
                        <a:rPr lang="en-US" sz="600" baseline="0" dirty="0" smtClean="0"/>
                        <a:t>+</a:t>
                      </a:r>
                      <a:r>
                        <a:rPr lang="en-US" sz="500" baseline="0" dirty="0" smtClean="0"/>
                        <a:t>virtual </a:t>
                      </a:r>
                      <a:r>
                        <a:rPr lang="en-US" sz="500" baseline="0" dirty="0" err="1" smtClean="0"/>
                        <a:t>buildMoveOptions</a:t>
                      </a:r>
                      <a:r>
                        <a:rPr lang="en-US" sz="500" baseline="0" dirty="0" smtClean="0"/>
                        <a:t>(</a:t>
                      </a:r>
                      <a:r>
                        <a:rPr lang="en-US" sz="500" baseline="0" dirty="0" err="1" smtClean="0"/>
                        <a:t>const</a:t>
                      </a:r>
                      <a:r>
                        <a:rPr lang="en-US" sz="500" baseline="0" dirty="0" smtClean="0"/>
                        <a:t> Piece* board[][]):void</a:t>
                      </a:r>
                      <a:endParaRPr lang="en-US" sz="500" dirty="0" smtClean="0"/>
                    </a:p>
                    <a:p>
                      <a:pPr algn="l" rtl="0"/>
                      <a:endParaRPr lang="en-US" sz="900" dirty="0" smtClean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4189526556"/>
                  </a:ext>
                </a:extLst>
              </a:tr>
            </a:tbl>
          </a:graphicData>
        </a:graphic>
      </p:graphicFrame>
      <p:graphicFrame>
        <p:nvGraphicFramePr>
          <p:cNvPr id="13" name="טבלה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89044"/>
              </p:ext>
            </p:extLst>
          </p:nvPr>
        </p:nvGraphicFramePr>
        <p:xfrm>
          <a:off x="277397" y="1178577"/>
          <a:ext cx="1568116" cy="14794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68116">
                  <a:extLst>
                    <a:ext uri="{9D8B030D-6E8A-4147-A177-3AD203B41FA5}">
                      <a16:colId xmlns:a16="http://schemas.microsoft.com/office/drawing/2014/main" val="322882001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Position</a:t>
                      </a:r>
                      <a:endParaRPr lang="he-IL" sz="900" dirty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1605580917"/>
                  </a:ext>
                </a:extLst>
              </a:tr>
              <a:tr h="1202788">
                <a:tc>
                  <a:txBody>
                    <a:bodyPr/>
                    <a:lstStyle/>
                    <a:p>
                      <a:pPr algn="l" rtl="0"/>
                      <a:r>
                        <a:rPr lang="en-US" sz="400" dirty="0" smtClean="0"/>
                        <a:t>Properties:</a:t>
                      </a:r>
                    </a:p>
                    <a:p>
                      <a:pPr algn="l" rtl="0"/>
                      <a:r>
                        <a:rPr lang="en-US" sz="400" dirty="0" smtClean="0"/>
                        <a:t># _row</a:t>
                      </a:r>
                      <a:r>
                        <a:rPr lang="en-US" sz="400" baseline="0" dirty="0" smtClean="0"/>
                        <a:t> : unsigned </a:t>
                      </a:r>
                      <a:r>
                        <a:rPr lang="en-US" sz="400" baseline="0" dirty="0" err="1" smtClean="0"/>
                        <a:t>int</a:t>
                      </a:r>
                      <a:endParaRPr lang="en-US" sz="400" baseline="0" dirty="0" smtClean="0"/>
                    </a:p>
                    <a:p>
                      <a:pPr algn="l" rtl="0"/>
                      <a:r>
                        <a:rPr lang="en-US" sz="400" baseline="0" dirty="0" smtClean="0"/>
                        <a:t># _col : unsigned </a:t>
                      </a:r>
                      <a:r>
                        <a:rPr lang="en-US" sz="400" baseline="0" dirty="0" err="1" smtClean="0"/>
                        <a:t>int</a:t>
                      </a:r>
                      <a:endParaRPr lang="en-US" sz="400" dirty="0" smtClean="0"/>
                    </a:p>
                    <a:p>
                      <a:pPr algn="l" rtl="0"/>
                      <a:endParaRPr lang="en-US" sz="400" dirty="0" smtClean="0"/>
                    </a:p>
                    <a:p>
                      <a:pPr algn="l" rtl="0"/>
                      <a:r>
                        <a:rPr lang="en-US" sz="400" dirty="0" smtClean="0"/>
                        <a:t>Methods:</a:t>
                      </a:r>
                    </a:p>
                    <a:p>
                      <a:pPr algn="l" rtl="0"/>
                      <a:r>
                        <a:rPr lang="en-US" sz="400" dirty="0" smtClean="0"/>
                        <a:t>+ Position(</a:t>
                      </a:r>
                      <a:r>
                        <a:rPr lang="en-US" sz="400" dirty="0" err="1" smtClean="0"/>
                        <a:t>int</a:t>
                      </a:r>
                      <a:r>
                        <a:rPr lang="en-US" sz="400" dirty="0" smtClean="0"/>
                        <a:t> row,</a:t>
                      </a:r>
                      <a:r>
                        <a:rPr lang="en-US" sz="400" baseline="0" dirty="0" smtClean="0"/>
                        <a:t> </a:t>
                      </a:r>
                      <a:r>
                        <a:rPr lang="en-US" sz="400" baseline="0" dirty="0" err="1" smtClean="0"/>
                        <a:t>int</a:t>
                      </a:r>
                      <a:r>
                        <a:rPr lang="en-US" sz="400" baseline="0" dirty="0" smtClean="0"/>
                        <a:t> col</a:t>
                      </a:r>
                      <a:r>
                        <a:rPr lang="en-US" sz="400" dirty="0" smtClean="0"/>
                        <a:t>)</a:t>
                      </a:r>
                    </a:p>
                    <a:p>
                      <a:pPr algn="l" rtl="0"/>
                      <a:r>
                        <a:rPr lang="en-US" sz="400" dirty="0" smtClean="0"/>
                        <a:t>+ ~Position()</a:t>
                      </a:r>
                    </a:p>
                    <a:p>
                      <a:pPr algn="l" rtl="0"/>
                      <a:r>
                        <a:rPr lang="en-US" sz="400" dirty="0" smtClean="0"/>
                        <a:t>+ static </a:t>
                      </a:r>
                      <a:r>
                        <a:rPr lang="en-US" sz="400" dirty="0" err="1" smtClean="0"/>
                        <a:t>castStrToPos</a:t>
                      </a:r>
                      <a:r>
                        <a:rPr lang="en-US" sz="400" dirty="0" smtClean="0"/>
                        <a:t>(Position&amp; src, Position&amp; dest, string</a:t>
                      </a:r>
                      <a:r>
                        <a:rPr lang="en-US" sz="400" baseline="0" dirty="0" smtClean="0"/>
                        <a:t> path</a:t>
                      </a:r>
                      <a:r>
                        <a:rPr lang="en-US" sz="400" dirty="0" smtClean="0"/>
                        <a:t>) : void</a:t>
                      </a:r>
                    </a:p>
                    <a:p>
                      <a:pPr algn="l" rtl="0"/>
                      <a:r>
                        <a:rPr lang="en-US" sz="400" dirty="0" smtClean="0"/>
                        <a:t>+</a:t>
                      </a:r>
                      <a:r>
                        <a:rPr lang="en-US" sz="400" baseline="0" dirty="0" smtClean="0"/>
                        <a:t> const </a:t>
                      </a:r>
                      <a:r>
                        <a:rPr lang="en-US" sz="400" baseline="0" dirty="0" err="1" smtClean="0"/>
                        <a:t>getRow</a:t>
                      </a:r>
                      <a:r>
                        <a:rPr lang="en-US" sz="400" baseline="0" dirty="0" smtClean="0"/>
                        <a:t>() : unsigned </a:t>
                      </a:r>
                      <a:r>
                        <a:rPr lang="en-US" sz="400" baseline="0" dirty="0" err="1" smtClean="0"/>
                        <a:t>int</a:t>
                      </a:r>
                      <a:endParaRPr lang="en-US" sz="400" baseline="0" dirty="0" smtClean="0"/>
                    </a:p>
                    <a:p>
                      <a:pPr algn="l" rtl="0"/>
                      <a:r>
                        <a:rPr lang="en-US" sz="400" baseline="0" dirty="0" smtClean="0"/>
                        <a:t>+ const </a:t>
                      </a:r>
                      <a:r>
                        <a:rPr lang="en-US" sz="400" baseline="0" dirty="0" err="1" smtClean="0"/>
                        <a:t>getCol</a:t>
                      </a:r>
                      <a:r>
                        <a:rPr lang="en-US" sz="400" baseline="0" dirty="0" smtClean="0"/>
                        <a:t>() : unsigned </a:t>
                      </a:r>
                      <a:r>
                        <a:rPr lang="en-US" sz="400" baseline="0" dirty="0" err="1" smtClean="0"/>
                        <a:t>int</a:t>
                      </a:r>
                      <a:endParaRPr lang="en-US" sz="400" baseline="0" dirty="0" smtClean="0"/>
                    </a:p>
                    <a:p>
                      <a:pPr algn="l" rtl="0"/>
                      <a:r>
                        <a:rPr lang="en-US" sz="400" dirty="0" smtClean="0"/>
                        <a:t>+ </a:t>
                      </a:r>
                      <a:r>
                        <a:rPr lang="en-US" sz="400" baseline="0" dirty="0" err="1" smtClean="0"/>
                        <a:t>setRow</a:t>
                      </a:r>
                      <a:r>
                        <a:rPr lang="en-US" sz="400" baseline="0" dirty="0" smtClean="0"/>
                        <a:t>(unsigned </a:t>
                      </a:r>
                      <a:r>
                        <a:rPr lang="en-US" sz="400" baseline="0" dirty="0" err="1" smtClean="0"/>
                        <a:t>int</a:t>
                      </a:r>
                      <a:r>
                        <a:rPr lang="en-US" sz="400" baseline="0" dirty="0" smtClean="0"/>
                        <a:t> row) : void</a:t>
                      </a:r>
                    </a:p>
                    <a:p>
                      <a:pPr algn="l" rtl="0"/>
                      <a:r>
                        <a:rPr lang="en-US" sz="400" baseline="0" dirty="0" smtClean="0"/>
                        <a:t>+ </a:t>
                      </a:r>
                      <a:r>
                        <a:rPr lang="en-US" sz="400" baseline="0" dirty="0" err="1" smtClean="0"/>
                        <a:t>setCol</a:t>
                      </a:r>
                      <a:r>
                        <a:rPr lang="en-US" sz="400" baseline="0" dirty="0" smtClean="0"/>
                        <a:t>(unsigned </a:t>
                      </a:r>
                      <a:r>
                        <a:rPr lang="en-US" sz="400" baseline="0" dirty="0" err="1" smtClean="0"/>
                        <a:t>int</a:t>
                      </a:r>
                      <a:r>
                        <a:rPr lang="en-US" sz="400" baseline="0" dirty="0" smtClean="0"/>
                        <a:t> col) : void</a:t>
                      </a:r>
                      <a:endParaRPr lang="en-US" sz="400" dirty="0" smtClean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4189526556"/>
                  </a:ext>
                </a:extLst>
              </a:tr>
            </a:tbl>
          </a:graphicData>
        </a:graphic>
      </p:graphicFrame>
      <p:cxnSp>
        <p:nvCxnSpPr>
          <p:cNvPr id="15" name="מחבר חץ ישר 14"/>
          <p:cNvCxnSpPr/>
          <p:nvPr/>
        </p:nvCxnSpPr>
        <p:spPr>
          <a:xfrm flipV="1">
            <a:off x="1181100" y="2724678"/>
            <a:ext cx="2804289" cy="122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 flipV="1">
            <a:off x="2888421" y="2813262"/>
            <a:ext cx="1424061" cy="11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flipV="1">
            <a:off x="4432645" y="2813262"/>
            <a:ext cx="444402" cy="11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 flipH="1" flipV="1">
            <a:off x="5402378" y="2813262"/>
            <a:ext cx="772927" cy="11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/>
          <p:cNvCxnSpPr/>
          <p:nvPr/>
        </p:nvCxnSpPr>
        <p:spPr>
          <a:xfrm flipH="1" flipV="1">
            <a:off x="5906907" y="2658029"/>
            <a:ext cx="1273079" cy="8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/>
          <p:nvPr/>
        </p:nvCxnSpPr>
        <p:spPr>
          <a:xfrm flipH="1">
            <a:off x="5907314" y="1583898"/>
            <a:ext cx="1272671" cy="33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טבלה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20346"/>
              </p:ext>
            </p:extLst>
          </p:nvPr>
        </p:nvGraphicFramePr>
        <p:xfrm>
          <a:off x="2276288" y="1178577"/>
          <a:ext cx="1476534" cy="14794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76534">
                  <a:extLst>
                    <a:ext uri="{9D8B030D-6E8A-4147-A177-3AD203B41FA5}">
                      <a16:colId xmlns:a16="http://schemas.microsoft.com/office/drawing/2014/main" val="322882001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smtClean="0"/>
                        <a:t>Game</a:t>
                      </a:r>
                      <a:endParaRPr lang="he-IL" sz="900" dirty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1605580917"/>
                  </a:ext>
                </a:extLst>
              </a:tr>
              <a:tr h="1202788">
                <a:tc>
                  <a:txBody>
                    <a:bodyPr/>
                    <a:lstStyle/>
                    <a:p>
                      <a:pPr algn="l" rtl="0"/>
                      <a:r>
                        <a:rPr lang="en-US" sz="400" dirty="0" smtClean="0"/>
                        <a:t>Properties:</a:t>
                      </a:r>
                    </a:p>
                    <a:p>
                      <a:pPr algn="l" rtl="0"/>
                      <a:r>
                        <a:rPr lang="en-US" sz="400" dirty="0" smtClean="0"/>
                        <a:t># _table</a:t>
                      </a:r>
                      <a:r>
                        <a:rPr lang="en-US" sz="400" baseline="0" dirty="0" smtClean="0"/>
                        <a:t> : Piece*</a:t>
                      </a:r>
                    </a:p>
                    <a:p>
                      <a:pPr algn="l" rtl="0"/>
                      <a:r>
                        <a:rPr lang="en-US" sz="400" baseline="0" dirty="0" smtClean="0"/>
                        <a:t># _turn : string</a:t>
                      </a:r>
                    </a:p>
                    <a:p>
                      <a:pPr algn="l" rtl="0"/>
                      <a:r>
                        <a:rPr lang="en-US" sz="400" baseline="0" dirty="0" smtClean="0"/>
                        <a:t># _</a:t>
                      </a:r>
                      <a:r>
                        <a:rPr lang="en-US" sz="400" baseline="0" dirty="0" err="1" smtClean="0"/>
                        <a:t>isChess</a:t>
                      </a:r>
                      <a:r>
                        <a:rPr lang="en-US" sz="400" baseline="0" dirty="0" smtClean="0"/>
                        <a:t> : bool</a:t>
                      </a:r>
                    </a:p>
                    <a:p>
                      <a:pPr algn="l" rtl="0"/>
                      <a:r>
                        <a:rPr lang="en-US" sz="400" baseline="0" dirty="0" smtClean="0"/>
                        <a:t># _</a:t>
                      </a:r>
                      <a:r>
                        <a:rPr lang="en-US" sz="400" baseline="0" dirty="0" err="1" smtClean="0"/>
                        <a:t>isMate</a:t>
                      </a:r>
                      <a:r>
                        <a:rPr lang="en-US" sz="400" baseline="0" dirty="0" smtClean="0"/>
                        <a:t> : bool</a:t>
                      </a:r>
                      <a:endParaRPr lang="en-US" sz="400" dirty="0" smtClean="0"/>
                    </a:p>
                    <a:p>
                      <a:pPr algn="l" rtl="0"/>
                      <a:endParaRPr lang="en-US" sz="400" dirty="0" smtClean="0"/>
                    </a:p>
                    <a:p>
                      <a:pPr algn="l" rtl="0"/>
                      <a:r>
                        <a:rPr lang="en-US" sz="400" dirty="0" smtClean="0"/>
                        <a:t>Methods:</a:t>
                      </a:r>
                    </a:p>
                    <a:p>
                      <a:pPr marL="0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sz="400" dirty="0" smtClean="0"/>
                        <a:t>+ Game(string </a:t>
                      </a:r>
                      <a:r>
                        <a:rPr lang="en-US" sz="400" dirty="0" err="1" smtClean="0"/>
                        <a:t>initBoard</a:t>
                      </a:r>
                      <a:r>
                        <a:rPr lang="en-US" sz="400" dirty="0" smtClean="0"/>
                        <a:t>)</a:t>
                      </a:r>
                    </a:p>
                    <a:p>
                      <a:pPr algn="l" rtl="0"/>
                      <a:r>
                        <a:rPr lang="en-US" sz="400" dirty="0" smtClean="0"/>
                        <a:t>+</a:t>
                      </a:r>
                      <a:r>
                        <a:rPr lang="en-US" sz="400" baseline="0" dirty="0" smtClean="0"/>
                        <a:t> ~Game()</a:t>
                      </a:r>
                      <a:endParaRPr lang="en-US" sz="400" dirty="0" smtClean="0"/>
                    </a:p>
                    <a:p>
                      <a:pPr algn="l" rtl="0"/>
                      <a:r>
                        <a:rPr lang="en-US" sz="400" dirty="0" smtClean="0"/>
                        <a:t>+ </a:t>
                      </a:r>
                      <a:r>
                        <a:rPr lang="en-US" sz="400" dirty="0" err="1" smtClean="0"/>
                        <a:t>const</a:t>
                      </a:r>
                      <a:r>
                        <a:rPr lang="en-US" sz="400" dirty="0" smtClean="0"/>
                        <a:t> </a:t>
                      </a:r>
                      <a:r>
                        <a:rPr lang="en-US" sz="400" dirty="0" err="1" smtClean="0"/>
                        <a:t>manageGame</a:t>
                      </a:r>
                      <a:r>
                        <a:rPr lang="en-US" sz="400" dirty="0" smtClean="0"/>
                        <a:t>() : void </a:t>
                      </a:r>
                    </a:p>
                    <a:p>
                      <a:pPr algn="l" rtl="0"/>
                      <a:r>
                        <a:rPr lang="en-US" sz="400" dirty="0" smtClean="0"/>
                        <a:t># </a:t>
                      </a:r>
                      <a:r>
                        <a:rPr lang="en-US" sz="400" dirty="0" err="1" smtClean="0"/>
                        <a:t>movePiece</a:t>
                      </a:r>
                      <a:r>
                        <a:rPr lang="en-US" sz="400" dirty="0" smtClean="0"/>
                        <a:t>(Position src</a:t>
                      </a:r>
                      <a:r>
                        <a:rPr lang="en-US" sz="400" baseline="0" dirty="0" smtClean="0"/>
                        <a:t>, </a:t>
                      </a:r>
                      <a:r>
                        <a:rPr lang="en-US" sz="400" dirty="0" smtClean="0"/>
                        <a:t>Position dest) : void</a:t>
                      </a:r>
                    </a:p>
                    <a:p>
                      <a:pPr algn="l" rtl="0"/>
                      <a:r>
                        <a:rPr lang="en-US" sz="400" dirty="0" smtClean="0"/>
                        <a:t>#</a:t>
                      </a:r>
                      <a:r>
                        <a:rPr lang="en-US" sz="400" baseline="0" dirty="0" smtClean="0"/>
                        <a:t> const </a:t>
                      </a:r>
                      <a:r>
                        <a:rPr lang="en-US" sz="400" baseline="0" dirty="0" err="1" smtClean="0"/>
                        <a:t>checkMove</a:t>
                      </a:r>
                      <a:r>
                        <a:rPr lang="en-US" sz="400" baseline="0" dirty="0" smtClean="0"/>
                        <a:t>(</a:t>
                      </a:r>
                      <a:r>
                        <a:rPr lang="en-US" sz="400" dirty="0" smtClean="0"/>
                        <a:t>Position src</a:t>
                      </a:r>
                      <a:r>
                        <a:rPr lang="en-US" sz="400" baseline="0" dirty="0" smtClean="0"/>
                        <a:t>, </a:t>
                      </a:r>
                      <a:r>
                        <a:rPr lang="en-US" sz="400" dirty="0" smtClean="0"/>
                        <a:t>Position dest</a:t>
                      </a:r>
                      <a:r>
                        <a:rPr lang="en-US" sz="400" baseline="0" dirty="0" smtClean="0"/>
                        <a:t>) : bool</a:t>
                      </a:r>
                    </a:p>
                    <a:p>
                      <a:pPr algn="l" rtl="0"/>
                      <a:r>
                        <a:rPr lang="en-US" sz="400" baseline="0" dirty="0" smtClean="0"/>
                        <a:t># checkChess()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baseline="0" dirty="0" smtClean="0"/>
                        <a:t># checkMate() : void</a:t>
                      </a:r>
                      <a:endParaRPr lang="en-US" sz="400" dirty="0" smtClean="0"/>
                    </a:p>
                    <a:p>
                      <a:pPr algn="l" rtl="0"/>
                      <a:endParaRPr lang="en-US" sz="400" dirty="0" smtClean="0"/>
                    </a:p>
                  </a:txBody>
                  <a:tcPr marL="63305" marR="63305" marT="31652" marB="31652"/>
                </a:tc>
                <a:extLst>
                  <a:ext uri="{0D108BD9-81ED-4DB2-BD59-A6C34878D82A}">
                    <a16:rowId xmlns:a16="http://schemas.microsoft.com/office/drawing/2014/main" val="418952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76945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361</Words>
  <Application>Microsoft Office PowerPoint</Application>
  <PresentationFormat>נייר A4 ‏(210x297 מ"מ)</PresentationFormat>
  <Paragraphs>89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omri zaiman</dc:creator>
  <cp:lastModifiedBy>omri zaiman</cp:lastModifiedBy>
  <cp:revision>24</cp:revision>
  <dcterms:created xsi:type="dcterms:W3CDTF">2019-12-14T18:46:10Z</dcterms:created>
  <dcterms:modified xsi:type="dcterms:W3CDTF">2019-12-24T15:03:54Z</dcterms:modified>
</cp:coreProperties>
</file>