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B2"/>
    <a:srgbClr val="45D8FF"/>
    <a:srgbClr val="FFBD30"/>
    <a:srgbClr val="FF91B0"/>
    <a:srgbClr val="004C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86549" autoAdjust="0"/>
  </p:normalViewPr>
  <p:slideViewPr>
    <p:cSldViewPr snapToGrid="0">
      <p:cViewPr varScale="1">
        <p:scale>
          <a:sx n="63" d="100"/>
          <a:sy n="63" d="100"/>
        </p:scale>
        <p:origin x="1020" y="78"/>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62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73BAD-26BF-45FC-A316-E1836D95B7B8}" type="datetimeFigureOut">
              <a:rPr lang="en-US" smtClean="0"/>
              <a:t>1/28/2021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8DBFF-C64D-4374-B24D-3FD9CC14944E}" type="slidenum">
              <a:rPr lang="en-US" smtClean="0"/>
              <a:t>‹#›</a:t>
            </a:fld>
            <a:endParaRPr lang="en-US"/>
          </a:p>
        </p:txBody>
      </p:sp>
    </p:spTree>
    <p:extLst>
      <p:ext uri="{BB962C8B-B14F-4D97-AF65-F5344CB8AC3E}">
        <p14:creationId xmlns:p14="http://schemas.microsoft.com/office/powerpoint/2010/main" val="68512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חלוק</a:t>
            </a:r>
            <a:r>
              <a:rPr lang="he-IL" baseline="0" dirty="0" smtClean="0"/>
              <a:t>ת משימות, מה הספקתם...</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3</a:t>
            </a:fld>
            <a:endParaRPr lang="en-US"/>
          </a:p>
        </p:txBody>
      </p:sp>
    </p:spTree>
    <p:extLst>
      <p:ext uri="{BB962C8B-B14F-4D97-AF65-F5344CB8AC3E}">
        <p14:creationId xmlns:p14="http://schemas.microsoft.com/office/powerpoint/2010/main" val="258231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a:t>
            </a:r>
            <a:r>
              <a:rPr lang="he-IL" baseline="0" dirty="0" smtClean="0"/>
              <a:t> לכם שאלות/רעיונות/הצעות?</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7</a:t>
            </a:fld>
            <a:endParaRPr lang="en-US"/>
          </a:p>
        </p:txBody>
      </p:sp>
    </p:spTree>
    <p:extLst>
      <p:ext uri="{BB962C8B-B14F-4D97-AF65-F5344CB8AC3E}">
        <p14:creationId xmlns:p14="http://schemas.microsoft.com/office/powerpoint/2010/main" val="119648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142432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99884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59064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28331878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14164427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747480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8" name="מציין מיקום של כותרת תחתונה 7"/>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930182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4" name="מציין מיקום של כותרת תחתונה 3"/>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25478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3" name="מציין מיקום של כותרת תחתונה 2"/>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1801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84081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ט"ו/שבט/תשפ"א</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01455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smtClean="0"/>
              <a:t>לחץ כדי לערוך סגנון כותרת</a:t>
            </a:r>
            <a:endParaRPr lang="he-IL" dirty="0"/>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smtClean="0"/>
              <a:t> ערוך סגנונות טקסט של תבנית בסיס</a:t>
            </a:r>
          </a:p>
          <a:p>
            <a:pPr lvl="1"/>
            <a:r>
              <a:rPr lang="he-IL" dirty="0" smtClean="0"/>
              <a:t>רמה שניה</a:t>
            </a:r>
          </a:p>
          <a:p>
            <a:pPr lvl="2"/>
            <a:r>
              <a:rPr lang="he-IL" dirty="0" smtClean="0"/>
              <a:t>רמה שלישית</a:t>
            </a:r>
          </a:p>
          <a:p>
            <a:pPr lvl="3"/>
            <a:r>
              <a:rPr lang="he-IL" dirty="0" smtClean="0"/>
              <a:t>רמה רביעית</a:t>
            </a:r>
          </a:p>
          <a:p>
            <a:pPr lvl="4"/>
            <a:r>
              <a:rPr lang="he-IL" dirty="0" smtClean="0"/>
              <a:t>רמה חמישית</a:t>
            </a:r>
            <a:endParaRPr lang="he-IL" dirty="0"/>
          </a:p>
        </p:txBody>
      </p:sp>
      <p:sp>
        <p:nvSpPr>
          <p:cNvPr id="6" name="מציין מיקום של מספר שקופית 5"/>
          <p:cNvSpPr>
            <a:spLocks noGrp="1"/>
          </p:cNvSpPr>
          <p:nvPr>
            <p:ph type="sldNum" sz="quarter" idx="4"/>
          </p:nvPr>
        </p:nvSpPr>
        <p:spPr>
          <a:xfrm>
            <a:off x="4781951" y="6392086"/>
            <a:ext cx="2743200" cy="365125"/>
          </a:xfrm>
          <a:prstGeom prst="rect">
            <a:avLst/>
          </a:prstGeom>
        </p:spPr>
        <p:txBody>
          <a:bodyPr vert="horz" lIns="91440" tIns="45720" rIns="91440" bIns="45720" rtlCol="1" anchor="ctr"/>
          <a:lstStyle>
            <a:lvl1pPr algn="ctr">
              <a:defRPr sz="1200">
                <a:solidFill>
                  <a:srgbClr val="002060"/>
                </a:solidFill>
              </a:defRPr>
            </a:lvl1pPr>
          </a:lstStyle>
          <a:p>
            <a:fld id="{62E6B1AF-975E-457A-8F34-AD6FAD614430}" type="slidenum">
              <a:rPr lang="he-IL" smtClean="0"/>
              <a:pPr/>
              <a:t>‹#›</a:t>
            </a:fld>
            <a:endParaRPr lang="he-IL"/>
          </a:p>
        </p:txBody>
      </p:sp>
      <p:sp>
        <p:nvSpPr>
          <p:cNvPr id="8" name="צורה חופשית 7"/>
          <p:cNvSpPr/>
          <p:nvPr/>
        </p:nvSpPr>
        <p:spPr>
          <a:xfrm>
            <a:off x="10646228" y="5342708"/>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9" name="צורה חופשית 8"/>
          <p:cNvSpPr/>
          <p:nvPr/>
        </p:nvSpPr>
        <p:spPr>
          <a:xfrm>
            <a:off x="10489474" y="518609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0" name="צורה חופשית 9"/>
          <p:cNvSpPr/>
          <p:nvPr/>
        </p:nvSpPr>
        <p:spPr>
          <a:xfrm>
            <a:off x="10855233" y="5603966"/>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1" name="אליפסה 10"/>
          <p:cNvSpPr/>
          <p:nvPr/>
        </p:nvSpPr>
        <p:spPr>
          <a:xfrm>
            <a:off x="11606222" y="5610922"/>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2" name="אליפסה 11"/>
          <p:cNvSpPr/>
          <p:nvPr/>
        </p:nvSpPr>
        <p:spPr>
          <a:xfrm>
            <a:off x="11614929" y="608989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3" name="אליפסה 12"/>
          <p:cNvSpPr/>
          <p:nvPr/>
        </p:nvSpPr>
        <p:spPr>
          <a:xfrm>
            <a:off x="10857287" y="6298898"/>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4" name="אליפסה 13"/>
          <p:cNvSpPr/>
          <p:nvPr/>
        </p:nvSpPr>
        <p:spPr>
          <a:xfrm>
            <a:off x="11388514" y="630760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5" name="אליפסה 14"/>
          <p:cNvSpPr/>
          <p:nvPr/>
        </p:nvSpPr>
        <p:spPr>
          <a:xfrm>
            <a:off x="11810873" y="533224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6" name="אליפסה 15"/>
          <p:cNvSpPr/>
          <p:nvPr/>
        </p:nvSpPr>
        <p:spPr>
          <a:xfrm>
            <a:off x="10565549" y="646435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7" name="אליפסה 16"/>
          <p:cNvSpPr/>
          <p:nvPr/>
        </p:nvSpPr>
        <p:spPr>
          <a:xfrm>
            <a:off x="11819580" y="5798158"/>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8" name="אליפסה 17"/>
          <p:cNvSpPr/>
          <p:nvPr/>
        </p:nvSpPr>
        <p:spPr>
          <a:xfrm>
            <a:off x="11114188" y="6464361"/>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9" name="אליפסה 18"/>
          <p:cNvSpPr/>
          <p:nvPr/>
        </p:nvSpPr>
        <p:spPr>
          <a:xfrm>
            <a:off x="11971981" y="5166781"/>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0" name="אליפסה 19"/>
          <p:cNvSpPr/>
          <p:nvPr/>
        </p:nvSpPr>
        <p:spPr>
          <a:xfrm>
            <a:off x="10387022" y="6625468"/>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1" name="אליפסה 20"/>
          <p:cNvSpPr/>
          <p:nvPr/>
        </p:nvSpPr>
        <p:spPr>
          <a:xfrm>
            <a:off x="11532198" y="663417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2" name="אליפסה 21"/>
          <p:cNvSpPr/>
          <p:nvPr/>
        </p:nvSpPr>
        <p:spPr>
          <a:xfrm>
            <a:off x="11963272" y="617697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4" name="צורה חופשית 23"/>
          <p:cNvSpPr/>
          <p:nvPr userDrawn="1"/>
        </p:nvSpPr>
        <p:spPr>
          <a:xfrm rot="10800000">
            <a:off x="317609" y="339100"/>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5" name="צורה חופשית 24"/>
          <p:cNvSpPr/>
          <p:nvPr userDrawn="1"/>
        </p:nvSpPr>
        <p:spPr>
          <a:xfrm rot="10800000">
            <a:off x="165209" y="18670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6" name="צורה חופשית 25"/>
          <p:cNvSpPr/>
          <p:nvPr userDrawn="1"/>
        </p:nvSpPr>
        <p:spPr>
          <a:xfrm rot="10800000">
            <a:off x="526741" y="508918"/>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7" name="אליפסה 26"/>
          <p:cNvSpPr/>
          <p:nvPr userDrawn="1"/>
        </p:nvSpPr>
        <p:spPr>
          <a:xfrm rot="10800000">
            <a:off x="481021" y="1162063"/>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8" name="אליפסה 27"/>
          <p:cNvSpPr/>
          <p:nvPr userDrawn="1"/>
        </p:nvSpPr>
        <p:spPr>
          <a:xfrm rot="10800000">
            <a:off x="472314" y="68309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9" name="אליפסה 28"/>
          <p:cNvSpPr/>
          <p:nvPr userDrawn="1"/>
        </p:nvSpPr>
        <p:spPr>
          <a:xfrm rot="10800000">
            <a:off x="1229956" y="474087"/>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0" name="אליפסה 29"/>
          <p:cNvSpPr/>
          <p:nvPr userDrawn="1"/>
        </p:nvSpPr>
        <p:spPr>
          <a:xfrm rot="10800000">
            <a:off x="698729" y="46538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1" name="אליפסה 30"/>
          <p:cNvSpPr/>
          <p:nvPr userDrawn="1"/>
        </p:nvSpPr>
        <p:spPr>
          <a:xfrm rot="10800000">
            <a:off x="276370" y="144073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2" name="אליפסה 31"/>
          <p:cNvSpPr/>
          <p:nvPr userDrawn="1"/>
        </p:nvSpPr>
        <p:spPr>
          <a:xfrm rot="10800000">
            <a:off x="1521694" y="30862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3" name="אליפסה 32"/>
          <p:cNvSpPr/>
          <p:nvPr userDrawn="1"/>
        </p:nvSpPr>
        <p:spPr>
          <a:xfrm rot="10800000">
            <a:off x="267663" y="974827"/>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4" name="אליפסה 33"/>
          <p:cNvSpPr/>
          <p:nvPr userDrawn="1"/>
        </p:nvSpPr>
        <p:spPr>
          <a:xfrm rot="10800000">
            <a:off x="973055" y="308624"/>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5" name="אליפסה 34"/>
          <p:cNvSpPr/>
          <p:nvPr userDrawn="1"/>
        </p:nvSpPr>
        <p:spPr>
          <a:xfrm rot="10800000">
            <a:off x="115262" y="1606204"/>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6" name="אליפסה 35"/>
          <p:cNvSpPr/>
          <p:nvPr userDrawn="1"/>
        </p:nvSpPr>
        <p:spPr>
          <a:xfrm rot="10800000">
            <a:off x="1700221" y="147517"/>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7" name="אליפסה 36"/>
          <p:cNvSpPr/>
          <p:nvPr userDrawn="1"/>
        </p:nvSpPr>
        <p:spPr>
          <a:xfrm rot="10800000">
            <a:off x="555045" y="13881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8" name="אליפסה 37"/>
          <p:cNvSpPr/>
          <p:nvPr userDrawn="1"/>
        </p:nvSpPr>
        <p:spPr>
          <a:xfrm rot="10800000">
            <a:off x="123971" y="59601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grpSp>
        <p:nvGrpSpPr>
          <p:cNvPr id="39" name="קבוצה 38"/>
          <p:cNvGrpSpPr/>
          <p:nvPr userDrawn="1"/>
        </p:nvGrpSpPr>
        <p:grpSpPr>
          <a:xfrm>
            <a:off x="102199" y="5695403"/>
            <a:ext cx="1815736" cy="1051135"/>
            <a:chOff x="378824" y="4885509"/>
            <a:chExt cx="2704011" cy="1776548"/>
          </a:xfrm>
        </p:grpSpPr>
        <p:pic>
          <p:nvPicPr>
            <p:cNvPr id="40" name="תמונה 39"/>
            <p:cNvPicPr>
              <a:picLocks noChangeAspect="1"/>
            </p:cNvPicPr>
            <p:nvPr/>
          </p:nvPicPr>
          <p:blipFill rotWithShape="1">
            <a:blip r:embed="rId13" cstate="print">
              <a:extLst>
                <a:ext uri="{28A0092B-C50C-407E-A947-70E740481C1C}">
                  <a14:useLocalDpi xmlns:a14="http://schemas.microsoft.com/office/drawing/2010/main" val="0"/>
                </a:ext>
              </a:extLst>
            </a:blip>
            <a:srcRect l="19465" t="24830" r="18416" b="38598"/>
            <a:stretch/>
          </p:blipFill>
          <p:spPr>
            <a:xfrm>
              <a:off x="378824" y="5747656"/>
              <a:ext cx="2704011" cy="914401"/>
            </a:xfrm>
            <a:prstGeom prst="rect">
              <a:avLst/>
            </a:prstGeom>
          </p:spPr>
        </p:pic>
        <p:pic>
          <p:nvPicPr>
            <p:cNvPr id="41" name="תמונה 40"/>
            <p:cNvPicPr/>
            <p:nvPr/>
          </p:nvPicPr>
          <p:blipFill rotWithShape="1">
            <a:blip r:embed="rId14" cstate="print">
              <a:extLst>
                <a:ext uri="{28A0092B-C50C-407E-A947-70E740481C1C}">
                  <a14:useLocalDpi xmlns:a14="http://schemas.microsoft.com/office/drawing/2010/main" val="0"/>
                </a:ext>
              </a:extLst>
            </a:blip>
            <a:srcRect l="9214" t="24399" r="6754" b="36696"/>
            <a:stretch/>
          </p:blipFill>
          <p:spPr>
            <a:xfrm>
              <a:off x="378824" y="4885509"/>
              <a:ext cx="2646906" cy="999735"/>
            </a:xfrm>
            <a:prstGeom prst="rect">
              <a:avLst/>
            </a:prstGeom>
          </p:spPr>
        </p:pic>
      </p:grpSp>
    </p:spTree>
    <p:extLst>
      <p:ext uri="{BB962C8B-B14F-4D97-AF65-F5344CB8AC3E}">
        <p14:creationId xmlns:p14="http://schemas.microsoft.com/office/powerpoint/2010/main" val="121594226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r" defTabSz="914400" rtl="1" eaLnBrk="1" latinLnBrk="0" hangingPunct="1">
        <a:lnSpc>
          <a:spcPct val="90000"/>
        </a:lnSpc>
        <a:spcBef>
          <a:spcPct val="0"/>
        </a:spcBef>
        <a:buNone/>
        <a:defRPr sz="4400" b="1" kern="1200">
          <a:solidFill>
            <a:srgbClr val="002060"/>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Courier New" panose="02070309020205020404" pitchFamily="49" charset="0"/>
        <a:buChar char="o"/>
        <a:defRPr sz="2800" kern="1200">
          <a:solidFill>
            <a:srgbClr val="002060"/>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r>
              <a:rPr lang="he-IL" sz="8000" dirty="0" smtClean="0">
                <a:latin typeface="David" panose="020E0502060401010101" pitchFamily="34" charset="-79"/>
                <a:cs typeface="David" panose="020E0502060401010101" pitchFamily="34" charset="-79"/>
              </a:rPr>
              <a:t>הצגת ספרינט </a:t>
            </a:r>
            <a:r>
              <a:rPr lang="en-US" sz="8000" dirty="0" smtClean="0">
                <a:latin typeface="David" panose="020E0502060401010101" pitchFamily="34" charset="-79"/>
                <a:cs typeface="David" panose="020E0502060401010101" pitchFamily="34" charset="-79"/>
              </a:rPr>
              <a:t> 3</a:t>
            </a:r>
            <a:r>
              <a:rPr lang="he-IL" sz="8000" dirty="0" smtClean="0">
                <a:latin typeface="David" panose="020E0502060401010101" pitchFamily="34" charset="-79"/>
                <a:cs typeface="David" panose="020E0502060401010101" pitchFamily="34" charset="-79"/>
              </a:rPr>
              <a:t>– פרויקט </a:t>
            </a:r>
            <a:r>
              <a:rPr lang="en-US" sz="8000" dirty="0" smtClean="0">
                <a:latin typeface="David" panose="020E0502060401010101" pitchFamily="34" charset="-79"/>
                <a:cs typeface="David" panose="020E0502060401010101" pitchFamily="34" charset="-79"/>
              </a:rPr>
              <a:t>ImageToText</a:t>
            </a:r>
            <a:endParaRPr lang="he-IL" sz="8000" dirty="0">
              <a:latin typeface="David" panose="020E0502060401010101" pitchFamily="34" charset="-79"/>
              <a:cs typeface="David" panose="020E0502060401010101" pitchFamily="34" charset="-79"/>
            </a:endParaRPr>
          </a:p>
        </p:txBody>
      </p:sp>
      <p:sp>
        <p:nvSpPr>
          <p:cNvPr id="3" name="כותרת משנה 2"/>
          <p:cNvSpPr>
            <a:spLocks noGrp="1"/>
          </p:cNvSpPr>
          <p:nvPr>
            <p:ph type="subTitle" idx="1"/>
          </p:nvPr>
        </p:nvSpPr>
        <p:spPr/>
        <p:txBody>
          <a:bodyPr>
            <a:normAutofit/>
          </a:bodyPr>
          <a:lstStyle/>
          <a:p>
            <a:r>
              <a:rPr lang="he-IL" sz="2800" b="1" u="sng" dirty="0" smtClean="0">
                <a:latin typeface="David" panose="020E0502060401010101" pitchFamily="34" charset="-79"/>
                <a:cs typeface="David" panose="020E0502060401010101" pitchFamily="34" charset="-79"/>
              </a:rPr>
              <a:t>מציגים: </a:t>
            </a:r>
            <a:r>
              <a:rPr lang="he-IL" sz="2800" dirty="0" smtClean="0">
                <a:latin typeface="David" panose="020E0502060401010101" pitchFamily="34" charset="-79"/>
                <a:cs typeface="David" panose="020E0502060401010101" pitchFamily="34" charset="-79"/>
              </a:rPr>
              <a:t>עומרי חליפה ושחר סנגייר</a:t>
            </a:r>
            <a:endParaRPr lang="he-IL" sz="2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681872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latin typeface="David" panose="020E0502060401010101" pitchFamily="34" charset="-79"/>
                <a:cs typeface="David" panose="020E0502060401010101" pitchFamily="34" charset="-79"/>
              </a:rPr>
              <a:t>מטרות</a:t>
            </a:r>
            <a:r>
              <a:rPr lang="he-IL" sz="6000" dirty="0" smtClean="0"/>
              <a:t> </a:t>
            </a:r>
            <a:r>
              <a:rPr lang="he-IL" sz="6000" dirty="0" smtClean="0">
                <a:latin typeface="David" panose="020E0502060401010101" pitchFamily="34" charset="-79"/>
                <a:cs typeface="David" panose="020E0502060401010101" pitchFamily="34" charset="-79"/>
              </a:rPr>
              <a:t>הספרינט:</a:t>
            </a:r>
            <a:endParaRPr lang="he-IL" sz="6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pPr marL="0" indent="0">
              <a:buNone/>
            </a:pPr>
            <a:r>
              <a:rPr lang="he-IL" sz="3200" dirty="0" smtClean="0">
                <a:latin typeface="David" panose="020E0502060401010101" pitchFamily="34" charset="-79"/>
                <a:ea typeface="Calibri" panose="020F0502020204030204" pitchFamily="34" charset="0"/>
                <a:cs typeface="David" panose="020E0502060401010101" pitchFamily="34" charset="-79"/>
              </a:rPr>
              <a:t>מטרת הספרינט הייתה </a:t>
            </a:r>
            <a:r>
              <a:rPr lang="he-IL" sz="3200" dirty="0">
                <a:latin typeface="David" panose="020E0502060401010101" pitchFamily="34" charset="-79"/>
                <a:ea typeface="Calibri" panose="020F0502020204030204" pitchFamily="34" charset="0"/>
                <a:cs typeface="David" panose="020E0502060401010101" pitchFamily="34" charset="-79"/>
              </a:rPr>
              <a:t>בניית המודל,  </a:t>
            </a:r>
            <a:r>
              <a:rPr lang="he-IL" sz="3200" dirty="0" smtClean="0">
                <a:latin typeface="David" panose="020E0502060401010101" pitchFamily="34" charset="-79"/>
                <a:ea typeface="Calibri" panose="020F0502020204030204" pitchFamily="34" charset="0"/>
                <a:cs typeface="David" panose="020E0502060401010101" pitchFamily="34" charset="-79"/>
              </a:rPr>
              <a:t>אימון (לימוד) </a:t>
            </a:r>
            <a:r>
              <a:rPr lang="he-IL" sz="3200" dirty="0">
                <a:latin typeface="David" panose="020E0502060401010101" pitchFamily="34" charset="-79"/>
                <a:ea typeface="Calibri" panose="020F0502020204030204" pitchFamily="34" charset="0"/>
                <a:cs typeface="David" panose="020E0502060401010101" pitchFamily="34" charset="-79"/>
              </a:rPr>
              <a:t>המכונה את האותיות לפי המאגר המידע, </a:t>
            </a:r>
            <a:r>
              <a:rPr lang="he-IL" sz="3200" dirty="0" smtClean="0">
                <a:latin typeface="David" panose="020E0502060401010101" pitchFamily="34" charset="-79"/>
                <a:ea typeface="Calibri" panose="020F0502020204030204" pitchFamily="34" charset="0"/>
                <a:cs typeface="David" panose="020E0502060401010101" pitchFamily="34" charset="-79"/>
              </a:rPr>
              <a:t> </a:t>
            </a:r>
            <a:r>
              <a:rPr lang="he-IL" sz="3200" dirty="0">
                <a:latin typeface="David" panose="020E0502060401010101" pitchFamily="34" charset="-79"/>
                <a:ea typeface="Calibri" panose="020F0502020204030204" pitchFamily="34" charset="0"/>
                <a:cs typeface="David" panose="020E0502060401010101" pitchFamily="34" charset="-79"/>
              </a:rPr>
              <a:t>(</a:t>
            </a:r>
            <a:r>
              <a:rPr lang="en-US" sz="3200" dirty="0">
                <a:latin typeface="David" panose="020E0502060401010101" pitchFamily="34" charset="-79"/>
                <a:ea typeface="Calibri" panose="020F0502020204030204" pitchFamily="34" charset="0"/>
                <a:cs typeface="David" panose="020E0502060401010101" pitchFamily="34" charset="-79"/>
              </a:rPr>
              <a:t>EMNIST</a:t>
            </a:r>
            <a:r>
              <a:rPr lang="he-IL" sz="3200" dirty="0">
                <a:latin typeface="David" panose="020E0502060401010101" pitchFamily="34" charset="-79"/>
                <a:ea typeface="Calibri" panose="020F0502020204030204" pitchFamily="34" charset="0"/>
                <a:cs typeface="David" panose="020E0502060401010101" pitchFamily="34" charset="-79"/>
              </a:rPr>
              <a:t>). אל המכונה שלחנו למודל תמונה מתוך המאגר מידע שהכנו לצורך הבדיקה והמכונה תדע לזהות ולסווג את האות</a:t>
            </a:r>
            <a:r>
              <a:rPr lang="he-IL" sz="3200" dirty="0" smtClean="0">
                <a:latin typeface="David" panose="020E0502060401010101" pitchFamily="34" charset="-79"/>
                <a:ea typeface="Calibri" panose="020F0502020204030204" pitchFamily="34" charset="0"/>
                <a:cs typeface="David" panose="020E0502060401010101" pitchFamily="34" charset="-79"/>
              </a:rPr>
              <a:t>.</a:t>
            </a:r>
          </a:p>
        </p:txBody>
      </p:sp>
    </p:spTree>
    <p:extLst>
      <p:ext uri="{BB962C8B-B14F-4D97-AF65-F5344CB8AC3E}">
        <p14:creationId xmlns:p14="http://schemas.microsoft.com/office/powerpoint/2010/main" val="762537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4800" dirty="0" smtClean="0">
                <a:latin typeface="David" panose="020E0502060401010101" pitchFamily="34" charset="-79"/>
                <a:cs typeface="David" panose="020E0502060401010101" pitchFamily="34" charset="-79"/>
              </a:rPr>
              <a:t>תהליך העבודה:</a:t>
            </a:r>
            <a:endParaRPr lang="he-IL" sz="48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838200" y="1525822"/>
            <a:ext cx="10515600" cy="4351338"/>
          </a:xfrm>
        </p:spPr>
        <p:txBody>
          <a:bodyPr>
            <a:normAutofit lnSpcReduction="10000"/>
          </a:bodyPr>
          <a:lstStyle/>
          <a:p>
            <a:r>
              <a:rPr lang="he-IL" dirty="0">
                <a:latin typeface="David" panose="020E0502060401010101" pitchFamily="34" charset="-79"/>
                <a:cs typeface="David" panose="020E0502060401010101" pitchFamily="34" charset="-79"/>
              </a:rPr>
              <a:t>בתחילת הספרינט חקרנו את </a:t>
            </a:r>
            <a:r>
              <a:rPr lang="he-IL" dirty="0" smtClean="0">
                <a:latin typeface="David" panose="020E0502060401010101" pitchFamily="34" charset="-79"/>
                <a:cs typeface="David" panose="020E0502060401010101" pitchFamily="34" charset="-79"/>
              </a:rPr>
              <a:t>מודל </a:t>
            </a:r>
            <a:r>
              <a:rPr lang="en-US" dirty="0" smtClean="0">
                <a:latin typeface="David" panose="020E0502060401010101" pitchFamily="34" charset="-79"/>
                <a:cs typeface="David" panose="020E0502060401010101" pitchFamily="34" charset="-79"/>
              </a:rPr>
              <a:t>CNN</a:t>
            </a:r>
            <a:r>
              <a:rPr lang="he-IL" dirty="0" smtClean="0">
                <a:latin typeface="David" panose="020E0502060401010101" pitchFamily="34" charset="-79"/>
                <a:cs typeface="David" panose="020E0502060401010101" pitchFamily="34" charset="-79"/>
              </a:rPr>
              <a:t>, הכנו את סביבת העבודה שבה השתמשנו בספרינט , </a:t>
            </a:r>
            <a:r>
              <a:rPr lang="en-US" dirty="0" smtClean="0">
                <a:latin typeface="David" panose="020E0502060401010101" pitchFamily="34" charset="-79"/>
                <a:cs typeface="David" panose="020E0502060401010101" pitchFamily="34" charset="-79"/>
              </a:rPr>
              <a:t>google collab</a:t>
            </a:r>
            <a:r>
              <a:rPr lang="he-IL" dirty="0" smtClean="0">
                <a:latin typeface="David" panose="020E0502060401010101" pitchFamily="34" charset="-79"/>
                <a:cs typeface="David" panose="020E0502060401010101" pitchFamily="34" charset="-79"/>
              </a:rPr>
              <a:t>, הורדנו את הספריות איתן עבדנו בספרינט שהם </a:t>
            </a:r>
            <a:r>
              <a:rPr lang="en-US" dirty="0" smtClean="0">
                <a:latin typeface="David" panose="020E0502060401010101" pitchFamily="34" charset="-79"/>
                <a:cs typeface="David" panose="020E0502060401010101" pitchFamily="34" charset="-79"/>
              </a:rPr>
              <a:t>TensorFlow</a:t>
            </a:r>
            <a:r>
              <a:rPr lang="he-IL" dirty="0" smtClean="0">
                <a:latin typeface="David" panose="020E0502060401010101" pitchFamily="34" charset="-79"/>
                <a:cs typeface="David" panose="020E0502060401010101" pitchFamily="34" charset="-79"/>
              </a:rPr>
              <a:t> ו</a:t>
            </a:r>
            <a:r>
              <a:rPr lang="en-US" dirty="0" smtClean="0">
                <a:latin typeface="David" panose="020E0502060401010101" pitchFamily="34" charset="-79"/>
                <a:cs typeface="David" panose="020E0502060401010101" pitchFamily="34" charset="-79"/>
              </a:rPr>
              <a:t>keras</a:t>
            </a:r>
            <a:r>
              <a:rPr lang="he-IL" dirty="0" smtClean="0">
                <a:latin typeface="David" panose="020E0502060401010101" pitchFamily="34" charset="-79"/>
                <a:cs typeface="David" panose="020E0502060401010101" pitchFamily="34" charset="-79"/>
              </a:rPr>
              <a:t>, ואת מאגר המידע </a:t>
            </a:r>
            <a:r>
              <a:rPr lang="en-US" dirty="0" smtClean="0">
                <a:latin typeface="David" panose="020E0502060401010101" pitchFamily="34" charset="-79"/>
                <a:cs typeface="David" panose="020E0502060401010101" pitchFamily="34" charset="-79"/>
              </a:rPr>
              <a:t>EMNIST</a:t>
            </a:r>
            <a:r>
              <a:rPr lang="he-IL" dirty="0" smtClean="0">
                <a:latin typeface="David" panose="020E0502060401010101" pitchFamily="34" charset="-79"/>
                <a:cs typeface="David" panose="020E0502060401010101" pitchFamily="34" charset="-79"/>
              </a:rPr>
              <a:t>.</a:t>
            </a:r>
            <a:endParaRPr lang="en-US" dirty="0" smtClean="0">
              <a:latin typeface="David" panose="020E0502060401010101" pitchFamily="34" charset="-79"/>
              <a:cs typeface="David" panose="020E0502060401010101" pitchFamily="34" charset="-79"/>
            </a:endParaRPr>
          </a:p>
          <a:p>
            <a:r>
              <a:rPr lang="he-IL" dirty="0" smtClean="0">
                <a:latin typeface="David" panose="020E0502060401010101" pitchFamily="34" charset="-79"/>
                <a:cs typeface="David" panose="020E0502060401010101" pitchFamily="34" charset="-79"/>
              </a:rPr>
              <a:t>בהמשך, בנינו את מודל </a:t>
            </a:r>
            <a:r>
              <a:rPr lang="en-US" dirty="0" smtClean="0">
                <a:latin typeface="David" panose="020E0502060401010101" pitchFamily="34" charset="-79"/>
                <a:cs typeface="David" panose="020E0502060401010101" pitchFamily="34" charset="-79"/>
              </a:rPr>
              <a:t>CNN</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באמצעות </a:t>
            </a:r>
            <a:r>
              <a:rPr lang="en-US" dirty="0" smtClean="0">
                <a:latin typeface="David" panose="020E0502060401010101" pitchFamily="34" charset="-79"/>
                <a:cs typeface="David" panose="020E0502060401010101" pitchFamily="34" charset="-79"/>
              </a:rPr>
              <a:t>keras</a:t>
            </a:r>
            <a:r>
              <a:rPr lang="he-IL" dirty="0" smtClean="0">
                <a:latin typeface="David" panose="020E0502060401010101" pitchFamily="34" charset="-79"/>
                <a:cs typeface="David" panose="020E0502060401010101" pitchFamily="34" charset="-79"/>
              </a:rPr>
              <a:t> והאמנו את המכונה עם מאגר המידע שהורדנו. הגענו ל85 אחוזי הצלחה. רצינו לשפר את אחוזי ההצלחה של המכונה, לכן הוספנו למודל עוד שכבות ותמונות, וביצענו יותר אימונים על המודל, עד שהגענו ל90 אחוזי הצלחה. </a:t>
            </a:r>
          </a:p>
          <a:p>
            <a:r>
              <a:rPr lang="he-IL" dirty="0" smtClean="0">
                <a:latin typeface="David" panose="020E0502060401010101" pitchFamily="34" charset="-79"/>
                <a:cs typeface="David" panose="020E0502060401010101" pitchFamily="34" charset="-79"/>
              </a:rPr>
              <a:t>לאחר מכן, בדקנו את המכונה על ידי מתן תמונות לבדיקת המודל שהכנו מראש וראינו את ההצלחות שלו ואת מה צריך לשפר.</a:t>
            </a:r>
          </a:p>
          <a:p>
            <a:r>
              <a:rPr lang="he-IL" dirty="0" smtClean="0">
                <a:latin typeface="David" panose="020E0502060401010101" pitchFamily="34" charset="-79"/>
                <a:cs typeface="David" panose="020E0502060401010101" pitchFamily="34" charset="-79"/>
              </a:rPr>
              <a:t>לאחר זאת, קלטנו מהמשתמש תמונה של אות שעל המכונה לסווג, והמכונה החזירה את האות שקיבלה מהמשתמש.   </a:t>
            </a:r>
            <a:endParaRPr lang="he-IL" dirty="0">
              <a:latin typeface="David" panose="020E0502060401010101" pitchFamily="34" charset="-79"/>
              <a:cs typeface="David" panose="020E0502060401010101" pitchFamily="34" charset="-79"/>
            </a:endParaRPr>
          </a:p>
          <a:p>
            <a:endParaRPr lang="he-IL" dirty="0" smtClean="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26393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latin typeface="David" panose="020E0502060401010101" pitchFamily="34" charset="-79"/>
                <a:cs typeface="David" panose="020E0502060401010101" pitchFamily="34" charset="-79"/>
              </a:rPr>
              <a:t>הפערים שהיו ופתרונותם:</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lnSpcReduction="10000"/>
          </a:bodyPr>
          <a:lstStyle/>
          <a:p>
            <a:r>
              <a:rPr lang="he-IL" dirty="0" smtClean="0">
                <a:latin typeface="David" panose="020E0502060401010101" pitchFamily="34" charset="-79"/>
                <a:cs typeface="David" panose="020E0502060401010101" pitchFamily="34" charset="-79"/>
              </a:rPr>
              <a:t>הספרינט </a:t>
            </a:r>
            <a:r>
              <a:rPr lang="he-IL" dirty="0">
                <a:latin typeface="David" panose="020E0502060401010101" pitchFamily="34" charset="-79"/>
                <a:cs typeface="David" panose="020E0502060401010101" pitchFamily="34" charset="-79"/>
              </a:rPr>
              <a:t>הנ"ל היה מאתגר, משום שהתעסקנו </a:t>
            </a:r>
            <a:r>
              <a:rPr lang="he-IL" dirty="0" smtClean="0">
                <a:latin typeface="David" panose="020E0502060401010101" pitchFamily="34" charset="-79"/>
                <a:cs typeface="David" panose="020E0502060401010101" pitchFamily="34" charset="-79"/>
              </a:rPr>
              <a:t>בלימוד מכונה ולא </a:t>
            </a:r>
            <a:r>
              <a:rPr lang="he-IL" dirty="0">
                <a:latin typeface="David" panose="020E0502060401010101" pitchFamily="34" charset="-79"/>
                <a:cs typeface="David" panose="020E0502060401010101" pitchFamily="34" charset="-79"/>
              </a:rPr>
              <a:t>היה לנו שום </a:t>
            </a:r>
            <a:r>
              <a:rPr lang="he-IL" dirty="0" smtClean="0">
                <a:latin typeface="David" panose="020E0502060401010101" pitchFamily="34" charset="-79"/>
                <a:cs typeface="David" panose="020E0502060401010101" pitchFamily="34" charset="-79"/>
              </a:rPr>
              <a:t>ניסיון </a:t>
            </a:r>
            <a:r>
              <a:rPr lang="he-IL" dirty="0">
                <a:latin typeface="David" panose="020E0502060401010101" pitchFamily="34" charset="-79"/>
                <a:cs typeface="David" panose="020E0502060401010101" pitchFamily="34" charset="-79"/>
              </a:rPr>
              <a:t>מקדים עליו, </a:t>
            </a:r>
            <a:r>
              <a:rPr lang="he-IL" dirty="0" smtClean="0">
                <a:latin typeface="David" panose="020E0502060401010101" pitchFamily="34" charset="-79"/>
                <a:cs typeface="David" panose="020E0502060401010101" pitchFamily="34" charset="-79"/>
              </a:rPr>
              <a:t> לכן </a:t>
            </a:r>
            <a:r>
              <a:rPr lang="he-IL" dirty="0">
                <a:latin typeface="David" panose="020E0502060401010101" pitchFamily="34" charset="-79"/>
                <a:cs typeface="David" panose="020E0502060401010101" pitchFamily="34" charset="-79"/>
              </a:rPr>
              <a:t>היינו צריכים לחקור וללמוד אותו </a:t>
            </a:r>
            <a:r>
              <a:rPr lang="he-IL" dirty="0" smtClean="0">
                <a:latin typeface="David" panose="020E0502060401010101" pitchFamily="34" charset="-79"/>
                <a:cs typeface="David" panose="020E0502060401010101" pitchFamily="34" charset="-79"/>
              </a:rPr>
              <a:t>מה שהיה קושי בהתחלה. </a:t>
            </a:r>
            <a:r>
              <a:rPr lang="he-IL" dirty="0">
                <a:latin typeface="David" panose="020E0502060401010101" pitchFamily="34" charset="-79"/>
                <a:cs typeface="David" panose="020E0502060401010101" pitchFamily="34" charset="-79"/>
              </a:rPr>
              <a:t>בסופו של דבר</a:t>
            </a:r>
            <a:r>
              <a:rPr lang="he-IL" dirty="0" smtClean="0">
                <a:latin typeface="David" panose="020E0502060401010101" pitchFamily="34" charset="-79"/>
                <a:cs typeface="David" panose="020E0502060401010101" pitchFamily="34" charset="-79"/>
              </a:rPr>
              <a:t>, לאחר שחקרנו ובנינו את המודל, ולמדנו כיצד לבנות, לאמן ולראות תוצאות של מודל, אנו מרגישים שאנו מבינים יותר בלימוד מכונה</a:t>
            </a:r>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a:t>
            </a:r>
            <a:endParaRPr lang="he-IL" dirty="0">
              <a:latin typeface="David" panose="020E0502060401010101" pitchFamily="34" charset="-79"/>
              <a:cs typeface="David" panose="020E0502060401010101" pitchFamily="34" charset="-79"/>
            </a:endParaRPr>
          </a:p>
          <a:p>
            <a:r>
              <a:rPr lang="he-IL" dirty="0" smtClean="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היו פערים </a:t>
            </a:r>
            <a:r>
              <a:rPr lang="he-IL" dirty="0" smtClean="0">
                <a:latin typeface="David" panose="020E0502060401010101" pitchFamily="34" charset="-79"/>
                <a:cs typeface="David" panose="020E0502060401010101" pitchFamily="34" charset="-79"/>
              </a:rPr>
              <a:t>בזיהוי האות וסיווגה על ידי המכונה משום שבתחילה המכונה החזירה לנו רק מספרים ולא אותיות, והיינו צריכים לזהות ולסווג מה כל מספר אומר ולאיזה אות הכוונה מה שדרש לעבור על כל האותיות ולראות את המספר שמתאים לאות, פתרנו זאת לאחר שעברנו על האותיות והמספרים וזיהינו את החוקיות של המספרים והאותיות והכנו מילון של אותיות עם מספרי הזיהוי של המכונה.</a:t>
            </a:r>
            <a:endParaRPr lang="he-IL" dirty="0">
              <a:latin typeface="David" panose="020E0502060401010101" pitchFamily="34" charset="-79"/>
              <a:cs typeface="David" panose="020E0502060401010101" pitchFamily="34" charset="-79"/>
            </a:endParaRPr>
          </a:p>
          <a:p>
            <a:endParaRPr lang="he-IL" dirty="0" smtClean="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26393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latin typeface="David" panose="020E0502060401010101" pitchFamily="34" charset="-79"/>
                <a:cs typeface="David" panose="020E0502060401010101" pitchFamily="34" charset="-79"/>
              </a:rPr>
              <a:t>מסקנות: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838200" y="1690688"/>
            <a:ext cx="10515600" cy="4351338"/>
          </a:xfrm>
        </p:spPr>
        <p:txBody>
          <a:bodyPr/>
          <a:lstStyle/>
          <a:p>
            <a:r>
              <a:rPr lang="he-IL" b="1" u="sng" dirty="0" smtClean="0">
                <a:latin typeface="David" panose="020E0502060401010101" pitchFamily="34" charset="-79"/>
                <a:cs typeface="David" panose="020E0502060401010101" pitchFamily="34" charset="-79"/>
              </a:rPr>
              <a:t>שימור:</a:t>
            </a:r>
          </a:p>
          <a:p>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מרוצים מחקר של המודל באינטרנט, למידה כיצד לבנות אותו, כיצד לאמן אותו ולהשתמש בו</a:t>
            </a:r>
          </a:p>
          <a:p>
            <a:r>
              <a:rPr lang="he-IL" dirty="0" smtClean="0">
                <a:latin typeface="David" panose="020E0502060401010101" pitchFamily="34" charset="-79"/>
                <a:cs typeface="David" panose="020E0502060401010101" pitchFamily="34" charset="-79"/>
              </a:rPr>
              <a:t> כמו כן, אנו מרוצים שעמדנו במטרות הספרינט. </a:t>
            </a:r>
          </a:p>
          <a:p>
            <a:r>
              <a:rPr lang="he-IL" b="1" u="sng" dirty="0">
                <a:latin typeface="David" panose="020E0502060401010101" pitchFamily="34" charset="-79"/>
                <a:cs typeface="David" panose="020E0502060401010101" pitchFamily="34" charset="-79"/>
              </a:rPr>
              <a:t>שיפור: </a:t>
            </a:r>
          </a:p>
          <a:p>
            <a:r>
              <a:rPr lang="he-IL" dirty="0">
                <a:latin typeface="David" panose="020E0502060401010101" pitchFamily="34" charset="-79"/>
                <a:cs typeface="David" panose="020E0502060401010101" pitchFamily="34" charset="-79"/>
              </a:rPr>
              <a:t> </a:t>
            </a:r>
            <a:r>
              <a:rPr lang="he-IL" dirty="0" smtClean="0">
                <a:latin typeface="David" panose="020E0502060401010101" pitchFamily="34" charset="-79"/>
                <a:cs typeface="David" panose="020E0502060401010101" pitchFamily="34" charset="-79"/>
              </a:rPr>
              <a:t>לעבוד בשיתוף פעולה, בתקשורת, ולהבין אחד את השני. </a:t>
            </a: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6524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latin typeface="David" panose="020E0502060401010101" pitchFamily="34" charset="-79"/>
                <a:cs typeface="David" panose="020E0502060401010101" pitchFamily="34" charset="-79"/>
              </a:rPr>
              <a:t>תכנון הספרינט הבא:</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lstStyle/>
          <a:p>
            <a:r>
              <a:rPr lang="he-IL" dirty="0">
                <a:latin typeface="David" panose="020E0502060401010101" pitchFamily="34" charset="-79"/>
                <a:cs typeface="David" panose="020E0502060401010101" pitchFamily="34" charset="-79"/>
              </a:rPr>
              <a:t>איחוד כל חלקי הפרויקט לכדי מערכת </a:t>
            </a:r>
            <a:r>
              <a:rPr lang="he-IL" dirty="0" smtClean="0">
                <a:latin typeface="David" panose="020E0502060401010101" pitchFamily="34" charset="-79"/>
                <a:cs typeface="David" panose="020E0502060401010101" pitchFamily="34" charset="-79"/>
              </a:rPr>
              <a:t>גדולה.</a:t>
            </a:r>
          </a:p>
          <a:p>
            <a:r>
              <a:rPr lang="he-IL" dirty="0" smtClean="0">
                <a:latin typeface="David" panose="020E0502060401010101" pitchFamily="34" charset="-79"/>
                <a:cs typeface="David" panose="020E0502060401010101" pitchFamily="34" charset="-79"/>
              </a:rPr>
              <a:t>עיבוד התמונה של הטקסט המלא לכדי פירוקו של תמונה לטקסט, לאחר מכן לשורה, למילה ולאות, לשלוח אל המכונה הלומדת ולקבל תשובה שלמה של הטקסט בתמונה. </a:t>
            </a: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215240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latin typeface="David" panose="020E0502060401010101" pitchFamily="34" charset="-79"/>
                <a:cs typeface="David" panose="020E0502060401010101" pitchFamily="34" charset="-79"/>
              </a:rPr>
              <a:t>שיתוף</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lstStyle/>
          <a:p>
            <a:r>
              <a:rPr lang="he-IL" dirty="0" smtClean="0">
                <a:latin typeface="David" panose="020E0502060401010101" pitchFamily="34" charset="-79"/>
                <a:cs typeface="David" panose="020E0502060401010101" pitchFamily="34" charset="-79"/>
              </a:rPr>
              <a:t>מה דעתכם?</a:t>
            </a:r>
            <a:endParaRPr lang="he-IL" dirty="0">
              <a:latin typeface="David" panose="020E0502060401010101" pitchFamily="34" charset="-79"/>
              <a:cs typeface="David" panose="020E0502060401010101" pitchFamily="34" charset="-79"/>
            </a:endParaRPr>
          </a:p>
        </p:txBody>
      </p:sp>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13" y="2106331"/>
            <a:ext cx="12192000" cy="3454805"/>
          </a:xfrm>
          <a:prstGeom prst="rect">
            <a:avLst/>
          </a:prstGeom>
        </p:spPr>
      </p:pic>
    </p:spTree>
    <p:extLst>
      <p:ext uri="{BB962C8B-B14F-4D97-AF65-F5344CB8AC3E}">
        <p14:creationId xmlns:p14="http://schemas.microsoft.com/office/powerpoint/2010/main" val="265223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r>
              <a:rPr lang="he-IL" sz="6600" dirty="0" smtClean="0">
                <a:latin typeface="David" panose="020E0502060401010101" pitchFamily="34" charset="-79"/>
                <a:cs typeface="David" panose="020E0502060401010101" pitchFamily="34" charset="-79"/>
              </a:rPr>
              <a:t>תודה רבה!</a:t>
            </a:r>
            <a:endParaRPr lang="he-IL" sz="6600" dirty="0">
              <a:latin typeface="David" panose="020E0502060401010101" pitchFamily="34" charset="-79"/>
              <a:cs typeface="David" panose="020E0502060401010101" pitchFamily="34" charset="-79"/>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483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TM04033929[[fn=צפחה]]</Template>
  <TotalTime>4102</TotalTime>
  <Words>414</Words>
  <Application>Microsoft Office PowerPoint</Application>
  <PresentationFormat>מסך רחב</PresentationFormat>
  <Paragraphs>28</Paragraphs>
  <Slides>8</Slides>
  <Notes>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Arial</vt:lpstr>
      <vt:lpstr>Calibri</vt:lpstr>
      <vt:lpstr>Courier New</vt:lpstr>
      <vt:lpstr>David</vt:lpstr>
      <vt:lpstr>Tahoma</vt:lpstr>
      <vt:lpstr>ערכת נושא Office</vt:lpstr>
      <vt:lpstr>הצגת ספרינט  3– פרויקט ImageToText</vt:lpstr>
      <vt:lpstr>מטרות הספרינט:</vt:lpstr>
      <vt:lpstr>תהליך העבודה:</vt:lpstr>
      <vt:lpstr>הפערים שהיו ופתרונותם:</vt:lpstr>
      <vt:lpstr>מסקנות:</vt:lpstr>
      <vt:lpstr>תכנון הספרינט הבא:</vt:lpstr>
      <vt:lpstr>שיתוף</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Assiff Almozni</dc:creator>
  <cp:lastModifiedBy>omri halifa</cp:lastModifiedBy>
  <cp:revision>45</cp:revision>
  <dcterms:created xsi:type="dcterms:W3CDTF">2017-10-08T13:28:42Z</dcterms:created>
  <dcterms:modified xsi:type="dcterms:W3CDTF">2021-01-29T07:15:21Z</dcterms:modified>
</cp:coreProperties>
</file>