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16" d="100"/>
          <a:sy n="16" d="100"/>
        </p:scale>
        <p:origin x="16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כ"ה/אב/תשפ"ד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כ"ה/אב/תשפ"ד</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788462980"/>
                  </p:ext>
                </p:extLst>
              </p:nvPr>
            </p:nvGraphicFramePr>
            <p:xfrm>
              <a:off x="384740" y="3698810"/>
              <a:ext cx="35185420" cy="2124456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dirty="0"/>
                            <a:t>In our project, we will explore the behavior of different states of a photon when it passes through a turbulent free space. From the results obtained, we will construct a reliability index for the information transmitted through the turbulent medium.</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dirty="0"/>
                            <a:t>A single photon polarization quantum state can be described as two - level quantum system [1]. </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𝜓</m:t>
                                    </m:r>
                                  </m:e>
                                </m:d>
                                <m:r>
                                  <a:rPr lang="en-US" sz="3400" b="0" i="1" smtClean="0">
                                    <a:latin typeface="Cambria Math" panose="02040503050406030204" pitchFamily="18" charset="0"/>
                                  </a:rPr>
                                  <m:t>=</m:t>
                                </m:r>
                                <m:r>
                                  <a:rPr lang="en-US" sz="3400" b="0" i="1" smtClean="0">
                                    <a:latin typeface="Cambria Math" panose="02040503050406030204" pitchFamily="18" charset="0"/>
                                  </a:rPr>
                                  <m:t>𝛼</m:t>
                                </m:r>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𝑉</m:t>
                                    </m:r>
                                  </m:e>
                                </m:d>
                                <m:r>
                                  <a:rPr lang="en-US" sz="3400" b="0" i="1" smtClean="0">
                                    <a:latin typeface="Cambria Math" panose="02040503050406030204" pitchFamily="18" charset="0"/>
                                  </a:rPr>
                                  <m:t>+</m:t>
                                </m:r>
                                <m:r>
                                  <a:rPr lang="en-US" sz="3400" b="0" i="1" smtClean="0">
                                    <a:latin typeface="Cambria Math" panose="02040503050406030204" pitchFamily="18" charset="0"/>
                                  </a:rPr>
                                  <m:t>𝛽</m:t>
                                </m:r>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𝐻</m:t>
                                    </m:r>
                                  </m:e>
                                </m:d>
                                <m:r>
                                  <a:rPr lang="en-US" sz="3400" b="0" i="1" smtClean="0">
                                    <a:latin typeface="Cambria Math" panose="02040503050406030204" pitchFamily="18" charset="0"/>
                                  </a:rPr>
                                  <m:t>    ;</m:t>
                                </m:r>
                                <m:r>
                                  <a:rPr lang="en-US" sz="3400" b="0" i="1" smtClean="0">
                                    <a:latin typeface="Cambria Math" panose="02040503050406030204" pitchFamily="18" charset="0"/>
                                  </a:rPr>
                                  <m:t>𝛼</m:t>
                                </m:r>
                                <m:r>
                                  <a:rPr lang="en-US" sz="3400" b="0" i="1" smtClean="0">
                                    <a:latin typeface="Cambria Math" panose="02040503050406030204" pitchFamily="18" charset="0"/>
                                  </a:rPr>
                                  <m:t>,</m:t>
                                </m:r>
                                <m:r>
                                  <a:rPr lang="en-US" sz="3400" b="0" i="1" smtClean="0">
                                    <a:latin typeface="Cambria Math" panose="02040503050406030204" pitchFamily="18" charset="0"/>
                                  </a:rPr>
                                  <m:t>𝛽</m:t>
                                </m:r>
                                <m:r>
                                  <a:rPr lang="en-US" sz="3400" b="0" i="1" smtClean="0">
                                    <a:latin typeface="Cambria Math" panose="02040503050406030204" pitchFamily="18" charset="0"/>
                                    <a:ea typeface="Cambria Math" panose="02040503050406030204" pitchFamily="18" charset="0"/>
                                  </a:rPr>
                                  <m:t>∈ </m:t>
                                </m:r>
                                <m:r>
                                  <a:rPr lang="en-US" sz="3400" b="0" i="1" smtClean="0">
                                    <a:latin typeface="Cambria Math" panose="02040503050406030204" pitchFamily="18" charset="0"/>
                                    <a:ea typeface="Cambria Math" panose="02040503050406030204" pitchFamily="18" charset="0"/>
                                  </a:rPr>
                                  <m:t>ℂ</m:t>
                                </m:r>
                              </m:oMath>
                            </m:oMathPara>
                          </a14:m>
                          <a:endParaRPr lang="en-US" sz="340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left"/>
                              </m:oMathParaPr>
                              <m:oMath xmlns:m="http://schemas.openxmlformats.org/officeDocument/2006/math">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𝑉</m:t>
                                    </m:r>
                                  </m:e>
                                </m:d>
                                <m:r>
                                  <a:rPr lang="en-US" sz="3400" b="0" i="1" smtClean="0">
                                    <a:latin typeface="Cambria Math" panose="02040503050406030204" pitchFamily="18" charset="0"/>
                                  </a:rPr>
                                  <m:t>−</m:t>
                                </m:r>
                                <m:r>
                                  <a:rPr lang="en-US" sz="3400" b="0" i="1" smtClean="0">
                                    <a:latin typeface="Cambria Math" panose="02040503050406030204" pitchFamily="18" charset="0"/>
                                  </a:rPr>
                                  <m:t>𝑣𝑒𝑟𝑡𝑖𝑐𝑎𝑙</m:t>
                                </m:r>
                                <m:r>
                                  <a:rPr lang="en-US" sz="3400" b="0" i="1" smtClean="0">
                                    <a:latin typeface="Cambria Math" panose="02040503050406030204" pitchFamily="18" charset="0"/>
                                  </a:rPr>
                                  <m:t> </m:t>
                                </m:r>
                                <m:r>
                                  <a:rPr lang="en-US" sz="3400" b="0" i="1" smtClean="0">
                                    <a:latin typeface="Cambria Math" panose="02040503050406030204" pitchFamily="18" charset="0"/>
                                  </a:rPr>
                                  <m:t>𝑝𝑜𝑙𝑎𝑟𝑖𝑧𝑎𝑡𝑖𝑜𝑛</m:t>
                                </m:r>
                              </m:oMath>
                            </m:oMathPara>
                          </a14:m>
                          <a:endParaRPr lang="en-US" sz="340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left"/>
                              </m:oMathParaPr>
                              <m:oMath xmlns:m="http://schemas.openxmlformats.org/officeDocument/2006/math">
                                <m:d>
                                  <m:dPr>
                                    <m:begChr m:val="|"/>
                                    <m:endChr m:val="⟩"/>
                                    <m:ctrlPr>
                                      <a:rPr lang="en-US" sz="3400" b="0" i="1" dirty="0" smtClean="0">
                                        <a:latin typeface="Cambria Math" panose="02040503050406030204" pitchFamily="18" charset="0"/>
                                      </a:rPr>
                                    </m:ctrlPr>
                                  </m:dPr>
                                  <m:e>
                                    <m:r>
                                      <a:rPr lang="en-US" sz="3400" b="0" i="1" dirty="0" smtClean="0">
                                        <a:latin typeface="Cambria Math" panose="02040503050406030204" pitchFamily="18" charset="0"/>
                                      </a:rPr>
                                      <m:t>𝐻</m:t>
                                    </m:r>
                                  </m:e>
                                </m:d>
                                <m:r>
                                  <a:rPr lang="en-US" sz="3400" b="0" i="1" dirty="0" smtClean="0">
                                    <a:latin typeface="Cambria Math" panose="02040503050406030204" pitchFamily="18" charset="0"/>
                                  </a:rPr>
                                  <m:t>−</m:t>
                                </m:r>
                                <m:r>
                                  <a:rPr lang="en-US" sz="3400" b="0" i="1" dirty="0" smtClean="0">
                                    <a:latin typeface="Cambria Math" panose="02040503050406030204" pitchFamily="18" charset="0"/>
                                  </a:rPr>
                                  <m:t>h</m:t>
                                </m:r>
                                <m:r>
                                  <a:rPr lang="en-US" sz="3400" b="0" i="1" dirty="0" smtClean="0">
                                    <a:latin typeface="Cambria Math" panose="02040503050406030204" pitchFamily="18" charset="0"/>
                                  </a:rPr>
                                  <m:t>𝑜𝑟𝑖𝑧𝑜𝑛𝑡𝑎𝑙</m:t>
                                </m:r>
                                <m:r>
                                  <a:rPr lang="en-US" sz="3400" b="0" i="1" dirty="0" smtClean="0">
                                    <a:latin typeface="Cambria Math" panose="02040503050406030204" pitchFamily="18" charset="0"/>
                                  </a:rPr>
                                  <m:t> </m:t>
                                </m:r>
                                <m:r>
                                  <a:rPr lang="en-US" sz="3400" b="0" i="1" dirty="0" smtClean="0">
                                    <a:latin typeface="Cambria Math" panose="02040503050406030204" pitchFamily="18" charset="0"/>
                                  </a:rPr>
                                  <m:t>𝑝𝑜𝑙𝑎𝑟𝑖𝑧𝑎𝑡𝑖𝑜𝑛</m:t>
                                </m:r>
                              </m:oMath>
                            </m:oMathPara>
                          </a14:m>
                          <a:endParaRPr lang="en-US" sz="3400" b="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dirty="0"/>
                            <a:t>Nowadays quantum communication can be done in sterile lab conditions. But in reality, to utilize this technology this process needs to be preformed in noisy environment. Such that in the most general case:</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a:p>
                        <a:p>
                          <a:pPr marL="0" marR="0" lvl="0" indent="0" algn="ctr" defTabSz="2519995"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
                              </m:oMathParaPr>
                              <m:oMath xmlns:m="http://schemas.openxmlformats.org/officeDocument/2006/math">
                                <m:sSub>
                                  <m:sSubPr>
                                    <m:ctrlPr>
                                      <a:rPr lang="en-US" sz="3400" b="0" i="1" smtClean="0">
                                        <a:latin typeface="Cambria Math" panose="02040503050406030204" pitchFamily="18" charset="0"/>
                                      </a:rPr>
                                    </m:ctrlPr>
                                  </m:sSubPr>
                                  <m:e>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𝜓</m:t>
                                        </m:r>
                                      </m:e>
                                    </m:d>
                                  </m:e>
                                  <m:sub>
                                    <m:r>
                                      <a:rPr lang="en-US" sz="3400" b="0" i="1" smtClean="0">
                                        <a:latin typeface="Cambria Math" panose="02040503050406030204" pitchFamily="18" charset="0"/>
                                      </a:rPr>
                                      <m:t>𝑎𝑓𝑡𝑒𝑟</m:t>
                                    </m:r>
                                  </m:sub>
                                </m:sSub>
                                <m:r>
                                  <a:rPr lang="en-US" sz="3400" b="0" i="1" smtClean="0">
                                    <a:latin typeface="Cambria Math" panose="02040503050406030204" pitchFamily="18" charset="0"/>
                                  </a:rPr>
                                  <m:t>=</m:t>
                                </m:r>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𝑓</m:t>
                                    </m:r>
                                  </m:e>
                                  <m:sub>
                                    <m:r>
                                      <a:rPr lang="en-US" sz="3400" b="0" i="1" smtClean="0">
                                        <a:latin typeface="Cambria Math" panose="02040503050406030204" pitchFamily="18" charset="0"/>
                                      </a:rPr>
                                      <m:t>1</m:t>
                                    </m:r>
                                  </m:sub>
                                </m:sSub>
                                <m:d>
                                  <m:dPr>
                                    <m:ctrlPr>
                                      <a:rPr lang="en-US" sz="3400" b="0" i="1" smtClean="0">
                                        <a:latin typeface="Cambria Math" panose="02040503050406030204" pitchFamily="18" charset="0"/>
                                      </a:rPr>
                                    </m:ctrlPr>
                                  </m:dPr>
                                  <m:e>
                                    <m:r>
                                      <a:rPr lang="en-US" sz="3400" b="0" i="1" smtClean="0">
                                        <a:latin typeface="Cambria Math" panose="02040503050406030204" pitchFamily="18" charset="0"/>
                                      </a:rPr>
                                      <m:t>𝑇</m:t>
                                    </m:r>
                                    <m:r>
                                      <a:rPr lang="en-US" sz="3400" b="0" i="1" smtClean="0">
                                        <a:latin typeface="Cambria Math" panose="02040503050406030204" pitchFamily="18" charset="0"/>
                                      </a:rPr>
                                      <m:t>,</m:t>
                                    </m:r>
                                    <m:acc>
                                      <m:accPr>
                                        <m:chr m:val="⃗"/>
                                        <m:ctrlPr>
                                          <a:rPr lang="en-US" sz="3400" b="0" i="1" smtClean="0">
                                            <a:latin typeface="Cambria Math" panose="02040503050406030204" pitchFamily="18" charset="0"/>
                                          </a:rPr>
                                        </m:ctrlPr>
                                      </m:accPr>
                                      <m:e>
                                        <m:r>
                                          <a:rPr lang="en-US" sz="3400" b="0" i="1" smtClean="0">
                                            <a:latin typeface="Cambria Math" panose="02040503050406030204" pitchFamily="18" charset="0"/>
                                          </a:rPr>
                                          <m:t>𝑤</m:t>
                                        </m:r>
                                      </m:e>
                                    </m:acc>
                                    <m:r>
                                      <a:rPr lang="en-US" sz="3400" b="0" i="1" smtClean="0">
                                        <a:latin typeface="Cambria Math" panose="02040503050406030204" pitchFamily="18" charset="0"/>
                                      </a:rPr>
                                      <m:t>,</m:t>
                                    </m:r>
                                    <m:r>
                                      <a:rPr lang="en-US" sz="3400" b="0" i="1" smtClean="0">
                                        <a:latin typeface="Cambria Math" panose="02040503050406030204" pitchFamily="18" charset="0"/>
                                      </a:rPr>
                                      <m:t>h</m:t>
                                    </m:r>
                                    <m:r>
                                      <a:rPr lang="en-US" sz="3400" b="0" i="1" smtClean="0">
                                        <a:latin typeface="Cambria Math" panose="02040503050406030204" pitchFamily="18" charset="0"/>
                                      </a:rPr>
                                      <m:t>,</m:t>
                                    </m:r>
                                    <m:r>
                                      <a:rPr lang="en-US" sz="3400" b="0" i="1" smtClean="0">
                                        <a:latin typeface="Cambria Math" panose="02040503050406030204" pitchFamily="18" charset="0"/>
                                      </a:rPr>
                                      <m:t>𝛼</m:t>
                                    </m:r>
                                    <m:r>
                                      <a:rPr lang="en-US" sz="3400" b="0" i="1" smtClean="0">
                                        <a:latin typeface="Cambria Math" panose="02040503050406030204" pitchFamily="18" charset="0"/>
                                      </a:rPr>
                                      <m:t>,</m:t>
                                    </m:r>
                                    <m:r>
                                      <a:rPr lang="en-US" sz="3400" b="0" i="1" smtClean="0">
                                        <a:latin typeface="Cambria Math" panose="02040503050406030204" pitchFamily="18" charset="0"/>
                                      </a:rPr>
                                      <m:t>𝛽</m:t>
                                    </m:r>
                                  </m:e>
                                </m:d>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𝑉</m:t>
                                    </m:r>
                                  </m:e>
                                </m:d>
                                <m:r>
                                  <a:rPr lang="en-US" sz="3400" b="0" i="1" smtClean="0">
                                    <a:latin typeface="Cambria Math" panose="02040503050406030204" pitchFamily="18" charset="0"/>
                                  </a:rPr>
                                  <m:t>+</m:t>
                                </m:r>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𝑓</m:t>
                                    </m:r>
                                  </m:e>
                                  <m:sub>
                                    <m:r>
                                      <a:rPr lang="en-US" sz="3400" b="0" i="1" smtClean="0">
                                        <a:latin typeface="Cambria Math" panose="02040503050406030204" pitchFamily="18" charset="0"/>
                                      </a:rPr>
                                      <m:t>2</m:t>
                                    </m:r>
                                  </m:sub>
                                </m:sSub>
                                <m:d>
                                  <m:dPr>
                                    <m:ctrlPr>
                                      <a:rPr lang="en-US" sz="3400" b="0" i="1" smtClean="0">
                                        <a:latin typeface="Cambria Math" panose="02040503050406030204" pitchFamily="18" charset="0"/>
                                      </a:rPr>
                                    </m:ctrlPr>
                                  </m:dPr>
                                  <m:e>
                                    <m:r>
                                      <a:rPr lang="en-US" sz="3400" b="0" i="1" smtClean="0">
                                        <a:latin typeface="Cambria Math" panose="02040503050406030204" pitchFamily="18" charset="0"/>
                                      </a:rPr>
                                      <m:t>𝑇</m:t>
                                    </m:r>
                                    <m:r>
                                      <a:rPr lang="en-US" sz="3400" b="0" i="1" smtClean="0">
                                        <a:latin typeface="Cambria Math" panose="02040503050406030204" pitchFamily="18" charset="0"/>
                                      </a:rPr>
                                      <m:t>,</m:t>
                                    </m:r>
                                    <m:acc>
                                      <m:accPr>
                                        <m:chr m:val="⃗"/>
                                        <m:ctrlPr>
                                          <a:rPr lang="en-US" sz="3400" b="0" i="1" smtClean="0">
                                            <a:latin typeface="Cambria Math" panose="02040503050406030204" pitchFamily="18" charset="0"/>
                                          </a:rPr>
                                        </m:ctrlPr>
                                      </m:accPr>
                                      <m:e>
                                        <m:r>
                                          <a:rPr lang="en-US" sz="3400" b="0" i="1" smtClean="0">
                                            <a:latin typeface="Cambria Math" panose="02040503050406030204" pitchFamily="18" charset="0"/>
                                          </a:rPr>
                                          <m:t>𝑤</m:t>
                                        </m:r>
                                      </m:e>
                                    </m:acc>
                                    <m:r>
                                      <a:rPr lang="en-US" sz="3400" b="0" i="1" smtClean="0">
                                        <a:latin typeface="Cambria Math" panose="02040503050406030204" pitchFamily="18" charset="0"/>
                                      </a:rPr>
                                      <m:t>,</m:t>
                                    </m:r>
                                    <m:r>
                                      <a:rPr lang="en-US" sz="3400" b="0" i="1" smtClean="0">
                                        <a:latin typeface="Cambria Math" panose="02040503050406030204" pitchFamily="18" charset="0"/>
                                      </a:rPr>
                                      <m:t>h</m:t>
                                    </m:r>
                                    <m:r>
                                      <a:rPr lang="en-US" sz="3400" b="0" i="1" smtClean="0">
                                        <a:latin typeface="Cambria Math" panose="02040503050406030204" pitchFamily="18" charset="0"/>
                                      </a:rPr>
                                      <m:t>,</m:t>
                                    </m:r>
                                    <m:r>
                                      <a:rPr lang="en-US" sz="3400" b="0" i="1" smtClean="0">
                                        <a:latin typeface="Cambria Math" panose="02040503050406030204" pitchFamily="18" charset="0"/>
                                      </a:rPr>
                                      <m:t>𝛼</m:t>
                                    </m:r>
                                    <m:r>
                                      <a:rPr lang="en-US" sz="3400" b="0" i="1" smtClean="0">
                                        <a:latin typeface="Cambria Math" panose="02040503050406030204" pitchFamily="18" charset="0"/>
                                      </a:rPr>
                                      <m:t>,</m:t>
                                    </m:r>
                                    <m:r>
                                      <a:rPr lang="en-US" sz="3400" b="0" i="1" smtClean="0">
                                        <a:latin typeface="Cambria Math" panose="02040503050406030204" pitchFamily="18" charset="0"/>
                                      </a:rPr>
                                      <m:t>𝛽</m:t>
                                    </m:r>
                                  </m:e>
                                </m:d>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𝐻</m:t>
                                    </m:r>
                                  </m:e>
                                </m:d>
                              </m:oMath>
                            </m:oMathPara>
                          </a14:m>
                          <a:endParaRPr lang="en-US" sz="3200" b="0" dirty="0"/>
                        </a:p>
                        <a:p>
                          <a:pPr marL="0" marR="0" lvl="0" indent="0" algn="ctr" defTabSz="2519995"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
                              </m:oMathParaPr>
                              <m:oMath xmlns:m="http://schemas.openxmlformats.org/officeDocument/2006/math">
                                <m:r>
                                  <a:rPr lang="en-US" sz="3400" b="0" i="1" smtClean="0">
                                    <a:latin typeface="Cambria Math" panose="02040503050406030204" pitchFamily="18" charset="0"/>
                                  </a:rPr>
                                  <m:t>=</m:t>
                                </m:r>
                                <m:acc>
                                  <m:accPr>
                                    <m:chr m:val="̂"/>
                                    <m:ctrlPr>
                                      <a:rPr lang="en-US" sz="3400" b="0" i="1" smtClean="0">
                                        <a:latin typeface="Cambria Math" panose="02040503050406030204" pitchFamily="18" charset="0"/>
                                      </a:rPr>
                                    </m:ctrlPr>
                                  </m:accPr>
                                  <m:e>
                                    <m:r>
                                      <a:rPr lang="en-US" sz="3400" b="0" i="1" smtClean="0">
                                        <a:latin typeface="Cambria Math" panose="02040503050406030204" pitchFamily="18" charset="0"/>
                                      </a:rPr>
                                      <m:t>𝐵</m:t>
                                    </m:r>
                                  </m:e>
                                </m:acc>
                                <m:d>
                                  <m:dPr>
                                    <m:ctrlPr>
                                      <a:rPr lang="en-US" sz="3400" b="0" i="1" smtClean="0">
                                        <a:latin typeface="Cambria Math" panose="02040503050406030204" pitchFamily="18" charset="0"/>
                                      </a:rPr>
                                    </m:ctrlPr>
                                  </m:dPr>
                                  <m:e>
                                    <m:r>
                                      <a:rPr lang="en-US" sz="3400" b="0" i="1" smtClean="0">
                                        <a:latin typeface="Cambria Math" panose="02040503050406030204" pitchFamily="18" charset="0"/>
                                      </a:rPr>
                                      <m:t>𝑇</m:t>
                                    </m:r>
                                    <m:r>
                                      <a:rPr lang="en-US" sz="3400" b="0" i="1" smtClean="0">
                                        <a:latin typeface="Cambria Math" panose="02040503050406030204" pitchFamily="18" charset="0"/>
                                      </a:rPr>
                                      <m:t>,</m:t>
                                    </m:r>
                                    <m:acc>
                                      <m:accPr>
                                        <m:chr m:val="⃗"/>
                                        <m:ctrlPr>
                                          <a:rPr lang="en-US" sz="3400" b="0" i="1" smtClean="0">
                                            <a:latin typeface="Cambria Math" panose="02040503050406030204" pitchFamily="18" charset="0"/>
                                          </a:rPr>
                                        </m:ctrlPr>
                                      </m:accPr>
                                      <m:e>
                                        <m:r>
                                          <a:rPr lang="en-US" sz="3400" b="0" i="1" smtClean="0">
                                            <a:latin typeface="Cambria Math" panose="02040503050406030204" pitchFamily="18" charset="0"/>
                                          </a:rPr>
                                          <m:t>𝑤</m:t>
                                        </m:r>
                                      </m:e>
                                    </m:acc>
                                    <m:r>
                                      <a:rPr lang="en-US" sz="3400" b="0" i="1" smtClean="0">
                                        <a:latin typeface="Cambria Math" panose="02040503050406030204" pitchFamily="18" charset="0"/>
                                      </a:rPr>
                                      <m:t>,</m:t>
                                    </m:r>
                                    <m:r>
                                      <a:rPr lang="en-US" sz="3400" b="0" i="1" smtClean="0">
                                        <a:latin typeface="Cambria Math" panose="02040503050406030204" pitchFamily="18" charset="0"/>
                                      </a:rPr>
                                      <m:t>h</m:t>
                                    </m:r>
                                    <m:r>
                                      <a:rPr lang="en-US" sz="3400" b="0" i="1" smtClean="0">
                                        <a:latin typeface="Cambria Math" panose="02040503050406030204" pitchFamily="18" charset="0"/>
                                      </a:rPr>
                                      <m:t>,</m:t>
                                    </m:r>
                                    <m:r>
                                      <a:rPr lang="en-US" sz="3400" b="0" i="1" smtClean="0">
                                        <a:latin typeface="Cambria Math" panose="02040503050406030204" pitchFamily="18" charset="0"/>
                                      </a:rPr>
                                      <m:t>𝛼</m:t>
                                    </m:r>
                                    <m:r>
                                      <a:rPr lang="en-US" sz="3400" b="0" i="1" smtClean="0">
                                        <a:latin typeface="Cambria Math" panose="02040503050406030204" pitchFamily="18" charset="0"/>
                                      </a:rPr>
                                      <m:t>,</m:t>
                                    </m:r>
                                    <m:r>
                                      <a:rPr lang="en-US" sz="3400" b="0" i="1" smtClean="0">
                                        <a:latin typeface="Cambria Math" panose="02040503050406030204" pitchFamily="18" charset="0"/>
                                      </a:rPr>
                                      <m:t>𝛽</m:t>
                                    </m:r>
                                  </m:e>
                                </m:d>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𝜓</m:t>
                                    </m:r>
                                  </m:e>
                                </m:d>
                              </m:oMath>
                            </m:oMathPara>
                          </a14:m>
                          <a:endParaRPr lang="en-US" sz="3400" b="0" dirty="0"/>
                        </a:p>
                        <a:p>
                          <a:pPr marL="0" marR="0" lvl="0" indent="0" algn="ctr"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dirty="0"/>
                            <a:t>Where </a:t>
                          </a:r>
                          <a14:m>
                            <m:oMath xmlns:m="http://schemas.openxmlformats.org/officeDocument/2006/math">
                              <m:r>
                                <a:rPr lang="en-US" sz="3400" b="0" i="1" smtClean="0">
                                  <a:latin typeface="Cambria Math" panose="02040503050406030204" pitchFamily="18" charset="0"/>
                                </a:rPr>
                                <m:t>𝑇</m:t>
                              </m:r>
                              <m:r>
                                <a:rPr lang="en-US" sz="3400" b="0" i="1" smtClean="0">
                                  <a:latin typeface="Cambria Math" panose="02040503050406030204" pitchFamily="18" charset="0"/>
                                </a:rPr>
                                <m:t>−</m:t>
                              </m:r>
                              <m:r>
                                <a:rPr lang="en-US" sz="3400" b="0" i="1" smtClean="0">
                                  <a:latin typeface="Cambria Math" panose="02040503050406030204" pitchFamily="18" charset="0"/>
                                </a:rPr>
                                <m:t>𝑡𝑒𝑚𝑝𝑟𝑎𝑡𝑢𝑟𝑒</m:t>
                              </m:r>
                              <m:r>
                                <a:rPr lang="en-US" sz="3400" b="0" i="1" smtClean="0">
                                  <a:latin typeface="Cambria Math" panose="02040503050406030204" pitchFamily="18" charset="0"/>
                                </a:rPr>
                                <m:t> ,</m:t>
                              </m:r>
                              <m:acc>
                                <m:accPr>
                                  <m:chr m:val="⃗"/>
                                  <m:ctrlPr>
                                    <a:rPr lang="en-US" sz="3400" b="0" i="1" smtClean="0">
                                      <a:latin typeface="Cambria Math" panose="02040503050406030204" pitchFamily="18" charset="0"/>
                                    </a:rPr>
                                  </m:ctrlPr>
                                </m:accPr>
                                <m:e>
                                  <m:r>
                                    <a:rPr lang="en-US" sz="3400" b="0" i="1" smtClean="0">
                                      <a:latin typeface="Cambria Math" panose="02040503050406030204" pitchFamily="18" charset="0"/>
                                    </a:rPr>
                                    <m:t>𝑤</m:t>
                                  </m:r>
                                </m:e>
                              </m:acc>
                              <m:r>
                                <a:rPr lang="en-US" sz="3400" b="0" i="1" smtClean="0">
                                  <a:latin typeface="Cambria Math" panose="02040503050406030204" pitchFamily="18" charset="0"/>
                                </a:rPr>
                                <m:t>−</m:t>
                              </m:r>
                              <m:r>
                                <a:rPr lang="en-US" sz="3400" b="0" i="1" smtClean="0">
                                  <a:latin typeface="Cambria Math" panose="02040503050406030204" pitchFamily="18" charset="0"/>
                                </a:rPr>
                                <m:t>𝑤𝑖𝑛𝑑</m:t>
                              </m:r>
                              <m:r>
                                <a:rPr lang="en-US" sz="3400" b="0" i="1" smtClean="0">
                                  <a:latin typeface="Cambria Math" panose="02040503050406030204" pitchFamily="18" charset="0"/>
                                </a:rPr>
                                <m:t> </m:t>
                              </m:r>
                              <m:r>
                                <a:rPr lang="en-US" sz="3400" b="0" i="1" smtClean="0">
                                  <a:latin typeface="Cambria Math" panose="02040503050406030204" pitchFamily="18" charset="0"/>
                                </a:rPr>
                                <m:t>𝑠𝑡𝑟𝑒𝑛𝑔𝑡</m:t>
                              </m:r>
                              <m:r>
                                <a:rPr lang="en-US" sz="3400" b="0" i="1" smtClean="0">
                                  <a:latin typeface="Cambria Math" panose="02040503050406030204" pitchFamily="18" charset="0"/>
                                </a:rPr>
                                <m:t>h</m:t>
                              </m:r>
                              <m:r>
                                <a:rPr lang="en-US" sz="3400" b="0" i="1" smtClean="0">
                                  <a:latin typeface="Cambria Math" panose="02040503050406030204" pitchFamily="18" charset="0"/>
                                </a:rPr>
                                <m:t> </m:t>
                              </m:r>
                              <m:r>
                                <a:rPr lang="en-US" sz="3400" b="0" i="1" smtClean="0">
                                  <a:latin typeface="Cambria Math" panose="02040503050406030204" pitchFamily="18" charset="0"/>
                                </a:rPr>
                                <m:t>𝑎𝑛𝑑</m:t>
                              </m:r>
                              <m:r>
                                <a:rPr lang="en-US" sz="3400" b="0" i="1" smtClean="0">
                                  <a:latin typeface="Cambria Math" panose="02040503050406030204" pitchFamily="18" charset="0"/>
                                </a:rPr>
                                <m:t> </m:t>
                              </m:r>
                              <m:r>
                                <a:rPr lang="en-US" sz="3400" b="0" i="1" smtClean="0">
                                  <a:latin typeface="Cambria Math" panose="02040503050406030204" pitchFamily="18" charset="0"/>
                                </a:rPr>
                                <m:t>𝑑𝑖𝑟𝑒𝑐𝑡𝑖𝑜𝑛</m:t>
                              </m:r>
                            </m:oMath>
                          </a14:m>
                          <a:endParaRPr lang="en-US" sz="3400" b="0" i="1" dirty="0">
                            <a:latin typeface="Cambria Math" panose="02040503050406030204" pitchFamily="18" charset="0"/>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14:m>
                            <m:oMath xmlns:m="http://schemas.openxmlformats.org/officeDocument/2006/math">
                              <m:r>
                                <a:rPr lang="en-US" sz="3400" b="0" i="1" smtClean="0">
                                  <a:latin typeface="Cambria Math" panose="02040503050406030204" pitchFamily="18" charset="0"/>
                                </a:rPr>
                                <m:t>, </m:t>
                              </m:r>
                              <m:r>
                                <a:rPr lang="en-US" sz="3400" b="0" i="1" smtClean="0">
                                  <a:latin typeface="Cambria Math" panose="02040503050406030204" pitchFamily="18" charset="0"/>
                                </a:rPr>
                                <m:t>h</m:t>
                              </m:r>
                              <m:r>
                                <a:rPr lang="en-US" sz="3400" b="0" i="1" smtClean="0">
                                  <a:latin typeface="Cambria Math" panose="02040503050406030204" pitchFamily="18" charset="0"/>
                                </a:rPr>
                                <m:t>−</m:t>
                              </m:r>
                              <m:r>
                                <a:rPr lang="en-US" sz="3400" b="0" i="1" smtClean="0">
                                  <a:latin typeface="Cambria Math" panose="02040503050406030204" pitchFamily="18" charset="0"/>
                                </a:rPr>
                                <m:t>h</m:t>
                              </m:r>
                              <m:r>
                                <a:rPr lang="en-US" sz="3400" b="0" i="1" smtClean="0">
                                  <a:latin typeface="Cambria Math" panose="02040503050406030204" pitchFamily="18" charset="0"/>
                                </a:rPr>
                                <m:t>𝑢𝑚𝑖𝑑𝑖𝑡𝑦</m:t>
                              </m:r>
                              <m:r>
                                <a:rPr lang="en-US" sz="3400" b="0" i="1" smtClean="0">
                                  <a:latin typeface="Cambria Math" panose="02040503050406030204" pitchFamily="18" charset="0"/>
                                </a:rPr>
                                <m:t>,</m:t>
                              </m:r>
                            </m:oMath>
                          </a14:m>
                          <a:r>
                            <a:rPr lang="en-US" sz="3400" dirty="0"/>
                            <a:t> and all of them are</a:t>
                          </a:r>
                          <a:r>
                            <a:rPr lang="en-US" sz="3400" baseline="0" dirty="0"/>
                            <a:t> function of the 3D space and the communication path.</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aseline="0" dirty="0"/>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5400" b="1" kern="1200" dirty="0">
                              <a:solidFill>
                                <a:schemeClr val="tx1"/>
                              </a:solidFill>
                              <a:effectLst/>
                              <a:latin typeface="+mn-lt"/>
                              <a:ea typeface="+mn-ea"/>
                              <a:cs typeface="Open Sans Hebrew" panose="00000500000000000000" pitchFamily="2" charset="-79"/>
                            </a:rPr>
                            <a:t>Implementation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dirty="0"/>
                            <a:t>To check single photon behavior traveling in turbulent space, we designed compact optical system to be both transmitter and receiver of low intense laser beam.    </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ND filters were used to attenuate the beam.</a:t>
                          </a:r>
                          <a:endParaRPr lang="en-US" sz="3400" b="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Pair of polarizers was used to encode and decode photons states.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Polarimeter and </a:t>
                          </a:r>
                          <a:r>
                            <a:rPr lang="en-US" sz="3400" dirty="0" err="1"/>
                            <a:t>Exelitos</a:t>
                          </a:r>
                          <a:r>
                            <a:rPr lang="en-US" sz="3400" dirty="0"/>
                            <a:t> were used to measure incoming light intensity, polarization and setup optimal time bins.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Beam splitters, lenses, retro-reflector and optical fibers were used to optimize and control the photons path. </a:t>
                          </a: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0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baseline="0" dirty="0">
                              <a:solidFill>
                                <a:schemeClr val="tx1"/>
                              </a:solidFill>
                              <a:effectLst/>
                              <a:latin typeface="+mn-lt"/>
                              <a:ea typeface="+mn-ea"/>
                              <a:cs typeface="Open Sans Hebrew" panose="00000500000000000000" pitchFamily="2" charset="-79"/>
                            </a:rPr>
                            <a:t>We found out that within normal weather conditions the average photon per bin count behaves according to its theoretical expectation. On the other hand, when the experiment was done inside a high-speed wind tunnel, we got a noisy measurements, large polarization shift and low fidelity index.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dirty="0"/>
                            <a:t>We hope that our made fidelity index will be helpful in the future, when quantum communication will be more common and will help others to determine how many photons will need to be sent to maintain their embedded information. </a:t>
                          </a: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r>
                            <a:rPr lang="en-US" sz="3400" kern="1200" dirty="0">
                              <a:solidFill>
                                <a:schemeClr val="tx1"/>
                              </a:solidFill>
                              <a:effectLst/>
                              <a:latin typeface="+mn-lt"/>
                              <a:ea typeface="+mn-ea"/>
                              <a:cs typeface="Open Sans Hebrew" panose="00000500000000000000" pitchFamily="2" charset="-79"/>
                            </a:rPr>
                            <a:t>[1] </a:t>
                          </a:r>
                          <a:r>
                            <a:rPr lang="en-US" sz="3400" b="0" i="0" kern="1200" dirty="0">
                              <a:solidFill>
                                <a:schemeClr val="tx1"/>
                              </a:solidFill>
                              <a:effectLst/>
                              <a:latin typeface="+mn-lt"/>
                              <a:ea typeface="+mn-ea"/>
                              <a:cs typeface="+mn-cs"/>
                            </a:rPr>
                            <a:t>Wikipedia contributors. "Qubit." </a:t>
                          </a:r>
                          <a:r>
                            <a:rPr lang="en-US" sz="3400" b="0" i="1" kern="1200" dirty="0">
                              <a:solidFill>
                                <a:schemeClr val="tx1"/>
                              </a:solidFill>
                              <a:effectLst/>
                              <a:latin typeface="+mn-lt"/>
                              <a:ea typeface="+mn-ea"/>
                              <a:cs typeface="+mn-cs"/>
                            </a:rPr>
                            <a:t>Wikipedia, The Free Encyclopedia</a:t>
                          </a:r>
                          <a:r>
                            <a:rPr lang="en-US" sz="3400" b="0" i="0" kern="1200" dirty="0">
                              <a:solidFill>
                                <a:schemeClr val="tx1"/>
                              </a:solidFill>
                              <a:effectLst/>
                              <a:latin typeface="+mn-lt"/>
                              <a:ea typeface="+mn-ea"/>
                              <a:cs typeface="+mn-cs"/>
                            </a:rPr>
                            <a:t>. </a:t>
                          </a:r>
                          <a:endParaRPr lang="en-US" sz="34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788462980"/>
                  </p:ext>
                </p:extLst>
              </p:nvPr>
            </p:nvGraphicFramePr>
            <p:xfrm>
              <a:off x="384740" y="3698810"/>
              <a:ext cx="35185420" cy="2124456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244560">
                    <a:tc>
                      <a:txBody>
                        <a:bodyPr/>
                        <a:lstStyle/>
                        <a:p>
                          <a:endParaRPr lang="LID4096"/>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44" r="-199533" b="-574"/>
                          </a:stretch>
                        </a:blipFill>
                      </a:tcPr>
                    </a:tc>
                    <a:tc>
                      <a:txBody>
                        <a:bodyPr/>
                        <a:lstStyle/>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5400" b="1" kern="1200" dirty="0">
                              <a:solidFill>
                                <a:schemeClr val="tx1"/>
                              </a:solidFill>
                              <a:effectLst/>
                              <a:latin typeface="+mn-lt"/>
                              <a:ea typeface="+mn-ea"/>
                              <a:cs typeface="Open Sans Hebrew" panose="00000500000000000000" pitchFamily="2" charset="-79"/>
                            </a:rPr>
                            <a:t>Implementation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dirty="0"/>
                            <a:t>To check single photon behavior traveling in turbulent space, we designed compact optical system to be both transmitter and receiver of low intense laser beam.    </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ND filters were used to attenuate the beam.</a:t>
                          </a:r>
                          <a:endParaRPr lang="en-US" sz="3400" b="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Pair of polarizers was used to encode and decode photons states.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Polarimeter and </a:t>
                          </a:r>
                          <a:r>
                            <a:rPr lang="en-US" sz="3400" dirty="0" err="1"/>
                            <a:t>Exelitos</a:t>
                          </a:r>
                          <a:r>
                            <a:rPr lang="en-US" sz="3400" dirty="0"/>
                            <a:t> were used to measure incoming light intensity, polarization and setup optimal time bins.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Beam splitters, lenses, retro-reflector and optical fibers were used to optimize and control the photons path. </a:t>
                          </a: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0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baseline="0" dirty="0">
                              <a:solidFill>
                                <a:schemeClr val="tx1"/>
                              </a:solidFill>
                              <a:effectLst/>
                              <a:latin typeface="+mn-lt"/>
                              <a:ea typeface="+mn-ea"/>
                              <a:cs typeface="Open Sans Hebrew" panose="00000500000000000000" pitchFamily="2" charset="-79"/>
                            </a:rPr>
                            <a:t>We found out that within normal weather conditions the average photon per bin count behaves according to its theoretical expectation. On the other hand, when the experiment was done inside a high-speed wind tunnel, we got a noisy measurements, large polarization </a:t>
                          </a:r>
                          <a:r>
                            <a:rPr lang="en-US" sz="3400" b="0" kern="1200" baseline="0">
                              <a:solidFill>
                                <a:schemeClr val="tx1"/>
                              </a:solidFill>
                              <a:effectLst/>
                              <a:latin typeface="+mn-lt"/>
                              <a:ea typeface="+mn-ea"/>
                              <a:cs typeface="Open Sans Hebrew" panose="00000500000000000000" pitchFamily="2" charset="-79"/>
                            </a:rPr>
                            <a:t>shift and low </a:t>
                          </a:r>
                          <a:r>
                            <a:rPr lang="en-US" sz="3400" b="0" kern="1200" baseline="0" dirty="0">
                              <a:solidFill>
                                <a:schemeClr val="tx1"/>
                              </a:solidFill>
                              <a:effectLst/>
                              <a:latin typeface="+mn-lt"/>
                              <a:ea typeface="+mn-ea"/>
                              <a:cs typeface="Open Sans Hebrew" panose="00000500000000000000" pitchFamily="2" charset="-79"/>
                            </a:rPr>
                            <a:t>fidelity index.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dirty="0"/>
                            <a:t>We hope that our made fidelity index will be helpful in the future, when quantum communication will be more common and will help others to determine how many photons will need to be sent to maintain their embedded information. </a:t>
                          </a: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r>
                            <a:rPr lang="en-US" sz="3400" kern="1200" dirty="0">
                              <a:solidFill>
                                <a:schemeClr val="tx1"/>
                              </a:solidFill>
                              <a:effectLst/>
                              <a:latin typeface="+mn-lt"/>
                              <a:ea typeface="+mn-ea"/>
                              <a:cs typeface="Open Sans Hebrew" panose="00000500000000000000" pitchFamily="2" charset="-79"/>
                            </a:rPr>
                            <a:t>[1] </a:t>
                          </a:r>
                          <a:r>
                            <a:rPr lang="en-US" sz="3400" b="0" i="0" kern="1200" dirty="0">
                              <a:solidFill>
                                <a:schemeClr val="tx1"/>
                              </a:solidFill>
                              <a:effectLst/>
                              <a:latin typeface="+mn-lt"/>
                              <a:ea typeface="+mn-ea"/>
                              <a:cs typeface="+mn-cs"/>
                            </a:rPr>
                            <a:t>Wikipedia contributors. "Qubit." </a:t>
                          </a:r>
                          <a:r>
                            <a:rPr lang="en-US" sz="3400" b="0" i="1" kern="1200" dirty="0">
                              <a:solidFill>
                                <a:schemeClr val="tx1"/>
                              </a:solidFill>
                              <a:effectLst/>
                              <a:latin typeface="+mn-lt"/>
                              <a:ea typeface="+mn-ea"/>
                              <a:cs typeface="+mn-cs"/>
                            </a:rPr>
                            <a:t>Wikipedia, The Free Encyclopedia</a:t>
                          </a:r>
                          <a:r>
                            <a:rPr lang="en-US" sz="3400" b="0" i="0" kern="1200" dirty="0">
                              <a:solidFill>
                                <a:schemeClr val="tx1"/>
                              </a:solidFill>
                              <a:effectLst/>
                              <a:latin typeface="+mn-lt"/>
                              <a:ea typeface="+mn-ea"/>
                              <a:cs typeface="+mn-cs"/>
                            </a:rPr>
                            <a:t>. </a:t>
                          </a:r>
                          <a:endParaRPr lang="en-US" sz="34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Fallback>
      </mc:AlternateContent>
      <p:sp>
        <p:nvSpPr>
          <p:cNvPr id="14" name="TextBox 13"/>
          <p:cNvSpPr txBox="1"/>
          <p:nvPr/>
        </p:nvSpPr>
        <p:spPr>
          <a:xfrm>
            <a:off x="10267328" y="776420"/>
            <a:ext cx="16737952" cy="2862322"/>
          </a:xfrm>
          <a:prstGeom prst="rect">
            <a:avLst/>
          </a:prstGeom>
          <a:noFill/>
        </p:spPr>
        <p:txBody>
          <a:bodyPr wrap="square" rtlCol="1">
            <a:spAutoFit/>
          </a:bodyPr>
          <a:lstStyle/>
          <a:p>
            <a:pPr algn="ctr"/>
            <a:r>
              <a:rPr lang="en-US" sz="4400" b="1" dirty="0">
                <a:cs typeface="Open Sans Hebrew" panose="00000500000000000000" pitchFamily="2" charset="-79"/>
              </a:rPr>
              <a:t>Signal Stabilization in Quantum Communication</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21-1-1-2753</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Omri Atir &amp; Ido </a:t>
            </a:r>
            <a:r>
              <a:rPr lang="en-US" sz="4800" dirty="0" err="1">
                <a:cs typeface="Open Sans Hebrew" panose="00000500000000000000" pitchFamily="2" charset="-79"/>
              </a:rPr>
              <a:t>Reshef</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a:t>
            </a:r>
            <a:r>
              <a:rPr lang="en-US" sz="4400" dirty="0" err="1">
                <a:cs typeface="Open Sans Hebrew" panose="00000500000000000000" pitchFamily="2" charset="-79"/>
              </a:rPr>
              <a:t>Khen</a:t>
            </a:r>
            <a:r>
              <a:rPr lang="en-US" sz="4400" dirty="0">
                <a:cs typeface="Open Sans Hebrew" panose="00000500000000000000" pitchFamily="2" charset="-79"/>
              </a:rPr>
              <a:t> Cohen</a:t>
            </a:r>
            <a:endParaRPr lang="he-IL" sz="4400" dirty="0">
              <a:cs typeface="Open Sans Hebrew" panose="00000500000000000000" pitchFamily="2" charset="-79"/>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mc:AlternateContent xmlns:mc="http://schemas.openxmlformats.org/markup-compatibility/2006" xmlns:a14="http://schemas.microsoft.com/office/drawing/2010/main">
        <mc:Choice Requires="a14">
          <p:graphicFrame>
            <p:nvGraphicFramePr>
              <p:cNvPr id="5" name="טבלה 4">
                <a:extLst>
                  <a:ext uri="{FF2B5EF4-FFF2-40B4-BE49-F238E27FC236}">
                    <a16:creationId xmlns:a16="http://schemas.microsoft.com/office/drawing/2014/main" id="{C0AC9DE5-855F-F988-4B4C-A1ED54ECF9ED}"/>
                  </a:ext>
                </a:extLst>
              </p:cNvPr>
              <p:cNvGraphicFramePr>
                <a:graphicFrameLocks noGrp="1"/>
              </p:cNvGraphicFramePr>
              <p:nvPr>
                <p:extLst>
                  <p:ext uri="{D42A27DB-BD31-4B8C-83A1-F6EECF244321}">
                    <p14:modId xmlns:p14="http://schemas.microsoft.com/office/powerpoint/2010/main" val="4085107204"/>
                  </p:ext>
                </p:extLst>
              </p:nvPr>
            </p:nvGraphicFramePr>
            <p:xfrm>
              <a:off x="24950383" y="12492424"/>
              <a:ext cx="9472979" cy="4456213"/>
            </p:xfrm>
            <a:graphic>
              <a:graphicData uri="http://schemas.openxmlformats.org/drawingml/2006/table">
                <a:tbl>
                  <a:tblPr rtl="1" firstRow="1" bandRow="1">
                    <a:tableStyleId>{073A0DAA-6AF3-43AB-8588-CEC1D06C72B9}</a:tableStyleId>
                  </a:tblPr>
                  <a:tblGrid>
                    <a:gridCol w="2393962">
                      <a:extLst>
                        <a:ext uri="{9D8B030D-6E8A-4147-A177-3AD203B41FA5}">
                          <a16:colId xmlns:a16="http://schemas.microsoft.com/office/drawing/2014/main" val="40414043"/>
                        </a:ext>
                      </a:extLst>
                    </a:gridCol>
                    <a:gridCol w="1651000">
                      <a:extLst>
                        <a:ext uri="{9D8B030D-6E8A-4147-A177-3AD203B41FA5}">
                          <a16:colId xmlns:a16="http://schemas.microsoft.com/office/drawing/2014/main" val="2897611021"/>
                        </a:ext>
                      </a:extLst>
                    </a:gridCol>
                    <a:gridCol w="4064000">
                      <a:extLst>
                        <a:ext uri="{9D8B030D-6E8A-4147-A177-3AD203B41FA5}">
                          <a16:colId xmlns:a16="http://schemas.microsoft.com/office/drawing/2014/main" val="3151483273"/>
                        </a:ext>
                      </a:extLst>
                    </a:gridCol>
                    <a:gridCol w="1364017">
                      <a:extLst>
                        <a:ext uri="{9D8B030D-6E8A-4147-A177-3AD203B41FA5}">
                          <a16:colId xmlns:a16="http://schemas.microsoft.com/office/drawing/2014/main" val="992436712"/>
                        </a:ext>
                      </a:extLst>
                    </a:gridCol>
                  </a:tblGrid>
                  <a:tr h="1600200">
                    <a:tc>
                      <a:txBody>
                        <a:bodyPr/>
                        <a:lstStyle/>
                        <a:p>
                          <a:pPr marL="0" marR="0" lvl="0" indent="0" algn="ctr" defTabSz="33599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1" i="1" smtClean="0">
                                    <a:latin typeface="Cambria Math" panose="02040503050406030204" pitchFamily="18" charset="0"/>
                                  </a:rPr>
                                  <m:t>   </m:t>
                                </m:r>
                                <m:r>
                                  <a:rPr lang="en-US" sz="2000" b="1" i="1" smtClean="0">
                                    <a:latin typeface="Cambria Math" panose="02040503050406030204" pitchFamily="18" charset="0"/>
                                  </a:rPr>
                                  <m:t>𝑭𝒊𝒅𝒆𝒍𝒊𝒕𝒚</m:t>
                                </m:r>
                                <m:r>
                                  <a:rPr lang="en-US" sz="2000" b="1" i="1" smtClean="0">
                                    <a:latin typeface="Cambria Math" panose="02040503050406030204" pitchFamily="18" charset="0"/>
                                  </a:rPr>
                                  <m:t> </m:t>
                                </m:r>
                                <m:r>
                                  <a:rPr lang="en-US" sz="2000" b="1" i="1" smtClean="0">
                                    <a:latin typeface="Cambria Math" panose="02040503050406030204" pitchFamily="18" charset="0"/>
                                  </a:rPr>
                                  <m:t>𝒊𝒏𝒅𝒆𝒙</m:t>
                                </m:r>
                                <m:r>
                                  <a:rPr lang="en-US" sz="2000" b="1" i="1" smtClean="0">
                                    <a:latin typeface="Cambria Math" panose="02040503050406030204" pitchFamily="18" charset="0"/>
                                  </a:rPr>
                                  <m:t>:</m:t>
                                </m:r>
                              </m:oMath>
                            </m:oMathPara>
                          </a14:m>
                          <a:endParaRPr lang="en-US" sz="2000" b="1" dirty="0"/>
                        </a:p>
                        <a:p>
                          <a:pPr marL="0" marR="0" lvl="0" indent="0" algn="ctr" defTabSz="33599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1" i="1" smtClean="0">
                                    <a:latin typeface="Cambria Math" panose="02040503050406030204" pitchFamily="18" charset="0"/>
                                  </a:rPr>
                                  <m:t>         </m:t>
                                </m:r>
                                <m:r>
                                  <a:rPr lang="en-US" sz="2000" b="1" i="1" smtClean="0">
                                    <a:latin typeface="Cambria Math" panose="02040503050406030204" pitchFamily="18" charset="0"/>
                                  </a:rPr>
                                  <m:t>𝒗𝒊𝒔𝒂𝒃𝒊𝒍𝒊𝒕𝒚</m:t>
                                </m:r>
                              </m:oMath>
                            </m:oMathPara>
                          </a14:m>
                          <a:endParaRPr lang="he-IL" sz="2000"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𝑨𝒏𝒈𝒍𝒆𝒔</m:t>
                                </m:r>
                                <m:r>
                                  <a:rPr lang="en-US" sz="2000" b="1" i="1" smtClean="0">
                                    <a:latin typeface="Cambria Math" panose="02040503050406030204" pitchFamily="18" charset="0"/>
                                  </a:rPr>
                                  <m:t> </m:t>
                                </m:r>
                              </m:oMath>
                            </m:oMathPara>
                          </a14:m>
                          <a:endParaRPr lang="en-US" sz="2000" b="1" i="1" dirty="0">
                            <a:latin typeface="Cambria Math" panose="02040503050406030204" pitchFamily="18" charset="0"/>
                          </a:endParaRPr>
                        </a:p>
                        <a:p>
                          <a:pPr algn="ctr" rtl="0"/>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𝒔𝒉𝒊𝒇𝒕</m:t>
                                </m:r>
                                <m:r>
                                  <a:rPr lang="en-US" sz="2000" b="1" i="1" smtClean="0">
                                    <a:latin typeface="Cambria Math" panose="02040503050406030204" pitchFamily="18" charset="0"/>
                                  </a:rPr>
                                  <m:t> </m:t>
                                </m:r>
                              </m:oMath>
                            </m:oMathPara>
                          </a14:m>
                          <a:endParaRPr lang="he-IL" sz="2000" i="1" dirty="0"/>
                        </a:p>
                      </a:txBody>
                      <a:tcPr/>
                    </a:tc>
                    <a:tc>
                      <a:txBody>
                        <a:bodyPr/>
                        <a:lstStyle/>
                        <a:p>
                          <a:pPr rtl="1"/>
                          <a14:m>
                            <m:oMathPara xmlns:m="http://schemas.openxmlformats.org/officeDocument/2006/math">
                              <m:oMathParaPr>
                                <m:jc m:val="center"/>
                              </m:oMathParaPr>
                              <m:oMath xmlns:m="http://schemas.openxmlformats.org/officeDocument/2006/math">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𝑬𝒏𝒗𝒊𝒓𝒐𝒏𝒎𝒆𝒏𝒕</m:t>
                                </m:r>
                                <m:r>
                                  <a:rPr lang="en-US" sz="2400" b="1" i="1" dirty="0"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𝒄𝒐𝒏𝒅𝒊𝒕𝒊𝒐𝒏𝒔</m:t>
                                </m:r>
                              </m:oMath>
                            </m:oMathPara>
                          </a14:m>
                          <a:endParaRPr lang="en-US" sz="2400" b="1" i="1" dirty="0">
                            <a:latin typeface="Cambria Math" panose="02040503050406030204" pitchFamily="18" charset="0"/>
                            <a:ea typeface="Cambria Math" panose="02040503050406030204" pitchFamily="18" charset="0"/>
                          </a:endParaRPr>
                        </a:p>
                        <a:p>
                          <a:pPr rtl="1"/>
                          <a14:m>
                            <m:oMathPara xmlns:m="http://schemas.openxmlformats.org/officeDocument/2006/math">
                              <m:oMathParaPr>
                                <m:jc m:val="center"/>
                              </m:oMathParaPr>
                              <m:oMath xmlns:m="http://schemas.openxmlformats.org/officeDocument/2006/math">
                                <m:r>
                                  <a:rPr lang="en-US" sz="2400" b="1" smtClean="0">
                                    <a:latin typeface="Cambria Math" panose="02040503050406030204" pitchFamily="18" charset="0"/>
                                  </a:rPr>
                                  <m:t>(</m:t>
                                </m:r>
                                <m:r>
                                  <a:rPr lang="en-US" sz="2400" b="1" smtClean="0">
                                    <a:latin typeface="Cambria Math" panose="02040503050406030204" pitchFamily="18" charset="0"/>
                                  </a:rPr>
                                  <m:t>𝑻</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r>
                                  <a:rPr lang="en-US" sz="2400" b="1" i="0" smtClean="0">
                                    <a:latin typeface="Cambria Math" panose="02040503050406030204" pitchFamily="18" charset="0"/>
                                    <a:ea typeface="Cambria Math" panose="02040503050406030204" pitchFamily="18" charset="0"/>
                                  </a:rPr>
                                  <m:t> </m:t>
                                </m:r>
                                <m:r>
                                  <a:rPr lang="en-US" sz="2400" b="1" smtClean="0">
                                    <a:latin typeface="Cambria Math" panose="02040503050406030204" pitchFamily="18" charset="0"/>
                                  </a:rPr>
                                  <m:t>,</m:t>
                                </m:r>
                                <m:r>
                                  <a:rPr lang="en-US" sz="2400" b="1" i="1" smtClean="0">
                                    <a:latin typeface="Cambria Math" panose="02040503050406030204" pitchFamily="18" charset="0"/>
                                  </a:rPr>
                                  <m:t>|</m:t>
                                </m:r>
                                <m:acc>
                                  <m:accPr>
                                    <m:chr m:val="⃗"/>
                                    <m:ctrlPr>
                                      <a:rPr lang="en-US" sz="2400" b="1" i="1" smtClean="0">
                                        <a:latin typeface="Cambria Math" panose="02040503050406030204" pitchFamily="18" charset="0"/>
                                      </a:rPr>
                                    </m:ctrlPr>
                                  </m:accPr>
                                  <m:e>
                                    <m:r>
                                      <a:rPr lang="en-US" sz="2400" b="1" smtClean="0">
                                        <a:latin typeface="Cambria Math" panose="02040503050406030204" pitchFamily="18" charset="0"/>
                                      </a:rPr>
                                      <m:t>𝒘</m:t>
                                    </m:r>
                                  </m:e>
                                </m:acc>
                                <m:r>
                                  <a:rPr lang="en-US" sz="2400" b="1" i="1" smtClean="0">
                                    <a:latin typeface="Cambria Math" panose="02040503050406030204" pitchFamily="18" charset="0"/>
                                  </a:rPr>
                                  <m:t>|</m:t>
                                </m:r>
                                <m:r>
                                  <a:rPr lang="en-US" sz="2400" b="1" i="0" smtClean="0">
                                    <a:latin typeface="Cambria Math" panose="02040503050406030204" pitchFamily="18" charset="0"/>
                                  </a:rPr>
                                  <m:t> </m:t>
                                </m:r>
                                <m:d>
                                  <m:dPr>
                                    <m:begChr m:val="["/>
                                    <m:endChr m:val="]"/>
                                    <m:ctrlPr>
                                      <a:rPr lang="en-US" sz="2400" b="1" i="1" smtClean="0">
                                        <a:latin typeface="Cambria Math" panose="02040503050406030204" pitchFamily="18" charset="0"/>
                                      </a:rPr>
                                    </m:ctrlPr>
                                  </m:dPr>
                                  <m:e>
                                    <m:f>
                                      <m:fPr>
                                        <m:ctrlPr>
                                          <a:rPr lang="en-US" sz="2400" b="1" i="1" smtClean="0">
                                            <a:latin typeface="Cambria Math" panose="02040503050406030204" pitchFamily="18" charset="0"/>
                                          </a:rPr>
                                        </m:ctrlPr>
                                      </m:fPr>
                                      <m:num>
                                        <m:r>
                                          <a:rPr lang="en-US" sz="2400" b="1" i="0" smtClean="0">
                                            <a:latin typeface="Cambria Math" panose="02040503050406030204" pitchFamily="18" charset="0"/>
                                          </a:rPr>
                                          <m:t>𝐤𝐦</m:t>
                                        </m:r>
                                      </m:num>
                                      <m:den>
                                        <m:r>
                                          <a:rPr lang="en-US" sz="2400" b="1" i="0" smtClean="0">
                                            <a:latin typeface="Cambria Math" panose="02040503050406030204" pitchFamily="18" charset="0"/>
                                          </a:rPr>
                                          <m:t>𝐬</m:t>
                                        </m:r>
                                      </m:den>
                                    </m:f>
                                  </m:e>
                                </m:d>
                                <m:r>
                                  <a:rPr lang="en-US" sz="2400" b="1" smtClean="0">
                                    <a:latin typeface="Cambria Math" panose="02040503050406030204" pitchFamily="18" charset="0"/>
                                  </a:rPr>
                                  <m:t>,</m:t>
                                </m:r>
                                <m:r>
                                  <a:rPr lang="en-US" sz="2400" b="1" smtClean="0">
                                    <a:latin typeface="Cambria Math" panose="02040503050406030204" pitchFamily="18" charset="0"/>
                                  </a:rPr>
                                  <m:t>𝒉</m:t>
                                </m:r>
                                <m:r>
                                  <a:rPr lang="en-US" sz="2400" b="1" i="0" smtClean="0">
                                    <a:latin typeface="Cambria Math" panose="02040503050406030204" pitchFamily="18" charset="0"/>
                                  </a:rPr>
                                  <m:t> [%]</m:t>
                                </m:r>
                                <m:r>
                                  <a:rPr lang="en-US" sz="2400" b="1" smtClean="0">
                                    <a:latin typeface="Cambria Math" panose="02040503050406030204" pitchFamily="18" charset="0"/>
                                  </a:rPr>
                                  <m:t>)</m:t>
                                </m:r>
                              </m:oMath>
                            </m:oMathPara>
                          </a14:m>
                          <a:endParaRPr lang="he-IL" sz="3600" dirty="0"/>
                        </a:p>
                      </a:txBody>
                      <a:tcPr/>
                    </a:tc>
                    <a:tc>
                      <a:txBody>
                        <a:bodyPr/>
                        <a:lstStyle/>
                        <a:p>
                          <a:pPr rtl="1"/>
                          <a14:m>
                            <m:oMathPara xmlns:m="http://schemas.openxmlformats.org/officeDocument/2006/math">
                              <m:oMathParaPr>
                                <m:jc m:val="center"/>
                              </m:oMathParaPr>
                              <m:oMath xmlns:m="http://schemas.openxmlformats.org/officeDocument/2006/math">
                                <m:r>
                                  <a:rPr lang="en-US" sz="2400" b="1" i="1" smtClean="0">
                                    <a:latin typeface="Cambria Math" panose="02040503050406030204" pitchFamily="18" charset="0"/>
                                  </a:rPr>
                                  <m:t>𝑴𝒐𝒅𝒆𝒍</m:t>
                                </m:r>
                              </m:oMath>
                            </m:oMathPara>
                          </a14:m>
                          <a:endParaRPr lang="he-IL" sz="3600" dirty="0"/>
                        </a:p>
                      </a:txBody>
                      <a:tcPr/>
                    </a:tc>
                    <a:extLst>
                      <a:ext uri="{0D108BD9-81ED-4DB2-BD59-A6C34878D82A}">
                        <a16:rowId xmlns:a16="http://schemas.microsoft.com/office/drawing/2014/main" val="69774327"/>
                      </a:ext>
                    </a:extLst>
                  </a:tr>
                  <a:tr h="968510">
                    <a:tc>
                      <a:txBody>
                        <a:bodyPr/>
                        <a:lstStyle/>
                        <a:p>
                          <a:pPr marL="0" marR="0" lvl="0" indent="0" algn="l" defTabSz="3359963"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i="1" smtClean="0">
                                    <a:latin typeface="Cambria Math" panose="02040503050406030204" pitchFamily="18" charset="0"/>
                                  </a:rPr>
                                  <m:t>.</m:t>
                                </m:r>
                                <m:r>
                                  <a:rPr lang="en-US" sz="3200" i="1" smtClean="0">
                                    <a:latin typeface="Cambria Math" panose="02040503050406030204" pitchFamily="18" charset="0"/>
                                  </a:rPr>
                                  <m:t>61</m:t>
                                </m:r>
                              </m:oMath>
                            </m:oMathPara>
                          </a14:m>
                          <a:endParaRPr lang="en-US" sz="3200"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0</m:t>
                                </m:r>
                                <m:r>
                                  <a:rPr lang="en-US" sz="3200" b="0" i="1" smtClean="0">
                                    <a:latin typeface="Cambria Math" panose="02040503050406030204" pitchFamily="18" charset="0"/>
                                  </a:rPr>
                                  <m:t>.</m:t>
                                </m:r>
                                <m:r>
                                  <a:rPr lang="en-US" sz="3200" b="0" i="1" smtClean="0">
                                    <a:latin typeface="Cambria Math" panose="02040503050406030204" pitchFamily="18" charset="0"/>
                                  </a:rPr>
                                  <m:t>62</m:t>
                                </m:r>
                                <m:r>
                                  <a:rPr lang="en-US" sz="3200" b="1" smtClean="0">
                                    <a:latin typeface="Cambria Math" panose="02040503050406030204" pitchFamily="18" charset="0"/>
                                  </a:rPr>
                                  <m:t>°</m:t>
                                </m:r>
                              </m:oMath>
                            </m:oMathPara>
                          </a14:m>
                          <a:endParaRPr lang="he-IL" sz="3200" dirty="0"/>
                        </a:p>
                      </a:txBody>
                      <a:tcPr/>
                    </a:tc>
                    <a:tc>
                      <a:txBody>
                        <a:bodyPr/>
                        <a:lstStyle/>
                        <a:p>
                          <a:pPr rtl="1"/>
                          <a14:m>
                            <m:oMathPara xmlns:m="http://schemas.openxmlformats.org/officeDocument/2006/math">
                              <m:oMathParaPr>
                                <m:jc m:val="centerGroup"/>
                              </m:oMathParaPr>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28</m:t>
                                    </m:r>
                                    <m:r>
                                      <a:rPr lang="en-US" sz="3200" b="0" i="0" smtClean="0">
                                        <a:latin typeface="Cambria Math" panose="02040503050406030204" pitchFamily="18" charset="0"/>
                                      </a:rPr>
                                      <m:t>.</m:t>
                                    </m:r>
                                    <m:r>
                                      <a:rPr lang="en-US" sz="3200" b="0" i="0" smtClean="0">
                                        <a:latin typeface="Cambria Math" panose="02040503050406030204" pitchFamily="18" charset="0"/>
                                      </a:rPr>
                                      <m:t>3</m:t>
                                    </m:r>
                                    <m:r>
                                      <a:rPr lang="en-US" sz="3200" b="0" smtClean="0">
                                        <a:latin typeface="Cambria Math" panose="02040503050406030204" pitchFamily="18" charset="0"/>
                                      </a:rPr>
                                      <m:t>,</m:t>
                                    </m:r>
                                    <m:r>
                                      <a:rPr lang="en-US" sz="3200" b="0" i="0" smtClean="0">
                                        <a:latin typeface="Cambria Math" panose="02040503050406030204" pitchFamily="18" charset="0"/>
                                      </a:rPr>
                                      <m:t>9</m:t>
                                    </m:r>
                                    <m:r>
                                      <a:rPr lang="en-US" sz="3200" b="0" smtClean="0">
                                        <a:latin typeface="Cambria Math" panose="02040503050406030204" pitchFamily="18" charset="0"/>
                                      </a:rPr>
                                      <m:t>,</m:t>
                                    </m:r>
                                    <m:r>
                                      <a:rPr lang="en-US" sz="3200" b="0" i="0" smtClean="0">
                                        <a:latin typeface="Cambria Math" panose="02040503050406030204" pitchFamily="18" charset="0"/>
                                      </a:rPr>
                                      <m:t>73</m:t>
                                    </m:r>
                                  </m:e>
                                </m:d>
                              </m:oMath>
                            </m:oMathPara>
                          </a14:m>
                          <a:endParaRPr lang="he-IL" sz="3200" dirty="0"/>
                        </a:p>
                      </a:txBody>
                      <a:tcPr/>
                    </a:tc>
                    <a:tc>
                      <a:txBody>
                        <a:bodyPr/>
                        <a:lstStyle/>
                        <a:p>
                          <a:pP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oMath>
                            </m:oMathPara>
                          </a14:m>
                          <a:endParaRPr lang="he-IL" sz="3200" dirty="0"/>
                        </a:p>
                      </a:txBody>
                      <a:tcPr/>
                    </a:tc>
                    <a:extLst>
                      <a:ext uri="{0D108BD9-81ED-4DB2-BD59-A6C34878D82A}">
                        <a16:rowId xmlns:a16="http://schemas.microsoft.com/office/drawing/2014/main" val="1727136422"/>
                      </a:ext>
                    </a:extLst>
                  </a:tr>
                  <a:tr h="820703">
                    <a:tc>
                      <a:txBody>
                        <a:bodyPr/>
                        <a:lstStyle/>
                        <a:p>
                          <a:pPr marL="0" marR="0" lvl="0" indent="0" algn="l" defTabSz="3359963"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i="1" smtClean="0">
                                    <a:latin typeface="Cambria Math" panose="02040503050406030204" pitchFamily="18" charset="0"/>
                                  </a:rPr>
                                  <m:t>.</m:t>
                                </m:r>
                                <m:r>
                                  <a:rPr lang="en-US" sz="3200" i="1" smtClean="0">
                                    <a:latin typeface="Cambria Math" panose="02040503050406030204" pitchFamily="18" charset="0"/>
                                  </a:rPr>
                                  <m:t>34</m:t>
                                </m:r>
                              </m:oMath>
                            </m:oMathPara>
                          </a14:m>
                          <a:endParaRPr lang="en-US" sz="3200"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0" smtClean="0">
                                    <a:latin typeface="Cambria Math" panose="02040503050406030204" pitchFamily="18" charset="0"/>
                                  </a:rPr>
                                  <m:t>7</m:t>
                                </m:r>
                                <m:r>
                                  <a:rPr lang="en-US" sz="3200" b="0" i="0" smtClean="0">
                                    <a:latin typeface="Cambria Math" panose="02040503050406030204" pitchFamily="18" charset="0"/>
                                  </a:rPr>
                                  <m:t>.</m:t>
                                </m:r>
                                <m:r>
                                  <a:rPr lang="en-US" sz="3200" b="0" i="0" smtClean="0">
                                    <a:latin typeface="Cambria Math" panose="02040503050406030204" pitchFamily="18" charset="0"/>
                                  </a:rPr>
                                  <m:t>34</m:t>
                                </m:r>
                                <m:r>
                                  <a:rPr lang="en-US" sz="3200" b="1" smtClean="0">
                                    <a:latin typeface="Cambria Math" panose="02040503050406030204" pitchFamily="18" charset="0"/>
                                  </a:rPr>
                                  <m:t>°</m:t>
                                </m:r>
                              </m:oMath>
                            </m:oMathPara>
                          </a14:m>
                          <a:endParaRPr lang="he-IL" sz="3200" dirty="0"/>
                        </a:p>
                      </a:txBody>
                      <a:tcPr/>
                    </a:tc>
                    <a:tc>
                      <a:txBody>
                        <a:bodyPr/>
                        <a:lstStyle/>
                        <a:p>
                          <a:pPr marL="0" marR="0" lvl="0" indent="0" algn="l" defTabSz="3359963"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smtClean="0">
                                    <a:latin typeface="Cambria Math" panose="02040503050406030204" pitchFamily="18" charset="0"/>
                                  </a:rPr>
                                  <m:t>(</m:t>
                                </m:r>
                                <m:r>
                                  <a:rPr lang="en-US" sz="3200" b="0" i="1" smtClean="0">
                                    <a:latin typeface="Cambria Math" panose="02040503050406030204" pitchFamily="18" charset="0"/>
                                  </a:rPr>
                                  <m:t>21</m:t>
                                </m:r>
                                <m:r>
                                  <a:rPr lang="en-US" sz="3200" b="0" i="1" smtClean="0">
                                    <a:latin typeface="Cambria Math" panose="02040503050406030204" pitchFamily="18" charset="0"/>
                                  </a:rPr>
                                  <m:t>.</m:t>
                                </m:r>
                                <m:r>
                                  <a:rPr lang="en-US" sz="3200" b="0" i="1" smtClean="0">
                                    <a:latin typeface="Cambria Math" panose="02040503050406030204" pitchFamily="18" charset="0"/>
                                  </a:rPr>
                                  <m:t>5</m:t>
                                </m:r>
                                <m:r>
                                  <a:rPr lang="en-US" sz="3200" b="0" smtClean="0">
                                    <a:latin typeface="Cambria Math" panose="02040503050406030204" pitchFamily="18" charset="0"/>
                                  </a:rPr>
                                  <m:t>,</m:t>
                                </m:r>
                                <m:r>
                                  <a:rPr lang="en-US" sz="3200" b="0" i="0" smtClean="0">
                                    <a:latin typeface="Cambria Math" panose="02040503050406030204" pitchFamily="18" charset="0"/>
                                  </a:rPr>
                                  <m:t>83</m:t>
                                </m:r>
                                <m:r>
                                  <a:rPr lang="en-US" sz="3200" b="0" smtClean="0">
                                    <a:latin typeface="Cambria Math" panose="02040503050406030204" pitchFamily="18" charset="0"/>
                                  </a:rPr>
                                  <m:t>,</m:t>
                                </m:r>
                                <m:r>
                                  <a:rPr lang="en-US" sz="3200" b="0" i="0" smtClean="0">
                                    <a:latin typeface="Cambria Math" panose="02040503050406030204" pitchFamily="18" charset="0"/>
                                  </a:rPr>
                                  <m:t>15</m:t>
                                </m:r>
                                <m:r>
                                  <a:rPr lang="en-US" sz="3200" b="0" smtClean="0">
                                    <a:latin typeface="Cambria Math" panose="02040503050406030204" pitchFamily="18" charset="0"/>
                                  </a:rPr>
                                  <m:t>)</m:t>
                                </m:r>
                              </m:oMath>
                            </m:oMathPara>
                          </a14:m>
                          <a:endParaRPr lang="he-IL" sz="3200" dirty="0"/>
                        </a:p>
                      </a:txBody>
                      <a:tcPr/>
                    </a:tc>
                    <a:tc>
                      <a:txBody>
                        <a:bodyPr/>
                        <a:lstStyle/>
                        <a:p>
                          <a:pPr marL="0" marR="0" lvl="0" indent="0" algn="l" defTabSz="3359963"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oMath>
                            </m:oMathPara>
                          </a14:m>
                          <a:endParaRPr lang="he-IL" sz="3200" dirty="0"/>
                        </a:p>
                      </a:txBody>
                      <a:tcPr/>
                    </a:tc>
                    <a:extLst>
                      <a:ext uri="{0D108BD9-81ED-4DB2-BD59-A6C34878D82A}">
                        <a16:rowId xmlns:a16="http://schemas.microsoft.com/office/drawing/2014/main" val="265884812"/>
                      </a:ext>
                    </a:extLst>
                  </a:tr>
                  <a:tr h="983992">
                    <a:tc>
                      <a:txBody>
                        <a:bodyPr/>
                        <a:lstStyle/>
                        <a:p>
                          <a:pPr rtl="1"/>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i="1" smtClean="0">
                                    <a:latin typeface="Cambria Math" panose="02040503050406030204" pitchFamily="18" charset="0"/>
                                  </a:rPr>
                                  <m:t>.</m:t>
                                </m:r>
                                <m:r>
                                  <a:rPr lang="en-US" sz="3200" i="1" smtClean="0">
                                    <a:latin typeface="Cambria Math" panose="02040503050406030204" pitchFamily="18" charset="0"/>
                                  </a:rPr>
                                  <m:t>33</m:t>
                                </m:r>
                              </m:oMath>
                            </m:oMathPara>
                          </a14:m>
                          <a:endParaRPr lang="en-US" sz="3200" dirty="0"/>
                        </a:p>
                      </a:txBody>
                      <a:tcPr/>
                    </a:tc>
                    <a:tc>
                      <a:txBody>
                        <a:bodyPr/>
                        <a:lstStyle/>
                        <a:p>
                          <a:pPr marL="0" marR="0" lvl="0" indent="0" algn="ctr" defTabSz="33599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5</m:t>
                                </m:r>
                                <m:r>
                                  <a:rPr lang="en-US" sz="3200" b="0" i="0" smtClean="0">
                                    <a:latin typeface="Cambria Math" panose="02040503050406030204" pitchFamily="18" charset="0"/>
                                  </a:rPr>
                                  <m:t>8</m:t>
                                </m:r>
                                <m:r>
                                  <a:rPr lang="en-US" sz="3200" b="0" i="0" smtClean="0">
                                    <a:latin typeface="Cambria Math" panose="02040503050406030204" pitchFamily="18" charset="0"/>
                                  </a:rPr>
                                  <m:t>.</m:t>
                                </m:r>
                                <m:r>
                                  <a:rPr lang="en-US" sz="3200" b="0" i="0" smtClean="0">
                                    <a:latin typeface="Cambria Math" panose="02040503050406030204" pitchFamily="18" charset="0"/>
                                  </a:rPr>
                                  <m:t>19</m:t>
                                </m:r>
                                <m:r>
                                  <a:rPr lang="en-US" sz="3200" b="1" smtClean="0">
                                    <a:latin typeface="Cambria Math" panose="02040503050406030204" pitchFamily="18" charset="0"/>
                                  </a:rPr>
                                  <m:t>°</m:t>
                                </m:r>
                              </m:oMath>
                            </m:oMathPara>
                          </a14:m>
                          <a:endParaRPr lang="he-IL" sz="3200" dirty="0"/>
                        </a:p>
                        <a:p>
                          <a:pPr algn="ctr" rtl="0"/>
                          <a:endParaRPr lang="he-IL" sz="3200" dirty="0"/>
                        </a:p>
                      </a:txBody>
                      <a:tcPr/>
                    </a:tc>
                    <a:tc>
                      <a:txBody>
                        <a:bodyPr/>
                        <a:lstStyle/>
                        <a:p>
                          <a:pPr marL="0" marR="0" lvl="0" indent="0" algn="l" defTabSz="3359963"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smtClean="0">
                                    <a:latin typeface="Cambria Math" panose="02040503050406030204" pitchFamily="18" charset="0"/>
                                  </a:rPr>
                                  <m:t>(</m:t>
                                </m:r>
                                <m:r>
                                  <a:rPr lang="en-US" sz="3200" b="0" i="1" smtClean="0">
                                    <a:latin typeface="Cambria Math" panose="02040503050406030204" pitchFamily="18" charset="0"/>
                                  </a:rPr>
                                  <m:t>21</m:t>
                                </m:r>
                                <m:r>
                                  <a:rPr lang="en-US" sz="3200" b="0" i="1" smtClean="0">
                                    <a:latin typeface="Cambria Math" panose="02040503050406030204" pitchFamily="18" charset="0"/>
                                  </a:rPr>
                                  <m:t>.</m:t>
                                </m:r>
                                <m:r>
                                  <a:rPr lang="en-US" sz="3200" b="0" i="1" smtClean="0">
                                    <a:latin typeface="Cambria Math" panose="02040503050406030204" pitchFamily="18" charset="0"/>
                                  </a:rPr>
                                  <m:t>2</m:t>
                                </m:r>
                                <m:r>
                                  <a:rPr lang="en-US" sz="3200" b="0" smtClean="0">
                                    <a:latin typeface="Cambria Math" panose="02040503050406030204" pitchFamily="18" charset="0"/>
                                  </a:rPr>
                                  <m:t>,</m:t>
                                </m:r>
                                <m:r>
                                  <a:rPr lang="en-US" sz="3200" b="0" i="0" smtClean="0">
                                    <a:latin typeface="Cambria Math" panose="02040503050406030204" pitchFamily="18" charset="0"/>
                                  </a:rPr>
                                  <m:t>110</m:t>
                                </m:r>
                                <m:r>
                                  <a:rPr lang="en-US" sz="3200" b="0" smtClean="0">
                                    <a:latin typeface="Cambria Math" panose="02040503050406030204" pitchFamily="18" charset="0"/>
                                  </a:rPr>
                                  <m:t>,</m:t>
                                </m:r>
                                <m:r>
                                  <a:rPr lang="en-US" sz="3200" b="0" i="1" smtClean="0">
                                    <a:latin typeface="Cambria Math" panose="02040503050406030204" pitchFamily="18" charset="0"/>
                                  </a:rPr>
                                  <m:t>14</m:t>
                                </m:r>
                                <m:r>
                                  <a:rPr lang="en-US" sz="3200" b="0" smtClean="0">
                                    <a:latin typeface="Cambria Math" panose="02040503050406030204" pitchFamily="18" charset="0"/>
                                  </a:rPr>
                                  <m:t>)</m:t>
                                </m:r>
                              </m:oMath>
                            </m:oMathPara>
                          </a14:m>
                          <a:endParaRPr lang="he-IL" sz="3200" dirty="0"/>
                        </a:p>
                        <a:p>
                          <a:pPr marL="0" marR="0" lvl="0" indent="0" algn="l" defTabSz="3359963" rtl="1" eaLnBrk="1" fontAlgn="auto" latinLnBrk="0" hangingPunct="1">
                            <a:lnSpc>
                              <a:spcPct val="100000"/>
                            </a:lnSpc>
                            <a:spcBef>
                              <a:spcPts val="0"/>
                            </a:spcBef>
                            <a:spcAft>
                              <a:spcPts val="0"/>
                            </a:spcAft>
                            <a:buClrTx/>
                            <a:buSzTx/>
                            <a:buFontTx/>
                            <a:buNone/>
                            <a:tabLst/>
                            <a:defRPr/>
                          </a:pPr>
                          <a:endParaRPr lang="he-IL" sz="3200" dirty="0"/>
                        </a:p>
                      </a:txBody>
                      <a:tcPr/>
                    </a:tc>
                    <a:tc>
                      <a:txBody>
                        <a:bodyPr/>
                        <a:lstStyle/>
                        <a:p>
                          <a:pPr marL="0" marR="0" lvl="0" indent="0" algn="l" defTabSz="3359963"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𝐶</m:t>
                                </m:r>
                              </m:oMath>
                            </m:oMathPara>
                          </a14:m>
                          <a:endParaRPr lang="he-IL" sz="3200" dirty="0"/>
                        </a:p>
                      </a:txBody>
                      <a:tcPr/>
                    </a:tc>
                    <a:extLst>
                      <a:ext uri="{0D108BD9-81ED-4DB2-BD59-A6C34878D82A}">
                        <a16:rowId xmlns:a16="http://schemas.microsoft.com/office/drawing/2014/main" val="4263032608"/>
                      </a:ext>
                    </a:extLst>
                  </a:tr>
                </a:tbl>
              </a:graphicData>
            </a:graphic>
          </p:graphicFrame>
        </mc:Choice>
        <mc:Fallback xmlns="">
          <p:graphicFrame>
            <p:nvGraphicFramePr>
              <p:cNvPr id="5" name="טבלה 4">
                <a:extLst>
                  <a:ext uri="{FF2B5EF4-FFF2-40B4-BE49-F238E27FC236}">
                    <a16:creationId xmlns:a16="http://schemas.microsoft.com/office/drawing/2014/main" id="{C0AC9DE5-855F-F988-4B4C-A1ED54ECF9ED}"/>
                  </a:ext>
                </a:extLst>
              </p:cNvPr>
              <p:cNvGraphicFramePr>
                <a:graphicFrameLocks noGrp="1"/>
              </p:cNvGraphicFramePr>
              <p:nvPr>
                <p:extLst>
                  <p:ext uri="{D42A27DB-BD31-4B8C-83A1-F6EECF244321}">
                    <p14:modId xmlns:p14="http://schemas.microsoft.com/office/powerpoint/2010/main" val="4085107204"/>
                  </p:ext>
                </p:extLst>
              </p:nvPr>
            </p:nvGraphicFramePr>
            <p:xfrm>
              <a:off x="24950383" y="12492424"/>
              <a:ext cx="9472979" cy="4456213"/>
            </p:xfrm>
            <a:graphic>
              <a:graphicData uri="http://schemas.openxmlformats.org/drawingml/2006/table">
                <a:tbl>
                  <a:tblPr rtl="1" firstRow="1" bandRow="1">
                    <a:tableStyleId>{073A0DAA-6AF3-43AB-8588-CEC1D06C72B9}</a:tableStyleId>
                  </a:tblPr>
                  <a:tblGrid>
                    <a:gridCol w="2393962">
                      <a:extLst>
                        <a:ext uri="{9D8B030D-6E8A-4147-A177-3AD203B41FA5}">
                          <a16:colId xmlns:a16="http://schemas.microsoft.com/office/drawing/2014/main" val="40414043"/>
                        </a:ext>
                      </a:extLst>
                    </a:gridCol>
                    <a:gridCol w="1651000">
                      <a:extLst>
                        <a:ext uri="{9D8B030D-6E8A-4147-A177-3AD203B41FA5}">
                          <a16:colId xmlns:a16="http://schemas.microsoft.com/office/drawing/2014/main" val="2897611021"/>
                        </a:ext>
                      </a:extLst>
                    </a:gridCol>
                    <a:gridCol w="4064000">
                      <a:extLst>
                        <a:ext uri="{9D8B030D-6E8A-4147-A177-3AD203B41FA5}">
                          <a16:colId xmlns:a16="http://schemas.microsoft.com/office/drawing/2014/main" val="3151483273"/>
                        </a:ext>
                      </a:extLst>
                    </a:gridCol>
                    <a:gridCol w="1364017">
                      <a:extLst>
                        <a:ext uri="{9D8B030D-6E8A-4147-A177-3AD203B41FA5}">
                          <a16:colId xmlns:a16="http://schemas.microsoft.com/office/drawing/2014/main" val="992436712"/>
                        </a:ext>
                      </a:extLst>
                    </a:gridCol>
                  </a:tblGrid>
                  <a:tr h="1600200">
                    <a:tc>
                      <a:txBody>
                        <a:bodyPr/>
                        <a:lstStyle/>
                        <a:p>
                          <a:endParaRPr lang="he-IL"/>
                        </a:p>
                      </a:txBody>
                      <a:tcPr>
                        <a:blipFill>
                          <a:blip r:embed="rId4"/>
                          <a:stretch>
                            <a:fillRect l="-254" t="-380" r="-296947" b="-179087"/>
                          </a:stretch>
                        </a:blipFill>
                      </a:tcPr>
                    </a:tc>
                    <a:tc>
                      <a:txBody>
                        <a:bodyPr/>
                        <a:lstStyle/>
                        <a:p>
                          <a:endParaRPr lang="he-IL"/>
                        </a:p>
                      </a:txBody>
                      <a:tcPr>
                        <a:blipFill>
                          <a:blip r:embed="rId4"/>
                          <a:stretch>
                            <a:fillRect l="-145387" t="-380" r="-330627" b="-179087"/>
                          </a:stretch>
                        </a:blipFill>
                      </a:tcPr>
                    </a:tc>
                    <a:tc>
                      <a:txBody>
                        <a:bodyPr/>
                        <a:lstStyle/>
                        <a:p>
                          <a:endParaRPr lang="he-IL"/>
                        </a:p>
                      </a:txBody>
                      <a:tcPr>
                        <a:blipFill>
                          <a:blip r:embed="rId4"/>
                          <a:stretch>
                            <a:fillRect l="-99700" t="-380" r="-34333" b="-179087"/>
                          </a:stretch>
                        </a:blipFill>
                      </a:tcPr>
                    </a:tc>
                    <a:tc>
                      <a:txBody>
                        <a:bodyPr/>
                        <a:lstStyle/>
                        <a:p>
                          <a:endParaRPr lang="he-IL"/>
                        </a:p>
                      </a:txBody>
                      <a:tcPr>
                        <a:blipFill>
                          <a:blip r:embed="rId4"/>
                          <a:stretch>
                            <a:fillRect l="-594643" t="-380" r="-2232" b="-179087"/>
                          </a:stretch>
                        </a:blipFill>
                      </a:tcPr>
                    </a:tc>
                    <a:extLst>
                      <a:ext uri="{0D108BD9-81ED-4DB2-BD59-A6C34878D82A}">
                        <a16:rowId xmlns:a16="http://schemas.microsoft.com/office/drawing/2014/main" val="69774327"/>
                      </a:ext>
                    </a:extLst>
                  </a:tr>
                  <a:tr h="968510">
                    <a:tc>
                      <a:txBody>
                        <a:bodyPr/>
                        <a:lstStyle/>
                        <a:p>
                          <a:endParaRPr lang="he-IL"/>
                        </a:p>
                      </a:txBody>
                      <a:tcPr>
                        <a:blipFill>
                          <a:blip r:embed="rId4"/>
                          <a:stretch>
                            <a:fillRect l="-254" t="-166038" r="-296947" b="-196226"/>
                          </a:stretch>
                        </a:blipFill>
                      </a:tcPr>
                    </a:tc>
                    <a:tc>
                      <a:txBody>
                        <a:bodyPr/>
                        <a:lstStyle/>
                        <a:p>
                          <a:endParaRPr lang="he-IL"/>
                        </a:p>
                      </a:txBody>
                      <a:tcPr>
                        <a:blipFill>
                          <a:blip r:embed="rId4"/>
                          <a:stretch>
                            <a:fillRect l="-145387" t="-166038" r="-330627" b="-196226"/>
                          </a:stretch>
                        </a:blipFill>
                      </a:tcPr>
                    </a:tc>
                    <a:tc>
                      <a:txBody>
                        <a:bodyPr/>
                        <a:lstStyle/>
                        <a:p>
                          <a:endParaRPr lang="he-IL"/>
                        </a:p>
                      </a:txBody>
                      <a:tcPr>
                        <a:blipFill>
                          <a:blip r:embed="rId4"/>
                          <a:stretch>
                            <a:fillRect l="-99700" t="-166038" r="-34333" b="-196226"/>
                          </a:stretch>
                        </a:blipFill>
                      </a:tcPr>
                    </a:tc>
                    <a:tc>
                      <a:txBody>
                        <a:bodyPr/>
                        <a:lstStyle/>
                        <a:p>
                          <a:endParaRPr lang="he-IL"/>
                        </a:p>
                      </a:txBody>
                      <a:tcPr>
                        <a:blipFill>
                          <a:blip r:embed="rId4"/>
                          <a:stretch>
                            <a:fillRect l="-594643" t="-166038" r="-2232" b="-196226"/>
                          </a:stretch>
                        </a:blipFill>
                      </a:tcPr>
                    </a:tc>
                    <a:extLst>
                      <a:ext uri="{0D108BD9-81ED-4DB2-BD59-A6C34878D82A}">
                        <a16:rowId xmlns:a16="http://schemas.microsoft.com/office/drawing/2014/main" val="1727136422"/>
                      </a:ext>
                    </a:extLst>
                  </a:tr>
                  <a:tr h="820703">
                    <a:tc>
                      <a:txBody>
                        <a:bodyPr/>
                        <a:lstStyle/>
                        <a:p>
                          <a:endParaRPr lang="he-IL"/>
                        </a:p>
                      </a:txBody>
                      <a:tcPr>
                        <a:blipFill>
                          <a:blip r:embed="rId4"/>
                          <a:stretch>
                            <a:fillRect l="-254" t="-313333" r="-296947" b="-131111"/>
                          </a:stretch>
                        </a:blipFill>
                      </a:tcPr>
                    </a:tc>
                    <a:tc>
                      <a:txBody>
                        <a:bodyPr/>
                        <a:lstStyle/>
                        <a:p>
                          <a:endParaRPr lang="he-IL"/>
                        </a:p>
                      </a:txBody>
                      <a:tcPr>
                        <a:blipFill>
                          <a:blip r:embed="rId4"/>
                          <a:stretch>
                            <a:fillRect l="-145387" t="-313333" r="-330627" b="-131111"/>
                          </a:stretch>
                        </a:blipFill>
                      </a:tcPr>
                    </a:tc>
                    <a:tc>
                      <a:txBody>
                        <a:bodyPr/>
                        <a:lstStyle/>
                        <a:p>
                          <a:endParaRPr lang="he-IL"/>
                        </a:p>
                      </a:txBody>
                      <a:tcPr>
                        <a:blipFill>
                          <a:blip r:embed="rId4"/>
                          <a:stretch>
                            <a:fillRect l="-99700" t="-313333" r="-34333" b="-131111"/>
                          </a:stretch>
                        </a:blipFill>
                      </a:tcPr>
                    </a:tc>
                    <a:tc>
                      <a:txBody>
                        <a:bodyPr/>
                        <a:lstStyle/>
                        <a:p>
                          <a:endParaRPr lang="he-IL"/>
                        </a:p>
                      </a:txBody>
                      <a:tcPr>
                        <a:blipFill>
                          <a:blip r:embed="rId4"/>
                          <a:stretch>
                            <a:fillRect l="-594643" t="-313333" r="-2232" b="-131111"/>
                          </a:stretch>
                        </a:blipFill>
                      </a:tcPr>
                    </a:tc>
                    <a:extLst>
                      <a:ext uri="{0D108BD9-81ED-4DB2-BD59-A6C34878D82A}">
                        <a16:rowId xmlns:a16="http://schemas.microsoft.com/office/drawing/2014/main" val="265884812"/>
                      </a:ext>
                    </a:extLst>
                  </a:tr>
                  <a:tr h="1066800">
                    <a:tc>
                      <a:txBody>
                        <a:bodyPr/>
                        <a:lstStyle/>
                        <a:p>
                          <a:endParaRPr lang="he-IL"/>
                        </a:p>
                      </a:txBody>
                      <a:tcPr>
                        <a:blipFill>
                          <a:blip r:embed="rId4"/>
                          <a:stretch>
                            <a:fillRect l="-254" t="-318857" r="-296947" b="-1143"/>
                          </a:stretch>
                        </a:blipFill>
                      </a:tcPr>
                    </a:tc>
                    <a:tc>
                      <a:txBody>
                        <a:bodyPr/>
                        <a:lstStyle/>
                        <a:p>
                          <a:endParaRPr lang="he-IL"/>
                        </a:p>
                      </a:txBody>
                      <a:tcPr>
                        <a:blipFill>
                          <a:blip r:embed="rId4"/>
                          <a:stretch>
                            <a:fillRect l="-145387" t="-318857" r="-330627" b="-1143"/>
                          </a:stretch>
                        </a:blipFill>
                      </a:tcPr>
                    </a:tc>
                    <a:tc>
                      <a:txBody>
                        <a:bodyPr/>
                        <a:lstStyle/>
                        <a:p>
                          <a:endParaRPr lang="he-IL"/>
                        </a:p>
                      </a:txBody>
                      <a:tcPr>
                        <a:blipFill>
                          <a:blip r:embed="rId4"/>
                          <a:stretch>
                            <a:fillRect l="-99700" t="-318857" r="-34333" b="-1143"/>
                          </a:stretch>
                        </a:blipFill>
                      </a:tcPr>
                    </a:tc>
                    <a:tc>
                      <a:txBody>
                        <a:bodyPr/>
                        <a:lstStyle/>
                        <a:p>
                          <a:endParaRPr lang="he-IL"/>
                        </a:p>
                      </a:txBody>
                      <a:tcPr>
                        <a:blipFill>
                          <a:blip r:embed="rId4"/>
                          <a:stretch>
                            <a:fillRect l="-594643" t="-318857" r="-2232" b="-1143"/>
                          </a:stretch>
                        </a:blipFill>
                      </a:tcPr>
                    </a:tc>
                    <a:extLst>
                      <a:ext uri="{0D108BD9-81ED-4DB2-BD59-A6C34878D82A}">
                        <a16:rowId xmlns:a16="http://schemas.microsoft.com/office/drawing/2014/main" val="4263032608"/>
                      </a:ext>
                    </a:extLst>
                  </a:tr>
                </a:tbl>
              </a:graphicData>
            </a:graphic>
          </p:graphicFrame>
        </mc:Fallback>
      </mc:AlternateContent>
      <p:pic>
        <p:nvPicPr>
          <p:cNvPr id="9" name="Picture 8">
            <a:extLst>
              <a:ext uri="{FF2B5EF4-FFF2-40B4-BE49-F238E27FC236}">
                <a16:creationId xmlns:a16="http://schemas.microsoft.com/office/drawing/2014/main" id="{534BF762-5F71-840D-1AB3-5D5973D6A72E}"/>
              </a:ext>
            </a:extLst>
          </p:cNvPr>
          <p:cNvPicPr>
            <a:picLocks noChangeAspect="1"/>
          </p:cNvPicPr>
          <p:nvPr/>
        </p:nvPicPr>
        <p:blipFill>
          <a:blip r:embed="rId5"/>
          <a:stretch>
            <a:fillRect/>
          </a:stretch>
        </p:blipFill>
        <p:spPr>
          <a:xfrm>
            <a:off x="5239310" y="17142370"/>
            <a:ext cx="14492795" cy="7281185"/>
          </a:xfrm>
          <a:prstGeom prst="rect">
            <a:avLst/>
          </a:prstGeom>
        </p:spPr>
      </p:pic>
      <p:cxnSp>
        <p:nvCxnSpPr>
          <p:cNvPr id="31" name="Straight Arrow Connector 30">
            <a:extLst>
              <a:ext uri="{FF2B5EF4-FFF2-40B4-BE49-F238E27FC236}">
                <a16:creationId xmlns:a16="http://schemas.microsoft.com/office/drawing/2014/main" id="{D1586EB7-6430-9E1F-23D9-35A4C5F02D93}"/>
              </a:ext>
            </a:extLst>
          </p:cNvPr>
          <p:cNvCxnSpPr>
            <a:cxnSpLocks/>
            <a:stCxn id="33" idx="0"/>
          </p:cNvCxnSpPr>
          <p:nvPr/>
        </p:nvCxnSpPr>
        <p:spPr>
          <a:xfrm flipH="1" flipV="1">
            <a:off x="16091328" y="15275978"/>
            <a:ext cx="283170" cy="24622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4603477-BDC7-8AA8-A5DA-C04497E85553}"/>
              </a:ext>
            </a:extLst>
          </p:cNvPr>
          <p:cNvCxnSpPr>
            <a:cxnSpLocks/>
          </p:cNvCxnSpPr>
          <p:nvPr/>
        </p:nvCxnSpPr>
        <p:spPr>
          <a:xfrm flipH="1" flipV="1">
            <a:off x="16434816" y="14455626"/>
            <a:ext cx="443484" cy="922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FCDD9772-D17E-8EA9-8705-9B529C726638}"/>
              </a:ext>
            </a:extLst>
          </p:cNvPr>
          <p:cNvSpPr txBox="1"/>
          <p:nvPr/>
        </p:nvSpPr>
        <p:spPr>
          <a:xfrm>
            <a:off x="16091328" y="15522199"/>
            <a:ext cx="566339" cy="261610"/>
          </a:xfrm>
          <a:prstGeom prst="rect">
            <a:avLst/>
          </a:prstGeom>
          <a:solidFill>
            <a:schemeClr val="bg1">
              <a:lumMod val="65000"/>
            </a:schemeClr>
          </a:solidFill>
          <a:ln>
            <a:solidFill>
              <a:schemeClr val="tx1"/>
            </a:solidFill>
          </a:ln>
        </p:spPr>
        <p:txBody>
          <a:bodyPr wrap="square" rtlCol="0">
            <a:spAutoFit/>
          </a:bodyPr>
          <a:lstStyle/>
          <a:p>
            <a:pPr algn="ctr"/>
            <a:r>
              <a:rPr lang="en-US" sz="1100" dirty="0"/>
              <a:t>Laser</a:t>
            </a:r>
            <a:endParaRPr lang="en-US" sz="1200" dirty="0"/>
          </a:p>
        </p:txBody>
      </p:sp>
      <p:sp>
        <p:nvSpPr>
          <p:cNvPr id="34" name="TextBox 33">
            <a:extLst>
              <a:ext uri="{FF2B5EF4-FFF2-40B4-BE49-F238E27FC236}">
                <a16:creationId xmlns:a16="http://schemas.microsoft.com/office/drawing/2014/main" id="{AA944722-893C-5689-8AC8-C9C5842C4016}"/>
              </a:ext>
            </a:extLst>
          </p:cNvPr>
          <p:cNvSpPr txBox="1"/>
          <p:nvPr/>
        </p:nvSpPr>
        <p:spPr>
          <a:xfrm>
            <a:off x="16878300" y="14356825"/>
            <a:ext cx="810768" cy="400110"/>
          </a:xfrm>
          <a:prstGeom prst="rect">
            <a:avLst/>
          </a:prstGeom>
          <a:solidFill>
            <a:schemeClr val="bg1">
              <a:lumMod val="65000"/>
            </a:schemeClr>
          </a:solidFill>
          <a:ln>
            <a:solidFill>
              <a:schemeClr val="tx1"/>
            </a:solidFill>
          </a:ln>
        </p:spPr>
        <p:txBody>
          <a:bodyPr wrap="square" rtlCol="0">
            <a:spAutoFit/>
          </a:bodyPr>
          <a:lstStyle/>
          <a:p>
            <a:pPr algn="ctr"/>
            <a:r>
              <a:rPr lang="en-US" sz="1000" dirty="0"/>
              <a:t>Initial State</a:t>
            </a:r>
          </a:p>
          <a:p>
            <a:pPr algn="ctr"/>
            <a:r>
              <a:rPr lang="en-US" sz="1000" dirty="0"/>
              <a:t>Polarizer</a:t>
            </a:r>
          </a:p>
        </p:txBody>
      </p:sp>
      <p:sp>
        <p:nvSpPr>
          <p:cNvPr id="35" name="TextBox 34">
            <a:extLst>
              <a:ext uri="{FF2B5EF4-FFF2-40B4-BE49-F238E27FC236}">
                <a16:creationId xmlns:a16="http://schemas.microsoft.com/office/drawing/2014/main" id="{80DE1A3E-D267-242B-4E33-DC8696AFD485}"/>
              </a:ext>
            </a:extLst>
          </p:cNvPr>
          <p:cNvSpPr txBox="1"/>
          <p:nvPr/>
        </p:nvSpPr>
        <p:spPr>
          <a:xfrm>
            <a:off x="14931524" y="13411673"/>
            <a:ext cx="701040" cy="230832"/>
          </a:xfrm>
          <a:prstGeom prst="rect">
            <a:avLst/>
          </a:prstGeom>
          <a:solidFill>
            <a:schemeClr val="bg1">
              <a:lumMod val="65000"/>
            </a:schemeClr>
          </a:solidFill>
          <a:ln>
            <a:solidFill>
              <a:schemeClr val="tx1"/>
            </a:solidFill>
          </a:ln>
        </p:spPr>
        <p:txBody>
          <a:bodyPr wrap="square" rtlCol="0">
            <a:spAutoFit/>
          </a:bodyPr>
          <a:lstStyle/>
          <a:p>
            <a:pPr algn="ctr"/>
            <a:r>
              <a:rPr lang="en-US" sz="900" dirty="0"/>
              <a:t>ND Filters</a:t>
            </a:r>
          </a:p>
        </p:txBody>
      </p:sp>
      <p:cxnSp>
        <p:nvCxnSpPr>
          <p:cNvPr id="36" name="Straight Arrow Connector 35">
            <a:extLst>
              <a:ext uri="{FF2B5EF4-FFF2-40B4-BE49-F238E27FC236}">
                <a16:creationId xmlns:a16="http://schemas.microsoft.com/office/drawing/2014/main" id="{FDBE602D-CDAE-A1C8-6CE8-AA3360A290F0}"/>
              </a:ext>
            </a:extLst>
          </p:cNvPr>
          <p:cNvCxnSpPr>
            <a:cxnSpLocks/>
          </p:cNvCxnSpPr>
          <p:nvPr/>
        </p:nvCxnSpPr>
        <p:spPr>
          <a:xfrm flipV="1">
            <a:off x="15493044" y="13231033"/>
            <a:ext cx="279039" cy="14697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AAFC799A-4E63-402D-BF37-88E4C39EB933}"/>
              </a:ext>
            </a:extLst>
          </p:cNvPr>
          <p:cNvSpPr/>
          <p:nvPr/>
        </p:nvSpPr>
        <p:spPr>
          <a:xfrm>
            <a:off x="15777599" y="15015352"/>
            <a:ext cx="355680" cy="35283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B69F9B-BDB2-3AD9-996B-B449E87B3D2F}"/>
              </a:ext>
            </a:extLst>
          </p:cNvPr>
          <p:cNvSpPr/>
          <p:nvPr/>
        </p:nvSpPr>
        <p:spPr>
          <a:xfrm>
            <a:off x="15441757" y="14251874"/>
            <a:ext cx="984209" cy="35283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C162D07-5072-58C5-7865-6249FBB9DF7D}"/>
              </a:ext>
            </a:extLst>
          </p:cNvPr>
          <p:cNvSpPr/>
          <p:nvPr/>
        </p:nvSpPr>
        <p:spPr>
          <a:xfrm>
            <a:off x="15658646" y="12884227"/>
            <a:ext cx="583545" cy="35283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E56B159-4875-6F4E-FED8-A5D42383EA60}"/>
              </a:ext>
            </a:extLst>
          </p:cNvPr>
          <p:cNvSpPr txBox="1"/>
          <p:nvPr/>
        </p:nvSpPr>
        <p:spPr>
          <a:xfrm>
            <a:off x="19381585" y="10542570"/>
            <a:ext cx="701040" cy="646331"/>
          </a:xfrm>
          <a:prstGeom prst="rect">
            <a:avLst/>
          </a:prstGeom>
          <a:solidFill>
            <a:schemeClr val="bg1">
              <a:lumMod val="65000"/>
            </a:schemeClr>
          </a:solidFill>
          <a:ln>
            <a:solidFill>
              <a:schemeClr val="tx1"/>
            </a:solidFill>
          </a:ln>
        </p:spPr>
        <p:txBody>
          <a:bodyPr wrap="square" rtlCol="0">
            <a:spAutoFit/>
          </a:bodyPr>
          <a:lstStyle/>
          <a:p>
            <a:pPr algn="ctr"/>
            <a:r>
              <a:rPr lang="en-US" sz="900" dirty="0"/>
              <a:t>Single Photon Avalanche Diode</a:t>
            </a:r>
          </a:p>
        </p:txBody>
      </p:sp>
      <p:cxnSp>
        <p:nvCxnSpPr>
          <p:cNvPr id="41" name="Straight Arrow Connector 40">
            <a:extLst>
              <a:ext uri="{FF2B5EF4-FFF2-40B4-BE49-F238E27FC236}">
                <a16:creationId xmlns:a16="http://schemas.microsoft.com/office/drawing/2014/main" id="{11B3D43B-B268-F7B8-A91E-95863E977AA1}"/>
              </a:ext>
            </a:extLst>
          </p:cNvPr>
          <p:cNvCxnSpPr>
            <a:cxnSpLocks/>
          </p:cNvCxnSpPr>
          <p:nvPr/>
        </p:nvCxnSpPr>
        <p:spPr>
          <a:xfrm flipH="1">
            <a:off x="19388914" y="11195050"/>
            <a:ext cx="302781" cy="26875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2" name="Oval 41">
            <a:extLst>
              <a:ext uri="{FF2B5EF4-FFF2-40B4-BE49-F238E27FC236}">
                <a16:creationId xmlns:a16="http://schemas.microsoft.com/office/drawing/2014/main" id="{61C42EDE-A181-BC84-BC6B-85FFA6E64A23}"/>
              </a:ext>
            </a:extLst>
          </p:cNvPr>
          <p:cNvSpPr/>
          <p:nvPr/>
        </p:nvSpPr>
        <p:spPr>
          <a:xfrm>
            <a:off x="16377893" y="10744348"/>
            <a:ext cx="1078443" cy="947636"/>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6EA9FD3-2216-E6DE-0006-E63505A23AE2}"/>
              </a:ext>
            </a:extLst>
          </p:cNvPr>
          <p:cNvSpPr txBox="1"/>
          <p:nvPr/>
        </p:nvSpPr>
        <p:spPr>
          <a:xfrm>
            <a:off x="17572066" y="13356508"/>
            <a:ext cx="810768" cy="400110"/>
          </a:xfrm>
          <a:prstGeom prst="rect">
            <a:avLst/>
          </a:prstGeom>
          <a:solidFill>
            <a:schemeClr val="bg1">
              <a:lumMod val="65000"/>
            </a:schemeClr>
          </a:solidFill>
          <a:ln>
            <a:solidFill>
              <a:schemeClr val="tx1"/>
            </a:solidFill>
          </a:ln>
        </p:spPr>
        <p:txBody>
          <a:bodyPr wrap="square" rtlCol="0">
            <a:spAutoFit/>
          </a:bodyPr>
          <a:lstStyle/>
          <a:p>
            <a:pPr algn="ctr"/>
            <a:r>
              <a:rPr lang="en-US" sz="1000" dirty="0"/>
              <a:t>Final State</a:t>
            </a:r>
          </a:p>
          <a:p>
            <a:pPr algn="ctr"/>
            <a:r>
              <a:rPr lang="en-US" sz="1000" dirty="0"/>
              <a:t>Polarizer</a:t>
            </a:r>
          </a:p>
        </p:txBody>
      </p:sp>
      <p:cxnSp>
        <p:nvCxnSpPr>
          <p:cNvPr id="44" name="Straight Arrow Connector 43">
            <a:extLst>
              <a:ext uri="{FF2B5EF4-FFF2-40B4-BE49-F238E27FC236}">
                <a16:creationId xmlns:a16="http://schemas.microsoft.com/office/drawing/2014/main" id="{12B90B2F-8424-70BA-FD66-3D8A7C2CFCD7}"/>
              </a:ext>
            </a:extLst>
          </p:cNvPr>
          <p:cNvCxnSpPr>
            <a:cxnSpLocks/>
          </p:cNvCxnSpPr>
          <p:nvPr/>
        </p:nvCxnSpPr>
        <p:spPr>
          <a:xfrm flipH="1" flipV="1">
            <a:off x="17819250" y="12924220"/>
            <a:ext cx="158200" cy="43228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E8483735-DC75-F0F0-C452-6C1FB79B9DCE}"/>
              </a:ext>
            </a:extLst>
          </p:cNvPr>
          <p:cNvSpPr/>
          <p:nvPr/>
        </p:nvSpPr>
        <p:spPr>
          <a:xfrm>
            <a:off x="17464198" y="12290754"/>
            <a:ext cx="535760" cy="633466"/>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40E0DC7-F0F9-7096-1128-6435B2D8ED86}"/>
              </a:ext>
            </a:extLst>
          </p:cNvPr>
          <p:cNvSpPr txBox="1"/>
          <p:nvPr/>
        </p:nvSpPr>
        <p:spPr>
          <a:xfrm>
            <a:off x="15033672" y="11644131"/>
            <a:ext cx="810768" cy="400110"/>
          </a:xfrm>
          <a:prstGeom prst="rect">
            <a:avLst/>
          </a:prstGeom>
          <a:solidFill>
            <a:schemeClr val="bg1">
              <a:lumMod val="65000"/>
            </a:schemeClr>
          </a:solidFill>
          <a:ln>
            <a:solidFill>
              <a:schemeClr val="tx1"/>
            </a:solidFill>
          </a:ln>
        </p:spPr>
        <p:txBody>
          <a:bodyPr wrap="square" rtlCol="0">
            <a:spAutoFit/>
          </a:bodyPr>
          <a:lstStyle/>
          <a:p>
            <a:pPr algn="ctr"/>
            <a:r>
              <a:rPr lang="en-US" sz="1000" dirty="0"/>
              <a:t>Retro- Reflector</a:t>
            </a:r>
          </a:p>
        </p:txBody>
      </p:sp>
      <p:sp>
        <p:nvSpPr>
          <p:cNvPr id="47" name="Oval 46">
            <a:extLst>
              <a:ext uri="{FF2B5EF4-FFF2-40B4-BE49-F238E27FC236}">
                <a16:creationId xmlns:a16="http://schemas.microsoft.com/office/drawing/2014/main" id="{4971F46F-02BC-53D1-C27D-495B11BB44BA}"/>
              </a:ext>
            </a:extLst>
          </p:cNvPr>
          <p:cNvSpPr/>
          <p:nvPr/>
        </p:nvSpPr>
        <p:spPr>
          <a:xfrm>
            <a:off x="14347979" y="12068533"/>
            <a:ext cx="583545" cy="92940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E510A785-CD0B-D849-8048-640D71A978B7}"/>
              </a:ext>
            </a:extLst>
          </p:cNvPr>
          <p:cNvCxnSpPr>
            <a:cxnSpLocks/>
          </p:cNvCxnSpPr>
          <p:nvPr/>
        </p:nvCxnSpPr>
        <p:spPr>
          <a:xfrm flipH="1">
            <a:off x="14932686" y="12041240"/>
            <a:ext cx="498442" cy="24423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18EA104-1832-94E1-7935-BBE532DE1519}"/>
              </a:ext>
            </a:extLst>
          </p:cNvPr>
          <p:cNvSpPr txBox="1"/>
          <p:nvPr/>
        </p:nvSpPr>
        <p:spPr>
          <a:xfrm>
            <a:off x="15313378" y="10680922"/>
            <a:ext cx="810768" cy="246221"/>
          </a:xfrm>
          <a:prstGeom prst="rect">
            <a:avLst/>
          </a:prstGeom>
          <a:solidFill>
            <a:schemeClr val="bg1">
              <a:lumMod val="65000"/>
            </a:schemeClr>
          </a:solidFill>
          <a:ln>
            <a:solidFill>
              <a:schemeClr val="tx1"/>
            </a:solidFill>
          </a:ln>
        </p:spPr>
        <p:txBody>
          <a:bodyPr wrap="square" rtlCol="0">
            <a:spAutoFit/>
          </a:bodyPr>
          <a:lstStyle/>
          <a:p>
            <a:pPr algn="ctr"/>
            <a:r>
              <a:rPr lang="en-US" sz="1000" dirty="0"/>
              <a:t>Polarimeter</a:t>
            </a:r>
          </a:p>
        </p:txBody>
      </p:sp>
      <p:sp>
        <p:nvSpPr>
          <p:cNvPr id="54" name="Oval 53">
            <a:extLst>
              <a:ext uri="{FF2B5EF4-FFF2-40B4-BE49-F238E27FC236}">
                <a16:creationId xmlns:a16="http://schemas.microsoft.com/office/drawing/2014/main" id="{5BD50E87-D376-F46C-168F-D9EF78C909C1}"/>
              </a:ext>
            </a:extLst>
          </p:cNvPr>
          <p:cNvSpPr/>
          <p:nvPr/>
        </p:nvSpPr>
        <p:spPr>
          <a:xfrm>
            <a:off x="17971650" y="11214100"/>
            <a:ext cx="1580000" cy="947636"/>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245EAF0F-F0A3-F884-39CF-E704470919DE}"/>
              </a:ext>
            </a:extLst>
          </p:cNvPr>
          <p:cNvCxnSpPr>
            <a:cxnSpLocks/>
          </p:cNvCxnSpPr>
          <p:nvPr/>
        </p:nvCxnSpPr>
        <p:spPr>
          <a:xfrm>
            <a:off x="15797453" y="10972859"/>
            <a:ext cx="587750" cy="12106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pic>
        <p:nvPicPr>
          <p:cNvPr id="62" name="Picture 61">
            <a:extLst>
              <a:ext uri="{FF2B5EF4-FFF2-40B4-BE49-F238E27FC236}">
                <a16:creationId xmlns:a16="http://schemas.microsoft.com/office/drawing/2014/main" id="{C372CFF5-7F47-FCBF-0253-EAC6C91E13F8}"/>
              </a:ext>
            </a:extLst>
          </p:cNvPr>
          <p:cNvPicPr>
            <a:picLocks noChangeAspect="1"/>
          </p:cNvPicPr>
          <p:nvPr/>
        </p:nvPicPr>
        <p:blipFill>
          <a:blip r:embed="rId6"/>
          <a:stretch>
            <a:fillRect/>
          </a:stretch>
        </p:blipFill>
        <p:spPr>
          <a:xfrm>
            <a:off x="13775039" y="10279405"/>
            <a:ext cx="7378318" cy="6343150"/>
          </a:xfrm>
          <a:prstGeom prst="rect">
            <a:avLst/>
          </a:prstGeom>
        </p:spPr>
      </p:pic>
      <p:pic>
        <p:nvPicPr>
          <p:cNvPr id="7" name="תמונה 6">
            <a:extLst>
              <a:ext uri="{FF2B5EF4-FFF2-40B4-BE49-F238E27FC236}">
                <a16:creationId xmlns:a16="http://schemas.microsoft.com/office/drawing/2014/main" id="{368FD04F-6901-AE1B-6083-E29112D78F37}"/>
              </a:ext>
            </a:extLst>
          </p:cNvPr>
          <p:cNvPicPr>
            <a:picLocks noChangeAspect="1"/>
          </p:cNvPicPr>
          <p:nvPr/>
        </p:nvPicPr>
        <p:blipFill>
          <a:blip r:embed="rId7"/>
          <a:stretch>
            <a:fillRect/>
          </a:stretch>
        </p:blipFill>
        <p:spPr>
          <a:xfrm>
            <a:off x="24950383" y="5028122"/>
            <a:ext cx="9472978" cy="7040411"/>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6015</TotalTime>
  <Words>444</Words>
  <Application>Microsoft Office PowerPoint</Application>
  <PresentationFormat>מותאם אישית</PresentationFormat>
  <Paragraphs>78</Paragraphs>
  <Slides>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Calibri</vt:lpstr>
      <vt:lpstr>Calibri Light</vt:lpstr>
      <vt:lpstr>Cambria Math</vt:lpstr>
      <vt:lpstr>Open Sans Hebrew</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shira atir</cp:lastModifiedBy>
  <cp:revision>72</cp:revision>
  <cp:lastPrinted>2019-12-23T14:46:09Z</cp:lastPrinted>
  <dcterms:created xsi:type="dcterms:W3CDTF">2019-12-02T06:50:52Z</dcterms:created>
  <dcterms:modified xsi:type="dcterms:W3CDTF">2024-08-29T17:41:22Z</dcterms:modified>
</cp:coreProperties>
</file>