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21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4" r:id="rId15"/>
    <p:sldId id="295" r:id="rId16"/>
    <p:sldId id="297" r:id="rId17"/>
    <p:sldId id="298" r:id="rId18"/>
    <p:sldId id="299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סגנון ערכת נושא 2 - הדגשה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kef\AppData\Roaming\Microsoft\Excel\Book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5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n=7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Sheet1!$E$4:$E$7</c:f>
              <c:strCache>
                <c:ptCount val="4"/>
                <c:pt idx="0">
                  <c:v>Lexicographic order</c:v>
                </c:pt>
                <c:pt idx="1">
                  <c:v>Suffix Based Algorithm</c:v>
                </c:pt>
                <c:pt idx="2">
                  <c:v>Adjacent Transpositions</c:v>
                </c:pt>
                <c:pt idx="3">
                  <c:v> Simplified Loop Free Algorithm</c:v>
                </c:pt>
              </c:strCache>
            </c:strRef>
          </c:cat>
          <c:val>
            <c:numRef>
              <c:f>Sheet1!$F$4:$F$7</c:f>
              <c:numCache>
                <c:formatCode>General</c:formatCode>
                <c:ptCount val="4"/>
                <c:pt idx="0">
                  <c:v>5611</c:v>
                </c:pt>
                <c:pt idx="1">
                  <c:v>2040</c:v>
                </c:pt>
                <c:pt idx="2">
                  <c:v>14620</c:v>
                </c:pt>
                <c:pt idx="3">
                  <c:v>3829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95-40FC-BB04-36EA252FD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016591"/>
        <c:axId val="673019087"/>
      </c:barChart>
      <c:catAx>
        <c:axId val="67301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673019087"/>
        <c:crosses val="autoZero"/>
        <c:auto val="1"/>
        <c:lblAlgn val="ctr"/>
        <c:lblOffset val="100"/>
        <c:noMultiLvlLbl val="0"/>
      </c:catAx>
      <c:valAx>
        <c:axId val="673019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67301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Avarege of</a:t>
            </a:r>
            <a:r>
              <a:rPr lang="en-US" baseline="0"/>
              <a:t> creating all the lists for n=5 to n=10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Sheet1!$G$7:$G$10</c:f>
              <c:strCache>
                <c:ptCount val="4"/>
                <c:pt idx="0">
                  <c:v>Lexicographic order</c:v>
                </c:pt>
                <c:pt idx="1">
                  <c:v>Suffix Based Algorithm</c:v>
                </c:pt>
                <c:pt idx="2">
                  <c:v>Adjacent Transpositions</c:v>
                </c:pt>
                <c:pt idx="3">
                  <c:v> Simplified Loop Free Algorithm</c:v>
                </c:pt>
              </c:strCache>
            </c:strRef>
          </c:cat>
          <c:val>
            <c:numRef>
              <c:f>Sheet1!$H$7:$H$10</c:f>
              <c:numCache>
                <c:formatCode>General</c:formatCode>
                <c:ptCount val="4"/>
                <c:pt idx="0">
                  <c:v>41272</c:v>
                </c:pt>
                <c:pt idx="1">
                  <c:v>7020</c:v>
                </c:pt>
                <c:pt idx="2">
                  <c:v>44916</c:v>
                </c:pt>
                <c:pt idx="3">
                  <c:v>12207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A-4667-884B-1DBFAC815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704351"/>
        <c:axId val="170709759"/>
      </c:barChart>
      <c:catAx>
        <c:axId val="170704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0709759"/>
        <c:crosses val="autoZero"/>
        <c:auto val="1"/>
        <c:lblAlgn val="ctr"/>
        <c:lblOffset val="100"/>
        <c:noMultiLvlLbl val="0"/>
      </c:catAx>
      <c:valAx>
        <c:axId val="17070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0704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Finding the index of the permutation 987651234</a:t>
            </a:r>
            <a:endParaRPr lang="en-IL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Sheet1!$F$5:$F$8</c:f>
              <c:strCache>
                <c:ptCount val="4"/>
                <c:pt idx="0">
                  <c:v>Lexicographic order</c:v>
                </c:pt>
                <c:pt idx="1">
                  <c:v>Suffix Based Algorithm</c:v>
                </c:pt>
                <c:pt idx="2">
                  <c:v>Adjacent Transpositions</c:v>
                </c:pt>
                <c:pt idx="3">
                  <c:v> Simplified Loop Free Algorithm</c:v>
                </c:pt>
              </c:strCache>
            </c:strRef>
          </c:cat>
          <c:val>
            <c:numRef>
              <c:f>Sheet1!$G$5:$G$8</c:f>
              <c:numCache>
                <c:formatCode>General</c:formatCode>
                <c:ptCount val="4"/>
                <c:pt idx="0">
                  <c:v>52</c:v>
                </c:pt>
                <c:pt idx="1">
                  <c:v>26</c:v>
                </c:pt>
                <c:pt idx="2">
                  <c:v>49</c:v>
                </c:pt>
                <c:pt idx="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4-4578-BC42-F132BF242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287599"/>
        <c:axId val="671284687"/>
      </c:barChart>
      <c:catAx>
        <c:axId val="67128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671284687"/>
        <c:crosses val="autoZero"/>
        <c:auto val="1"/>
        <c:lblAlgn val="ctr"/>
        <c:lblOffset val="100"/>
        <c:noMultiLvlLbl val="0"/>
      </c:catAx>
      <c:valAx>
        <c:axId val="67128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67128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>
                <a:effectLst/>
              </a:rPr>
              <a:t>Finding the index of the permutation 785632149</a:t>
            </a:r>
            <a:endParaRPr lang="en-IL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Sheet1!$D$4:$D$7</c:f>
              <c:strCache>
                <c:ptCount val="4"/>
                <c:pt idx="0">
                  <c:v>Lexicographic order</c:v>
                </c:pt>
                <c:pt idx="1">
                  <c:v>Suffix Based Algorithm</c:v>
                </c:pt>
                <c:pt idx="2">
                  <c:v>Adjacent Transpositions</c:v>
                </c:pt>
                <c:pt idx="3">
                  <c:v> Simplified Loop Free Algorithm</c:v>
                </c:pt>
              </c:strCache>
            </c:strRef>
          </c:cat>
          <c:val>
            <c:numRef>
              <c:f>Sheet1!$E$4:$E$7</c:f>
              <c:numCache>
                <c:formatCode>General</c:formatCode>
                <c:ptCount val="4"/>
                <c:pt idx="0">
                  <c:v>55</c:v>
                </c:pt>
                <c:pt idx="1">
                  <c:v>27</c:v>
                </c:pt>
                <c:pt idx="2">
                  <c:v>51</c:v>
                </c:pt>
                <c:pt idx="3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FE-4CF6-928B-DC46BB76E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202943"/>
        <c:axId val="170202527"/>
      </c:barChart>
      <c:catAx>
        <c:axId val="17020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0202527"/>
        <c:crosses val="autoZero"/>
        <c:auto val="1"/>
        <c:lblAlgn val="ctr"/>
        <c:lblOffset val="100"/>
        <c:noMultiLvlLbl val="0"/>
      </c:catAx>
      <c:valAx>
        <c:axId val="17020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70202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accent2"/>
                </a:solidFill>
              </a:rPr>
              <a:t>Ranking</a:t>
            </a:r>
            <a:br>
              <a:rPr lang="en-US"/>
            </a:br>
            <a:r>
              <a:rPr lang="en-US"/>
              <a:t>finding</a:t>
            </a:r>
            <a:r>
              <a:rPr lang="en-US" baseline="0"/>
              <a:t> the index, one by one, of all permutattion for n=6. (6! permutations)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Sheet1!$B$11:$B$14</c:f>
              <c:strCache>
                <c:ptCount val="4"/>
                <c:pt idx="0">
                  <c:v>Lexicographic order</c:v>
                </c:pt>
                <c:pt idx="1">
                  <c:v>SufixBased</c:v>
                </c:pt>
                <c:pt idx="2">
                  <c:v>Adjacent transposition</c:v>
                </c:pt>
                <c:pt idx="3">
                  <c:v>Loopless</c:v>
                </c:pt>
              </c:strCache>
            </c:strRef>
          </c:cat>
          <c:val>
            <c:numRef>
              <c:f>Sheet1!$C$11:$C$14</c:f>
              <c:numCache>
                <c:formatCode>General</c:formatCode>
                <c:ptCount val="4"/>
                <c:pt idx="0">
                  <c:v>39600</c:v>
                </c:pt>
                <c:pt idx="1">
                  <c:v>18000</c:v>
                </c:pt>
                <c:pt idx="2">
                  <c:v>34560</c:v>
                </c:pt>
                <c:pt idx="3">
                  <c:v>34560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2D-4A56-B051-F1FD1CE2EA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2560991"/>
        <c:axId val="1928504383"/>
      </c:barChart>
      <c:catAx>
        <c:axId val="2002560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928504383"/>
        <c:crosses val="autoZero"/>
        <c:auto val="1"/>
        <c:lblAlgn val="ctr"/>
        <c:lblOffset val="100"/>
        <c:noMultiLvlLbl val="0"/>
      </c:catAx>
      <c:valAx>
        <c:axId val="1928504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2002560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Finding the permutation</a:t>
            </a:r>
            <a:r>
              <a:rPr lang="en-US" baseline="0" dirty="0"/>
              <a:t> at index 455677456745 for n= 20 </a:t>
            </a:r>
            <a:endParaRPr lang="en-US" dirty="0"/>
          </a:p>
        </c:rich>
      </c:tx>
      <c:layout>
        <c:manualLayout>
          <c:xMode val="edge"/>
          <c:yMode val="edge"/>
          <c:x val="0.13059733158355205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Sheet1!$I$7:$I$10</c:f>
              <c:strCache>
                <c:ptCount val="4"/>
                <c:pt idx="0">
                  <c:v>Lexicographic order</c:v>
                </c:pt>
                <c:pt idx="1">
                  <c:v>Suffix Based Algorithm</c:v>
                </c:pt>
                <c:pt idx="2">
                  <c:v>Adjacent Transpositions</c:v>
                </c:pt>
                <c:pt idx="3">
                  <c:v> Simplified Loop Free Algorithm</c:v>
                </c:pt>
              </c:strCache>
            </c:strRef>
          </c:cat>
          <c:val>
            <c:numRef>
              <c:f>Sheet1!$J$7:$J$10</c:f>
              <c:numCache>
                <c:formatCode>General</c:formatCode>
                <c:ptCount val="4"/>
                <c:pt idx="0">
                  <c:v>78</c:v>
                </c:pt>
                <c:pt idx="1">
                  <c:v>24</c:v>
                </c:pt>
                <c:pt idx="2">
                  <c:v>29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E-4069-87FD-24C626A3D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5454335"/>
        <c:axId val="675451007"/>
      </c:barChart>
      <c:catAx>
        <c:axId val="67545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675451007"/>
        <c:crosses val="autoZero"/>
        <c:auto val="1"/>
        <c:lblAlgn val="ctr"/>
        <c:lblOffset val="100"/>
        <c:noMultiLvlLbl val="0"/>
      </c:catAx>
      <c:valAx>
        <c:axId val="67545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67545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 dirty="0">
                <a:effectLst/>
              </a:rPr>
              <a:t>Finding the permutation at index 99999999999999 for n= 30 </a:t>
            </a:r>
            <a:endParaRPr lang="en-IL" sz="160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Sheet1!$H$6:$H$9</c:f>
              <c:strCache>
                <c:ptCount val="4"/>
                <c:pt idx="0">
                  <c:v>Lexicographic order</c:v>
                </c:pt>
                <c:pt idx="1">
                  <c:v>Suffix Based Algorithm</c:v>
                </c:pt>
                <c:pt idx="2">
                  <c:v>Adjacent Transpositions</c:v>
                </c:pt>
                <c:pt idx="3">
                  <c:v> Simplified Loop Free Algorithm</c:v>
                </c:pt>
              </c:strCache>
            </c:strRef>
          </c:cat>
          <c:val>
            <c:numRef>
              <c:f>Sheet1!$I$6:$I$9</c:f>
              <c:numCache>
                <c:formatCode>General</c:formatCode>
                <c:ptCount val="4"/>
                <c:pt idx="0">
                  <c:v>85</c:v>
                </c:pt>
                <c:pt idx="1">
                  <c:v>48</c:v>
                </c:pt>
                <c:pt idx="2">
                  <c:v>52</c:v>
                </c:pt>
                <c:pt idx="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08-499A-B73D-3885044EC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078703"/>
        <c:axId val="169079951"/>
      </c:barChart>
      <c:catAx>
        <c:axId val="16907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69079951"/>
        <c:crosses val="autoZero"/>
        <c:auto val="1"/>
        <c:lblAlgn val="ctr"/>
        <c:lblOffset val="100"/>
        <c:noMultiLvlLbl val="0"/>
      </c:catAx>
      <c:valAx>
        <c:axId val="16907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69078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Finding</a:t>
            </a:r>
            <a:r>
              <a:rPr lang="en-US" baseline="0"/>
              <a:t> all the permutations one by one for all the indexes, for n=5. (120 indexes)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Sheet1!$C$10:$C$13</c:f>
              <c:strCache>
                <c:ptCount val="4"/>
                <c:pt idx="0">
                  <c:v>Lexicographic order</c:v>
                </c:pt>
                <c:pt idx="1">
                  <c:v>SufixBased</c:v>
                </c:pt>
                <c:pt idx="2">
                  <c:v>Adjacent transposition</c:v>
                </c:pt>
                <c:pt idx="3">
                  <c:v>Simplified Loop Free Algorithm</c:v>
                </c:pt>
              </c:strCache>
            </c:strRef>
          </c:cat>
          <c:val>
            <c:numRef>
              <c:f>Sheet1!$D$10:$D$13</c:f>
              <c:numCache>
                <c:formatCode>General</c:formatCode>
                <c:ptCount val="4"/>
                <c:pt idx="0">
                  <c:v>7800</c:v>
                </c:pt>
                <c:pt idx="1">
                  <c:v>1800</c:v>
                </c:pt>
                <c:pt idx="2">
                  <c:v>2400</c:v>
                </c:pt>
                <c:pt idx="3">
                  <c:v>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19-44B6-9071-0679861E4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19087"/>
        <c:axId val="49718255"/>
      </c:barChart>
      <c:catAx>
        <c:axId val="49719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49718255"/>
        <c:crosses val="autoZero"/>
        <c:auto val="1"/>
        <c:lblAlgn val="ctr"/>
        <c:lblOffset val="100"/>
        <c:noMultiLvlLbl val="0"/>
      </c:catAx>
      <c:valAx>
        <c:axId val="4971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49719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CAD36B0-35B2-4CEC-841E-2C51F16679AC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E659298-B256-4D63-AC4E-4D56FABC59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075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9298-B256-4D63-AC4E-4D56FABC5994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159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3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2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8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2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0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2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2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963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2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90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CC93-6593-4DCB-B089-C7F030A8A7C9}" type="datetimeFigureOut">
              <a:rPr lang="he-IL" smtClean="0"/>
              <a:t>א'/שבט/תשפ"ג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59BAA05-FDB9-4452-B109-0749BF02E11D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1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uppin.ac.il/en/pages/lecturer.aspx?uid=409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C208885-4780-C132-E722-3C1E2697049F}"/>
              </a:ext>
            </a:extLst>
          </p:cNvPr>
          <p:cNvSpPr txBox="1">
            <a:spLocks/>
          </p:cNvSpPr>
          <p:nvPr/>
        </p:nvSpPr>
        <p:spPr>
          <a:xfrm>
            <a:off x="1066800" y="2361168"/>
            <a:ext cx="10058400" cy="137886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0">
              <a:lnSpc>
                <a:spcPct val="100000"/>
              </a:lnSpc>
              <a:tabLst>
                <a:tab pos="2637155" algn="ctr"/>
                <a:tab pos="5274310" algn="r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Capstone Project Phase b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for generating permutations</a:t>
            </a:r>
          </a:p>
          <a:p>
            <a:pPr algn="ctr" rtl="0">
              <a:lnSpc>
                <a:spcPct val="100000"/>
              </a:lnSpc>
              <a:tabLst>
                <a:tab pos="2637155" algn="ctr"/>
                <a:tab pos="5274310" algn="r"/>
              </a:tabLs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rtl="0">
              <a:lnSpc>
                <a:spcPct val="100000"/>
              </a:lnSpc>
              <a:tabLst>
                <a:tab pos="2637155" algn="ctr"/>
                <a:tab pos="5274310" algn="r"/>
              </a:tabLst>
            </a:pPr>
            <a:r>
              <a:rPr lang="en-US" sz="3300" dirty="0"/>
              <a:t>(22-2-r-3)</a:t>
            </a:r>
            <a:endParaRPr lang="he-IL" sz="33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7C83D6-2243-6650-5AEE-197DB661AE30}"/>
              </a:ext>
            </a:extLst>
          </p:cNvPr>
          <p:cNvSpPr txBox="1">
            <a:spLocks/>
          </p:cNvSpPr>
          <p:nvPr/>
        </p:nvSpPr>
        <p:spPr>
          <a:xfrm>
            <a:off x="1066800" y="4164385"/>
            <a:ext cx="10058400" cy="1143000"/>
          </a:xfrm>
          <a:prstGeom prst="rect">
            <a:avLst/>
          </a:prstGeom>
        </p:spPr>
        <p:txBody>
          <a:bodyPr numCol="2">
            <a:normAutofit/>
          </a:bodyPr>
          <a:lstStyle>
            <a:lvl1pPr marL="228600" indent="-228600" algn="r" defTabSz="914400" rtl="1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None/>
            </a:pPr>
            <a:endParaRPr lang="en-US" dirty="0">
              <a:solidFill>
                <a:srgbClr val="2C3D71"/>
              </a:solidFill>
            </a:endParaRPr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8F21D3C9-EA95-AC3D-A1D5-44E6C8FFA6ED}"/>
              </a:ext>
            </a:extLst>
          </p:cNvPr>
          <p:cNvCxnSpPr/>
          <p:nvPr/>
        </p:nvCxnSpPr>
        <p:spPr>
          <a:xfrm>
            <a:off x="1244338" y="4062953"/>
            <a:ext cx="9756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59DD8D0-6557-2C9B-24A8-7DA979B0A24F}"/>
              </a:ext>
            </a:extLst>
          </p:cNvPr>
          <p:cNvSpPr txBox="1"/>
          <p:nvPr/>
        </p:nvSpPr>
        <p:spPr>
          <a:xfrm>
            <a:off x="2042387" y="4391620"/>
            <a:ext cx="237200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SUBMITTERS:</a:t>
            </a:r>
          </a:p>
          <a:p>
            <a:endParaRPr lang="en-US" u="sng" dirty="0"/>
          </a:p>
          <a:p>
            <a:r>
              <a:rPr lang="en-US" dirty="0"/>
              <a:t> Yaniv Idov</a:t>
            </a:r>
          </a:p>
          <a:p>
            <a:endParaRPr lang="en-US" dirty="0"/>
          </a:p>
          <a:p>
            <a:r>
              <a:rPr lang="en-US" dirty="0" err="1"/>
              <a:t>Omri</a:t>
            </a:r>
            <a:r>
              <a:rPr lang="en-US" dirty="0"/>
              <a:t> Cohen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4D7400E-A685-5AC4-F219-9467233C7838}"/>
              </a:ext>
            </a:extLst>
          </p:cNvPr>
          <p:cNvSpPr txBox="1"/>
          <p:nvPr/>
        </p:nvSpPr>
        <p:spPr>
          <a:xfrm>
            <a:off x="7409583" y="4385875"/>
            <a:ext cx="237200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SUPERVISOR:</a:t>
            </a:r>
          </a:p>
          <a:p>
            <a:endParaRPr lang="en-US" u="sng" dirty="0"/>
          </a:p>
          <a:p>
            <a:r>
              <a:rPr lang="en-US" dirty="0"/>
              <a:t>Prof. Shmuel </a:t>
            </a:r>
            <a:r>
              <a:rPr lang="en-US" dirty="0" err="1"/>
              <a:t>Zaks</a:t>
            </a:r>
            <a:endParaRPr lang="en-US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E9D602C-36F7-72DB-975A-E5D907C2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91" y="557951"/>
            <a:ext cx="5326418" cy="13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42FE1E4F-A734-1FD1-0818-5001903E1EB5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10</a:t>
            </a:r>
            <a:endParaRPr lang="he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2031999" y="360690"/>
                <a:ext cx="3442448" cy="7876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    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9" y="360690"/>
                <a:ext cx="3442448" cy="7876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מלבן 1"/>
              <p:cNvSpPr/>
              <p:nvPr/>
            </p:nvSpPr>
            <p:spPr>
              <a:xfrm>
                <a:off x="6683930" y="246119"/>
                <a:ext cx="6096000" cy="16881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u="sng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Examples</a:t>
                </a: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he-IL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 =3 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23232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מלבן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30" y="246119"/>
                <a:ext cx="6096000" cy="1688154"/>
              </a:xfrm>
              <a:prstGeom prst="rect">
                <a:avLst/>
              </a:prstGeom>
              <a:blipFill rotWithShape="0">
                <a:blip r:embed="rId3"/>
                <a:stretch>
                  <a:fillRect l="-700" t="-144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Free Reminders Cliparts, Download Free Reminders Cliparts png images, Free  ClipArts on Clipart Library">
            <a:extLst>
              <a:ext uri="{FF2B5EF4-FFF2-40B4-BE49-F238E27FC236}">
                <a16:creationId xmlns:a16="http://schemas.microsoft.com/office/drawing/2014/main" id="{63608EEE-357B-E555-F8A5-4BAF90A7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1" y="147677"/>
            <a:ext cx="1341097" cy="10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אליפסה 5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381985" y="5066069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638940" y="5005153"/>
            <a:ext cx="351416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Note that a sequence is written as a concatenation of its elements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6683930" y="2018628"/>
            <a:ext cx="35560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CA" dirty="0"/>
              <a:t>1</a:t>
            </a:r>
            <a:r>
              <a:rPr lang="en-CA" u="sng" dirty="0"/>
              <a:t>23</a:t>
            </a:r>
            <a:r>
              <a:rPr lang="en-CA" dirty="0"/>
              <a:t>     2</a:t>
            </a:r>
            <a:r>
              <a:rPr lang="en-CA" u="sng" dirty="0"/>
              <a:t>31</a:t>
            </a:r>
            <a:r>
              <a:rPr lang="en-CA" dirty="0"/>
              <a:t>     3</a:t>
            </a:r>
            <a:r>
              <a:rPr lang="en-CA" u="sng" dirty="0"/>
              <a:t>12</a:t>
            </a:r>
            <a:endParaRPr lang="en-US" dirty="0"/>
          </a:p>
          <a:p>
            <a:pPr rtl="1"/>
            <a:r>
              <a:rPr lang="en-CA" u="sng" dirty="0"/>
              <a:t>132</a:t>
            </a:r>
            <a:r>
              <a:rPr lang="en-CA" dirty="0"/>
              <a:t>     </a:t>
            </a:r>
            <a:r>
              <a:rPr lang="en-CA" u="sng" dirty="0"/>
              <a:t>213</a:t>
            </a:r>
            <a:r>
              <a:rPr lang="en-CA" dirty="0"/>
              <a:t>     321 </a:t>
            </a:r>
            <a:endParaRPr lang="en-US" dirty="0"/>
          </a:p>
          <a:p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88416" y="3631794"/>
                <a:ext cx="5301130" cy="258532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23232423232423232423232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algn="ctr" rtl="1"/>
                <a:r>
                  <a:rPr lang="en-CA" i="1" dirty="0"/>
                  <a:t>12</a:t>
                </a:r>
                <a:r>
                  <a:rPr lang="en-CA" i="1" u="sng" dirty="0"/>
                  <a:t>34</a:t>
                </a:r>
                <a:r>
                  <a:rPr lang="en-CA" i="1" dirty="0"/>
                  <a:t>     23</a:t>
                </a:r>
                <a:r>
                  <a:rPr lang="en-CA" i="1" u="sng" dirty="0"/>
                  <a:t>41</a:t>
                </a:r>
                <a:r>
                  <a:rPr lang="en-CA" i="1" dirty="0"/>
                  <a:t>     34</a:t>
                </a:r>
                <a:r>
                  <a:rPr lang="en-CA" i="1" u="sng" dirty="0"/>
                  <a:t>12</a:t>
                </a:r>
                <a:r>
                  <a:rPr lang="en-CA" i="1" dirty="0"/>
                  <a:t>     41</a:t>
                </a:r>
                <a:r>
                  <a:rPr lang="en-CA" i="1" u="sng" dirty="0"/>
                  <a:t>23</a:t>
                </a:r>
                <a:endParaRPr lang="en-US" dirty="0"/>
              </a:p>
              <a:p>
                <a:pPr algn="ctr" rtl="1"/>
                <a:r>
                  <a:rPr lang="en-CA" i="1" dirty="0"/>
                  <a:t>1</a:t>
                </a:r>
                <a:r>
                  <a:rPr lang="en-CA" i="1" u="sng" dirty="0"/>
                  <a:t>243</a:t>
                </a:r>
                <a:r>
                  <a:rPr lang="en-CA" i="1" dirty="0"/>
                  <a:t>     2</a:t>
                </a:r>
                <a:r>
                  <a:rPr lang="en-CA" i="1" u="sng" dirty="0"/>
                  <a:t>314</a:t>
                </a:r>
                <a:r>
                  <a:rPr lang="en-CA" i="1" dirty="0"/>
                  <a:t>     3</a:t>
                </a:r>
                <a:r>
                  <a:rPr lang="en-CA" i="1" u="sng" dirty="0"/>
                  <a:t>421</a:t>
                </a:r>
                <a:r>
                  <a:rPr lang="en-CA" i="1" dirty="0"/>
                  <a:t>     4</a:t>
                </a:r>
                <a:r>
                  <a:rPr lang="en-CA" i="1" u="sng" dirty="0"/>
                  <a:t>132</a:t>
                </a:r>
                <a:endParaRPr lang="en-US" dirty="0"/>
              </a:p>
              <a:p>
                <a:pPr algn="ctr" rtl="1"/>
                <a:r>
                  <a:rPr lang="en-CA" i="1" dirty="0"/>
                  <a:t>13</a:t>
                </a:r>
                <a:r>
                  <a:rPr lang="en-CA" i="1" u="sng" dirty="0"/>
                  <a:t>42</a:t>
                </a:r>
                <a:r>
                  <a:rPr lang="en-CA" i="1" dirty="0"/>
                  <a:t>     24</a:t>
                </a:r>
                <a:r>
                  <a:rPr lang="en-CA" i="1" u="sng" dirty="0"/>
                  <a:t>13</a:t>
                </a:r>
                <a:r>
                  <a:rPr lang="en-CA" i="1" dirty="0"/>
                  <a:t>     31</a:t>
                </a:r>
                <a:r>
                  <a:rPr lang="en-CA" i="1" u="sng" dirty="0"/>
                  <a:t>24</a:t>
                </a:r>
                <a:r>
                  <a:rPr lang="en-CA" i="1" dirty="0"/>
                  <a:t>     42</a:t>
                </a:r>
                <a:r>
                  <a:rPr lang="en-CA" i="1" u="sng" dirty="0"/>
                  <a:t>31</a:t>
                </a:r>
                <a:r>
                  <a:rPr lang="en-CA" i="1" dirty="0"/>
                  <a:t> </a:t>
                </a:r>
                <a:endParaRPr lang="en-US" dirty="0"/>
              </a:p>
              <a:p>
                <a:pPr algn="ctr" rtl="1"/>
                <a:r>
                  <a:rPr lang="en-CA" i="1" dirty="0"/>
                  <a:t>1</a:t>
                </a:r>
                <a:r>
                  <a:rPr lang="en-CA" i="1" u="sng" dirty="0"/>
                  <a:t>324</a:t>
                </a:r>
                <a:r>
                  <a:rPr lang="en-CA" i="1" dirty="0"/>
                  <a:t>     2</a:t>
                </a:r>
                <a:r>
                  <a:rPr lang="en-CA" i="1" u="sng" dirty="0"/>
                  <a:t>431</a:t>
                </a:r>
                <a:r>
                  <a:rPr lang="en-CA" i="1" dirty="0"/>
                  <a:t>     3</a:t>
                </a:r>
                <a:r>
                  <a:rPr lang="en-CA" i="1" u="sng" dirty="0"/>
                  <a:t>142</a:t>
                </a:r>
                <a:r>
                  <a:rPr lang="en-CA" i="1" dirty="0"/>
                  <a:t>     4</a:t>
                </a:r>
                <a:r>
                  <a:rPr lang="en-CA" i="1" u="sng" dirty="0"/>
                  <a:t>213</a:t>
                </a:r>
                <a:endParaRPr lang="en-US" dirty="0"/>
              </a:p>
              <a:p>
                <a:pPr algn="ctr" rtl="1"/>
                <a:r>
                  <a:rPr lang="en-CA" i="1" dirty="0"/>
                  <a:t>14</a:t>
                </a:r>
                <a:r>
                  <a:rPr lang="en-CA" i="1" u="sng" dirty="0"/>
                  <a:t>23</a:t>
                </a:r>
                <a:r>
                  <a:rPr lang="en-CA" i="1" dirty="0"/>
                  <a:t>     21</a:t>
                </a:r>
                <a:r>
                  <a:rPr lang="en-CA" i="1" u="sng" dirty="0"/>
                  <a:t>34</a:t>
                </a:r>
                <a:r>
                  <a:rPr lang="en-CA" i="1" dirty="0"/>
                  <a:t>     32</a:t>
                </a:r>
                <a:r>
                  <a:rPr lang="en-CA" i="1" u="sng" dirty="0"/>
                  <a:t>41</a:t>
                </a:r>
                <a:r>
                  <a:rPr lang="en-CA" i="1" dirty="0"/>
                  <a:t>     43</a:t>
                </a:r>
                <a:r>
                  <a:rPr lang="en-CA" i="1" u="sng" dirty="0"/>
                  <a:t>12</a:t>
                </a:r>
                <a:endParaRPr lang="en-US" dirty="0"/>
              </a:p>
              <a:p>
                <a:pPr algn="ctr"/>
                <a:r>
                  <a:rPr lang="en-CA" i="1" u="sng" dirty="0"/>
                  <a:t>1432</a:t>
                </a:r>
                <a:r>
                  <a:rPr lang="en-CA" i="1" dirty="0"/>
                  <a:t>     </a:t>
                </a:r>
                <a:r>
                  <a:rPr lang="en-CA" i="1" u="sng" dirty="0"/>
                  <a:t>2143</a:t>
                </a:r>
                <a:r>
                  <a:rPr lang="en-CA" i="1" dirty="0"/>
                  <a:t>     </a:t>
                </a:r>
                <a:r>
                  <a:rPr lang="en-CA" i="1" u="sng" dirty="0"/>
                  <a:t>3214</a:t>
                </a:r>
                <a:r>
                  <a:rPr lang="en-CA" i="1" dirty="0"/>
                  <a:t>     4321</a:t>
                </a:r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416" y="3631794"/>
                <a:ext cx="5301130" cy="25853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/>
              <p:cNvSpPr/>
              <p:nvPr/>
            </p:nvSpPr>
            <p:spPr>
              <a:xfrm>
                <a:off x="331357" y="1502502"/>
                <a:ext cx="6096000" cy="31484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r>
                  <a:rPr lang="en-CA" i="1" u="sng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Pseudo code of the algorithm</a:t>
                </a:r>
                <a:r>
                  <a:rPr lang="en-CA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≔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,..,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𝑠𝑡𝑎𝑟𝑡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r>
                  <a:rPr lang="en-CA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Repeat</a:t>
                </a:r>
                <a:endParaRPr lang="he-IL" b="1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r>
                  <a:rPr lang="en-CA" b="1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r>
                  <a:rPr lang="en-CA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I:= next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(starting with first one)</a:t>
                </a:r>
                <a:r>
                  <a:rPr lang="he-IL" dirty="0">
                    <a:latin typeface="Calibri" panose="020F0502020204030204" pitchFamily="34" charset="0"/>
                    <a:ea typeface="Calibri" panose="020F0502020204030204" pitchFamily="34" charset="0"/>
                  </a:rPr>
                  <a:t> 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…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𝑟𝑒𝑣𝑒𝑟𝑠𝑒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𝑙𝑎𝑠𝑡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𝑒𝑙𝑒𝑚𝑒𝑛𝑡𝑠</m:t>
                          </m:r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b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𝒖𝒏𝒕𝒊𝒍𝒍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𝑖𝑠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𝑙𝑎𝑠𝑡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𝑒𝑙𝑒𝑚𝑒𝑛𝑡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מלבן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57" y="1502502"/>
                <a:ext cx="6096000" cy="3148491"/>
              </a:xfrm>
              <a:prstGeom prst="rect">
                <a:avLst/>
              </a:prstGeom>
              <a:blipFill rotWithShape="0">
                <a:blip r:embed="rId6"/>
                <a:stretch>
                  <a:fillRect l="-2800" t="-77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03F84579-0CC1-2451-67C5-BF229ACB1D40}"/>
              </a:ext>
            </a:extLst>
          </p:cNvPr>
          <p:cNvCxnSpPr/>
          <p:nvPr/>
        </p:nvCxnSpPr>
        <p:spPr>
          <a:xfrm>
            <a:off x="6345928" y="198379"/>
            <a:ext cx="16645" cy="574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26448" y="3218957"/>
            <a:ext cx="84124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=4 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cxnSp>
        <p:nvCxnSpPr>
          <p:cNvPr id="14" name="מחבר ישר 13"/>
          <p:cNvCxnSpPr/>
          <p:nvPr/>
        </p:nvCxnSpPr>
        <p:spPr>
          <a:xfrm flipV="1">
            <a:off x="6370311" y="2941958"/>
            <a:ext cx="5474217" cy="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52894" y="5115859"/>
                <a:ext cx="118931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894" y="5115859"/>
                <a:ext cx="118931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מלבן 16"/>
          <p:cNvSpPr/>
          <p:nvPr/>
        </p:nvSpPr>
        <p:spPr>
          <a:xfrm>
            <a:off x="4962706" y="5157694"/>
            <a:ext cx="977906" cy="3148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6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42FE1E4F-A734-1FD1-0818-5001903E1EB5}"/>
              </a:ext>
            </a:extLst>
          </p:cNvPr>
          <p:cNvSpPr txBox="1"/>
          <p:nvPr/>
        </p:nvSpPr>
        <p:spPr>
          <a:xfrm>
            <a:off x="11677935" y="5668119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11</a:t>
            </a:r>
            <a:endParaRPr lang="he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לבן 2"/>
              <p:cNvSpPr/>
              <p:nvPr/>
            </p:nvSpPr>
            <p:spPr>
              <a:xfrm>
                <a:off x="1562840" y="311853"/>
                <a:ext cx="8991600" cy="1585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r>
                  <a:rPr lang="he-IL" i="1" dirty="0"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r>
                  <a:rPr lang="en-CA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Index(1) =1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CA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Index(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)(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)!+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𝑖𝑛𝑑𝑒𝑥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A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r>
                  <a:rPr lang="en-CA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With subtraction mod n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מלבן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840" y="311853"/>
                <a:ext cx="8991600" cy="1585562"/>
              </a:xfrm>
              <a:prstGeom prst="rect">
                <a:avLst/>
              </a:prstGeom>
              <a:blipFill rotWithShape="0">
                <a:blip r:embed="rId2"/>
                <a:stretch>
                  <a:fillRect l="-542" t="-1923" b="-46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אליפסה 3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1339027" y="824003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1229299" y="708024"/>
            <a:ext cx="7847645" cy="1254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/>
              <p:cNvSpPr/>
              <p:nvPr/>
            </p:nvSpPr>
            <p:spPr>
              <a:xfrm>
                <a:off x="1229299" y="2237162"/>
                <a:ext cx="3566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Index (4321)</a:t>
                </a:r>
                <a:r>
                  <a:rPr lang="en-CA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!+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𝑖𝑛𝑑𝑒𝑥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321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99" y="2237162"/>
                <a:ext cx="356629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38" t="-983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מלבן 9"/>
              <p:cNvSpPr/>
              <p:nvPr/>
            </p:nvSpPr>
            <p:spPr>
              <a:xfrm>
                <a:off x="1229299" y="2609780"/>
                <a:ext cx="3050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מלבן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99" y="2609780"/>
                <a:ext cx="305064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מלבן 10"/>
              <p:cNvSpPr/>
              <p:nvPr/>
            </p:nvSpPr>
            <p:spPr>
              <a:xfrm>
                <a:off x="1229299" y="2981875"/>
                <a:ext cx="3688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מלבן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99" y="2981875"/>
                <a:ext cx="368863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מלבן 11"/>
              <p:cNvSpPr/>
              <p:nvPr/>
            </p:nvSpPr>
            <p:spPr>
              <a:xfrm>
                <a:off x="1229299" y="3357256"/>
                <a:ext cx="2680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מלבן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99" y="3357256"/>
                <a:ext cx="268054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מלבן 12"/>
              <p:cNvSpPr/>
              <p:nvPr/>
            </p:nvSpPr>
            <p:spPr>
              <a:xfrm>
                <a:off x="1162243" y="4209173"/>
                <a:ext cx="3892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e-IL" b="1" i="1">
                          <a:latin typeface="Cambria Math" panose="02040503050406030204" pitchFamily="18" charset="0"/>
                        </a:rPr>
                        <m:t>𝑰𝒏𝒅𝒆𝒙</m:t>
                      </m:r>
                      <m:r>
                        <a:rPr lang="he-IL" b="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e-IL" b="0" i="0">
                          <a:latin typeface="Cambria Math" panose="02040503050406030204" pitchFamily="18" charset="0"/>
                        </a:rPr>
                        <m:t>4123</m:t>
                      </m:r>
                      <m:r>
                        <a:rPr lang="he-IL" b="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he-IL" b="0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b="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b="0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b="0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b="0" i="1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ctrlPr>
                            <a:rPr lang="he-IL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b="0" i="0">
                              <a:latin typeface="Cambria Math" panose="02040503050406030204" pitchFamily="18" charset="0"/>
                            </a:rPr>
                            <m:t>123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3" name="מלבן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43" y="4209173"/>
                <a:ext cx="389221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מלבן 13"/>
              <p:cNvSpPr/>
              <p:nvPr/>
            </p:nvSpPr>
            <p:spPr>
              <a:xfrm>
                <a:off x="1229299" y="4548025"/>
                <a:ext cx="3050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מלבן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99" y="4548025"/>
                <a:ext cx="305064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/>
              <p:cNvSpPr/>
              <p:nvPr/>
            </p:nvSpPr>
            <p:spPr>
              <a:xfrm>
                <a:off x="1229299" y="4917357"/>
                <a:ext cx="3688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5" name="מלבן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99" y="4917357"/>
                <a:ext cx="368863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/>
              <p:cNvSpPr/>
              <p:nvPr/>
            </p:nvSpPr>
            <p:spPr>
              <a:xfrm>
                <a:off x="1229299" y="5298787"/>
                <a:ext cx="3522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 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6" name="מלבן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99" y="5298787"/>
                <a:ext cx="352211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/>
              <p:cNvSpPr/>
              <p:nvPr/>
            </p:nvSpPr>
            <p:spPr>
              <a:xfrm>
                <a:off x="6067235" y="2237162"/>
                <a:ext cx="3617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Index (2413)</a:t>
                </a:r>
                <a:r>
                  <a:rPr lang="en-CA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!+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𝑖𝑛𝑑𝑒𝑥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231</m:t>
                        </m:r>
                      </m:e>
                    </m:d>
                    <m:r>
                      <a:rPr lang="en-CA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7" name="מלבן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35" y="2237162"/>
                <a:ext cx="361759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347" t="-9836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מלבן 17"/>
              <p:cNvSpPr/>
              <p:nvPr/>
            </p:nvSpPr>
            <p:spPr>
              <a:xfrm>
                <a:off x="6067235" y="2590558"/>
                <a:ext cx="3050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8" name="מלבן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35" y="2590558"/>
                <a:ext cx="305064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מלבן 18"/>
              <p:cNvSpPr/>
              <p:nvPr/>
            </p:nvSpPr>
            <p:spPr>
              <a:xfrm>
                <a:off x="6067235" y="2981875"/>
                <a:ext cx="3688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9" name="מלבן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35" y="2981875"/>
                <a:ext cx="368863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מלבן 19"/>
              <p:cNvSpPr/>
              <p:nvPr/>
            </p:nvSpPr>
            <p:spPr>
              <a:xfrm>
                <a:off x="6067235" y="3380504"/>
                <a:ext cx="23070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0" name="מלבן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35" y="3380504"/>
                <a:ext cx="2307042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/>
              <p:cNvSpPr/>
              <p:nvPr/>
            </p:nvSpPr>
            <p:spPr>
              <a:xfrm>
                <a:off x="6067235" y="4178693"/>
                <a:ext cx="3566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b="1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Index (3124)</a:t>
                </a:r>
                <a:r>
                  <a:rPr lang="en-CA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!+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𝑖𝑛𝑑𝑒𝑥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231</m:t>
                        </m:r>
                      </m:e>
                    </m:d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1" name="מלבן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35" y="4178693"/>
                <a:ext cx="3566297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368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מלבן 21"/>
              <p:cNvSpPr/>
              <p:nvPr/>
            </p:nvSpPr>
            <p:spPr>
              <a:xfrm>
                <a:off x="6067235" y="4577322"/>
                <a:ext cx="3050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2" name="מלבן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35" y="4577322"/>
                <a:ext cx="305064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מלבן 22"/>
              <p:cNvSpPr/>
              <p:nvPr/>
            </p:nvSpPr>
            <p:spPr>
              <a:xfrm>
                <a:off x="6067235" y="4946654"/>
                <a:ext cx="3688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1">
                          <a:latin typeface="Cambria Math" panose="02040503050406030204" pitchFamily="18" charset="0"/>
                        </a:rPr>
                        <m:t>𝑖𝑛𝑑𝑒𝑥</m:t>
                      </m:r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3" name="מלבן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35" y="4946654"/>
                <a:ext cx="3688638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מלבן 23"/>
              <p:cNvSpPr/>
              <p:nvPr/>
            </p:nvSpPr>
            <p:spPr>
              <a:xfrm>
                <a:off x="6067235" y="5298787"/>
                <a:ext cx="3522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! 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4" name="מלבן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35" y="5298787"/>
                <a:ext cx="3522118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094252" y="5206454"/>
                <a:ext cx="104639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252" y="5206454"/>
                <a:ext cx="1046392" cy="461665"/>
              </a:xfrm>
              <a:prstGeom prst="rect">
                <a:avLst/>
              </a:prstGeom>
              <a:blipFill rotWithShape="0">
                <a:blip r:embed="rId19"/>
                <a:stretch>
                  <a:fillRect r="-1163" b="-1973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מלבן 25"/>
          <p:cNvSpPr/>
          <p:nvPr/>
        </p:nvSpPr>
        <p:spPr>
          <a:xfrm>
            <a:off x="10157425" y="5231409"/>
            <a:ext cx="1015611" cy="4117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62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42FE1E4F-A734-1FD1-0818-5001903E1EB5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12</a:t>
            </a:r>
            <a:endParaRPr lang="he-IL" sz="2000" b="1" dirty="0"/>
          </a:p>
        </p:txBody>
      </p:sp>
      <p:sp>
        <p:nvSpPr>
          <p:cNvPr id="3" name="מלבן 2"/>
          <p:cNvSpPr/>
          <p:nvPr/>
        </p:nvSpPr>
        <p:spPr>
          <a:xfrm>
            <a:off x="524256" y="1179484"/>
            <a:ext cx="6096000" cy="1561005"/>
          </a:xfrm>
          <a:prstGeom prst="rect">
            <a:avLst/>
          </a:prstGeom>
        </p:spPr>
        <p:txBody>
          <a:bodyPr>
            <a:spAutoFit/>
          </a:bodyPr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factorial number system is a </a:t>
            </a:r>
            <a:r>
              <a:rPr lang="en-US" dirty="0"/>
              <a:t>mixed radix numeral system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 I 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digit from the right has base 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means that the digit must be strictly less than 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that (taking into account the bases of the less significant digits) its value to be multiplied by 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− 1)! (its place value).</a:t>
            </a:r>
            <a:r>
              <a:rPr lang="en-CA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4256" y="365760"/>
            <a:ext cx="34808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u="sng" dirty="0"/>
              <a:t>factorial representation</a:t>
            </a:r>
            <a:endParaRPr lang="he-IL" b="1" u="sng" dirty="0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333187" y="1270924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524255" y="3233648"/>
            <a:ext cx="513892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From this it follows that the rightmost digit is always 0, the second can be 0 or 1, the third 0, 1 or 2, and so on. The factorial number system is sometimes defined with the 0! place omitted because it is always zero.</a:t>
            </a:r>
          </a:p>
          <a:p>
            <a:endParaRPr lang="he-IL" dirty="0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333186" y="3319673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03F84579-0CC1-2451-67C5-BF229ACB1D40}"/>
              </a:ext>
            </a:extLst>
          </p:cNvPr>
          <p:cNvCxnSpPr/>
          <p:nvPr/>
        </p:nvCxnSpPr>
        <p:spPr>
          <a:xfrm>
            <a:off x="6620256" y="155707"/>
            <a:ext cx="16645" cy="538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/>
          <p:cNvSpPr/>
          <p:nvPr/>
        </p:nvSpPr>
        <p:spPr>
          <a:xfrm>
            <a:off x="6886903" y="550426"/>
            <a:ext cx="492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3:4:1:0:1:0</a:t>
            </a:r>
            <a:r>
              <a:rPr lang="en-US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!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 stands for 3</a:t>
            </a:r>
            <a:r>
              <a:rPr lang="en-US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5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4</a:t>
            </a:r>
            <a:r>
              <a:rPr lang="en-US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4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baseline="-25000" dirty="0">
                <a:latin typeface="Calibri" panose="020F0502020204030204" pitchFamily="34" charset="0"/>
                <a:ea typeface="Times New Roman" panose="02020603050405020304" pitchFamily="18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, whose value is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6449568" y="986594"/>
            <a:ext cx="6096000" cy="10070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12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 3×5! + 4×4! + 1×3! + 0×2! + 1×1! + 0×0!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12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 ((((3×5 + 4)×4 + 1)×3 + 0)×2 + 1)×1 + 0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12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=  463</a:t>
            </a:r>
            <a:r>
              <a:rPr lang="en-US" baseline="-25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6886903" y="2740489"/>
            <a:ext cx="514660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463</a:t>
            </a:r>
            <a:r>
              <a:rPr lang="en-US" baseline="-250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10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can be transformed into a factorial representation by these successive divisions: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מלבן 14"/>
          <p:cNvSpPr/>
          <p:nvPr/>
        </p:nvSpPr>
        <p:spPr>
          <a:xfrm>
            <a:off x="6967728" y="3538879"/>
            <a:ext cx="6096000" cy="19346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2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463 ÷ 1 = 463, remainder 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2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463 ÷ 2 = 231, remainder 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2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231 ÷ 3 = 77, remainder 0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2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77 ÷ 4 = 19, remainder 1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2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19 ÷ 5 = 3, remainder 4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2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 ÷ 6 = 0, remainder 3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4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42FE1E4F-A734-1FD1-0818-5001903E1EB5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13</a:t>
            </a:r>
            <a:endParaRPr lang="he-IL" sz="2000" b="1" dirty="0"/>
          </a:p>
        </p:txBody>
      </p:sp>
      <p:sp>
        <p:nvSpPr>
          <p:cNvPr id="3" name="מלבן 2"/>
          <p:cNvSpPr/>
          <p:nvPr/>
        </p:nvSpPr>
        <p:spPr>
          <a:xfrm>
            <a:off x="382141" y="339052"/>
            <a:ext cx="516981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>
              <a:lnSpc>
                <a:spcPct val="107000"/>
              </a:lnSpc>
              <a:spcAft>
                <a:spcPts val="800"/>
              </a:spcAft>
              <a:tabLst>
                <a:tab pos="3489325" algn="l"/>
              </a:tabLst>
            </a:pPr>
            <a:r>
              <a:rPr lang="en-CA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finding the appropriate permutation given the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382141" y="1252636"/>
                <a:ext cx="6547104" cy="1084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r>
                  <a:rPr lang="en-CA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first step of finding the permutation belongs to index r is writing the factorial representation of r-1: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r>
                  <a:rPr lang="en-CA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r-1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!+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!+…+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∙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!,    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𝑒𝑟𝑒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41" y="1252636"/>
                <a:ext cx="6547104" cy="1084015"/>
              </a:xfrm>
              <a:prstGeom prst="rect">
                <a:avLst/>
              </a:prstGeom>
              <a:blipFill rotWithShape="0">
                <a:blip r:embed="rId2"/>
                <a:stretch>
                  <a:fillRect l="-745" t="-2247" r="-466" b="-67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אליפסה 4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191072" y="1331884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382141" y="2562797"/>
                <a:ext cx="6096000" cy="24883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r>
                  <a:rPr lang="en-CA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And then apply the algorithm: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≔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≔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𝑡𝑜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𝑑𝑜</m:t>
                      </m:r>
                    </m:oMath>
                    <m:oMath xmlns:m="http://schemas.openxmlformats.org/officeDocument/2006/math">
                      <m:r>
                        <a:rPr lang="en-CA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𝒃𝒆𝒈𝒊𝒏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𝑑𝑜𝑤𝑛𝑡𝑜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𝑑𝑜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𝑚𝑜𝑑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:=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CA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𝒆𝒏𝒅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;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41" y="2562797"/>
                <a:ext cx="6096000" cy="2488310"/>
              </a:xfrm>
              <a:prstGeom prst="rect">
                <a:avLst/>
              </a:prstGeom>
              <a:blipFill rotWithShape="0">
                <a:blip r:embed="rId3"/>
                <a:stretch>
                  <a:fillRect l="-800" t="-9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03F84579-0CC1-2451-67C5-BF229ACB1D40}"/>
              </a:ext>
            </a:extLst>
          </p:cNvPr>
          <p:cNvCxnSpPr/>
          <p:nvPr/>
        </p:nvCxnSpPr>
        <p:spPr>
          <a:xfrm>
            <a:off x="6912600" y="241988"/>
            <a:ext cx="16645" cy="569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 7"/>
              <p:cNvSpPr/>
              <p:nvPr/>
            </p:nvSpPr>
            <p:spPr>
              <a:xfrm>
                <a:off x="7120314" y="661423"/>
                <a:ext cx="6096000" cy="17793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:r>
                  <a:rPr lang="en-CA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Finding the 24th permutation for n=4: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  <a:tabLst>
                    <a:tab pos="3489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24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!+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!+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!                                    </m:t>
                      </m:r>
                    </m:oMath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𝑤𝑒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𝑔𝑒𝑡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          </m:t>
                      </m:r>
                    </m:oMath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𝑤𝑒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𝑔𝑒𝑡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321</m:t>
                      </m:r>
                    </m:oMath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𝑤𝑒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𝑔𝑒𝑡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4321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מלבן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14" y="661423"/>
                <a:ext cx="6096000" cy="1779333"/>
              </a:xfrm>
              <a:prstGeom prst="rect">
                <a:avLst/>
              </a:prstGeom>
              <a:blipFill rotWithShape="0">
                <a:blip r:embed="rId4"/>
                <a:stretch>
                  <a:fillRect l="-700" t="-17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לבן 8"/>
              <p:cNvSpPr/>
              <p:nvPr/>
            </p:nvSpPr>
            <p:spPr>
              <a:xfrm>
                <a:off x="7120314" y="3154654"/>
                <a:ext cx="6096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CA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Finding the 19th permutation for n=4</a:t>
                </a:r>
              </a:p>
              <a:p>
                <a:pPr/>
                <a:br>
                  <a:rPr lang="en-CA" i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19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!+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!+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!</m:t>
                      </m:r>
                    </m:oMath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𝑤𝑒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𝑔𝑒𝑡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12</m:t>
                      </m:r>
                    </m:oMath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𝑤𝑒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𝑔𝑒𝑡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123</m:t>
                      </m:r>
                    </m:oMath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𝑤𝑒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𝑔𝑒𝑡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4123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" name="מלבן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14" y="3154654"/>
                <a:ext cx="6096000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800" t="-1736" b="-24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92885" y="5186169"/>
                <a:ext cx="104639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85" y="5186169"/>
                <a:ext cx="1046392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163" b="-21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מלבן 10"/>
          <p:cNvSpPr/>
          <p:nvPr/>
        </p:nvSpPr>
        <p:spPr>
          <a:xfrm>
            <a:off x="5756058" y="5211124"/>
            <a:ext cx="1015611" cy="4117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1"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2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AFBEE-54E0-4B0A-9BA9-E900B85C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2" y="107576"/>
            <a:ext cx="8594808" cy="6427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B96C9-E589-47D2-B1D4-259C9EFACD24}"/>
              </a:ext>
            </a:extLst>
          </p:cNvPr>
          <p:cNvSpPr txBox="1"/>
          <p:nvPr/>
        </p:nvSpPr>
        <p:spPr>
          <a:xfrm>
            <a:off x="316808" y="2294964"/>
            <a:ext cx="201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 explaining the GUI APP</a:t>
            </a:r>
            <a:endParaRPr lang="en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A8DD1-A8CC-484D-8170-8750154D1AB0}"/>
              </a:ext>
            </a:extLst>
          </p:cNvPr>
          <p:cNvSpPr/>
          <p:nvPr/>
        </p:nvSpPr>
        <p:spPr>
          <a:xfrm>
            <a:off x="137514" y="2151529"/>
            <a:ext cx="2318815" cy="1277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תיבת טקסט 2">
            <a:extLst>
              <a:ext uri="{FF2B5EF4-FFF2-40B4-BE49-F238E27FC236}">
                <a16:creationId xmlns:a16="http://schemas.microsoft.com/office/drawing/2014/main" id="{FFE80CBB-EEB0-4CDF-913C-D7853B26E8E4}"/>
              </a:ext>
            </a:extLst>
          </p:cNvPr>
          <p:cNvSpPr txBox="1"/>
          <p:nvPr/>
        </p:nvSpPr>
        <p:spPr>
          <a:xfrm>
            <a:off x="11749653" y="6457890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14</a:t>
            </a:r>
            <a:endParaRPr lang="he-IL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7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>
            <a:extLst>
              <a:ext uri="{FF2B5EF4-FFF2-40B4-BE49-F238E27FC236}">
                <a16:creationId xmlns:a16="http://schemas.microsoft.com/office/drawing/2014/main" id="{E9419938-6DD1-48E3-B558-8C6E9E82B0E5}"/>
              </a:ext>
            </a:extLst>
          </p:cNvPr>
          <p:cNvSpPr/>
          <p:nvPr/>
        </p:nvSpPr>
        <p:spPr>
          <a:xfrm>
            <a:off x="1846934" y="571851"/>
            <a:ext cx="1174377" cy="51098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8A7D83-6E5B-42B2-9731-2AAA241F6749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17097" y="827345"/>
            <a:ext cx="1035428" cy="8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E64729-432F-42E2-BD36-1A256CAB1300}"/>
              </a:ext>
            </a:extLst>
          </p:cNvPr>
          <p:cNvSpPr txBox="1"/>
          <p:nvPr/>
        </p:nvSpPr>
        <p:spPr>
          <a:xfrm>
            <a:off x="2062087" y="638641"/>
            <a:ext cx="959224" cy="37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  <a:endParaRPr lang="en-IL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AAFDA63-FDB5-4C36-A3B2-4873E5B65BC4}"/>
              </a:ext>
            </a:extLst>
          </p:cNvPr>
          <p:cNvSpPr/>
          <p:nvPr/>
        </p:nvSpPr>
        <p:spPr>
          <a:xfrm>
            <a:off x="3921153" y="2030706"/>
            <a:ext cx="1846731" cy="1337554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D57B71-FDE2-42C3-85D3-648474C61A7E}"/>
              </a:ext>
            </a:extLst>
          </p:cNvPr>
          <p:cNvSpPr/>
          <p:nvPr/>
        </p:nvSpPr>
        <p:spPr>
          <a:xfrm>
            <a:off x="3952525" y="332284"/>
            <a:ext cx="1846731" cy="99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E32BD-B50C-4833-BEEE-F1692BDFE4C6}"/>
              </a:ext>
            </a:extLst>
          </p:cNvPr>
          <p:cNvSpPr txBox="1"/>
          <p:nvPr/>
        </p:nvSpPr>
        <p:spPr>
          <a:xfrm>
            <a:off x="4042171" y="373746"/>
            <a:ext cx="1846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Chooses an operation from the menu</a:t>
            </a:r>
            <a:endParaRPr lang="en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17EABE-F404-450C-92D2-4E2DA24B8F8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844518" y="1330979"/>
            <a:ext cx="1" cy="69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91CA9A1-A1AF-4375-A258-7F5E784963C5}"/>
              </a:ext>
            </a:extLst>
          </p:cNvPr>
          <p:cNvSpPr txBox="1"/>
          <p:nvPr/>
        </p:nvSpPr>
        <p:spPr>
          <a:xfrm>
            <a:off x="4185607" y="2362371"/>
            <a:ext cx="184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did the user chose</a:t>
            </a:r>
            <a:endParaRPr lang="en-I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7830F1-6D15-43C0-8413-71055F7F5106}"/>
              </a:ext>
            </a:extLst>
          </p:cNvPr>
          <p:cNvCxnSpPr>
            <a:cxnSpLocks/>
          </p:cNvCxnSpPr>
          <p:nvPr/>
        </p:nvCxnSpPr>
        <p:spPr>
          <a:xfrm>
            <a:off x="5799256" y="2690911"/>
            <a:ext cx="1443318" cy="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42BE59-AE75-4DE9-B4BA-CE0B55D27012}"/>
              </a:ext>
            </a:extLst>
          </p:cNvPr>
          <p:cNvCxnSpPr>
            <a:cxnSpLocks/>
          </p:cNvCxnSpPr>
          <p:nvPr/>
        </p:nvCxnSpPr>
        <p:spPr>
          <a:xfrm>
            <a:off x="4875890" y="3348941"/>
            <a:ext cx="0" cy="784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0A8CF1D-79AA-47AE-8CE0-18BAAC149294}"/>
              </a:ext>
            </a:extLst>
          </p:cNvPr>
          <p:cNvSpPr txBox="1"/>
          <p:nvPr/>
        </p:nvSpPr>
        <p:spPr>
          <a:xfrm>
            <a:off x="5799254" y="2026668"/>
            <a:ext cx="184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List all n! permutations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C534D-29D5-4565-89BF-15510384B82F}"/>
              </a:ext>
            </a:extLst>
          </p:cNvPr>
          <p:cNvSpPr txBox="1"/>
          <p:nvPr/>
        </p:nvSpPr>
        <p:spPr>
          <a:xfrm>
            <a:off x="4875889" y="3410345"/>
            <a:ext cx="18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Ranking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98110-B9ED-4EB1-B19D-49FC53D0517B}"/>
              </a:ext>
            </a:extLst>
          </p:cNvPr>
          <p:cNvSpPr txBox="1"/>
          <p:nvPr/>
        </p:nvSpPr>
        <p:spPr>
          <a:xfrm>
            <a:off x="2887541" y="2365638"/>
            <a:ext cx="114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Unranking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68FD0C-8019-431A-9E21-5A3899701A74}"/>
              </a:ext>
            </a:extLst>
          </p:cNvPr>
          <p:cNvSpPr/>
          <p:nvPr/>
        </p:nvSpPr>
        <p:spPr>
          <a:xfrm>
            <a:off x="7242574" y="2198336"/>
            <a:ext cx="1846731" cy="99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A20BDF-2565-47B5-A960-60A0A692D3B3}"/>
              </a:ext>
            </a:extLst>
          </p:cNvPr>
          <p:cNvSpPr txBox="1"/>
          <p:nvPr/>
        </p:nvSpPr>
        <p:spPr>
          <a:xfrm>
            <a:off x="7403943" y="2344861"/>
            <a:ext cx="184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enters a number</a:t>
            </a:r>
            <a:endParaRPr lang="en-IL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5BB117-098C-4C19-81C9-984527AB3D5A}"/>
              </a:ext>
            </a:extLst>
          </p:cNvPr>
          <p:cNvCxnSpPr>
            <a:cxnSpLocks/>
          </p:cNvCxnSpPr>
          <p:nvPr/>
        </p:nvCxnSpPr>
        <p:spPr>
          <a:xfrm>
            <a:off x="9089305" y="2668027"/>
            <a:ext cx="887504" cy="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9544937-F5C2-4A8D-9C7F-F79594333F93}"/>
              </a:ext>
            </a:extLst>
          </p:cNvPr>
          <p:cNvSpPr/>
          <p:nvPr/>
        </p:nvSpPr>
        <p:spPr>
          <a:xfrm>
            <a:off x="9976809" y="2219183"/>
            <a:ext cx="1846731" cy="99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3C61C1-83B8-42C7-B439-CABE7E587003}"/>
              </a:ext>
            </a:extLst>
          </p:cNvPr>
          <p:cNvSpPr txBox="1"/>
          <p:nvPr/>
        </p:nvSpPr>
        <p:spPr>
          <a:xfrm>
            <a:off x="10138178" y="2326551"/>
            <a:ext cx="184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al n! permutations</a:t>
            </a:r>
            <a:endParaRPr lang="en-IL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360855EA-B74A-4A37-9FC9-BEA49072B835}"/>
              </a:ext>
            </a:extLst>
          </p:cNvPr>
          <p:cNvSpPr/>
          <p:nvPr/>
        </p:nvSpPr>
        <p:spPr>
          <a:xfrm>
            <a:off x="9734776" y="46464"/>
            <a:ext cx="2250133" cy="15083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3B6A00-3352-44BC-9499-D00372A76D83}"/>
              </a:ext>
            </a:extLst>
          </p:cNvPr>
          <p:cNvSpPr txBox="1"/>
          <p:nvPr/>
        </p:nvSpPr>
        <p:spPr>
          <a:xfrm>
            <a:off x="10066466" y="486466"/>
            <a:ext cx="184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you want to continue ?</a:t>
            </a:r>
            <a:endParaRPr lang="en-IL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85A596-A5AE-4F66-9886-CD3EF164837A}"/>
              </a:ext>
            </a:extLst>
          </p:cNvPr>
          <p:cNvCxnSpPr>
            <a:cxnSpLocks/>
          </p:cNvCxnSpPr>
          <p:nvPr/>
        </p:nvCxnSpPr>
        <p:spPr>
          <a:xfrm flipH="1" flipV="1">
            <a:off x="5767884" y="783165"/>
            <a:ext cx="3966892" cy="2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5E59BAC-3340-4669-B873-0A9995D4D821}"/>
              </a:ext>
            </a:extLst>
          </p:cNvPr>
          <p:cNvSpPr txBox="1"/>
          <p:nvPr/>
        </p:nvSpPr>
        <p:spPr>
          <a:xfrm>
            <a:off x="7751330" y="355093"/>
            <a:ext cx="18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Yes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E1B8A66-34A1-4474-A32A-37329E58CFE8}"/>
              </a:ext>
            </a:extLst>
          </p:cNvPr>
          <p:cNvSpPr/>
          <p:nvPr/>
        </p:nvSpPr>
        <p:spPr>
          <a:xfrm>
            <a:off x="3952525" y="4162380"/>
            <a:ext cx="1846731" cy="99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99BE59-A2C3-4839-83FC-AC494F50EA64}"/>
              </a:ext>
            </a:extLst>
          </p:cNvPr>
          <p:cNvSpPr txBox="1"/>
          <p:nvPr/>
        </p:nvSpPr>
        <p:spPr>
          <a:xfrm>
            <a:off x="4185606" y="4281110"/>
            <a:ext cx="184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enters a permutations</a:t>
            </a:r>
            <a:endParaRPr lang="en-IL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C17FBE-2864-43AF-A846-6D81D4B2CFB4}"/>
              </a:ext>
            </a:extLst>
          </p:cNvPr>
          <p:cNvCxnSpPr>
            <a:cxnSpLocks/>
          </p:cNvCxnSpPr>
          <p:nvPr/>
        </p:nvCxnSpPr>
        <p:spPr>
          <a:xfrm>
            <a:off x="5812701" y="4604275"/>
            <a:ext cx="1223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16B4451-FA8B-4D6B-BE3E-F1B7369AB0D7}"/>
              </a:ext>
            </a:extLst>
          </p:cNvPr>
          <p:cNvSpPr/>
          <p:nvPr/>
        </p:nvSpPr>
        <p:spPr>
          <a:xfrm>
            <a:off x="7049831" y="4162380"/>
            <a:ext cx="1846731" cy="9901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FEECBF-813C-4CE7-9331-19EDAE661B3C}"/>
              </a:ext>
            </a:extLst>
          </p:cNvPr>
          <p:cNvSpPr txBox="1"/>
          <p:nvPr/>
        </p:nvSpPr>
        <p:spPr>
          <a:xfrm>
            <a:off x="7199551" y="4210545"/>
            <a:ext cx="1846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permutation’s index</a:t>
            </a:r>
            <a:endParaRPr lang="en-IL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8BCAC52-5B93-4C4F-8050-6A4E40B9F880}"/>
              </a:ext>
            </a:extLst>
          </p:cNvPr>
          <p:cNvCxnSpPr>
            <a:cxnSpLocks/>
          </p:cNvCxnSpPr>
          <p:nvPr/>
        </p:nvCxnSpPr>
        <p:spPr>
          <a:xfrm>
            <a:off x="8889855" y="4672210"/>
            <a:ext cx="7082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5E3112-E213-4D34-8986-315444DFD1AA}"/>
              </a:ext>
            </a:extLst>
          </p:cNvPr>
          <p:cNvCxnSpPr>
            <a:cxnSpLocks/>
          </p:cNvCxnSpPr>
          <p:nvPr/>
        </p:nvCxnSpPr>
        <p:spPr>
          <a:xfrm flipV="1">
            <a:off x="9598061" y="1330979"/>
            <a:ext cx="0" cy="33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E8DCF4-96CB-458B-A6DD-02C7E19D8FB7}"/>
              </a:ext>
            </a:extLst>
          </p:cNvPr>
          <p:cNvCxnSpPr>
            <a:cxnSpLocks/>
          </p:cNvCxnSpPr>
          <p:nvPr/>
        </p:nvCxnSpPr>
        <p:spPr>
          <a:xfrm>
            <a:off x="9620463" y="1341314"/>
            <a:ext cx="887504" cy="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2E660E6-61A5-443E-AD03-7E15FF283187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10859843" y="1583515"/>
            <a:ext cx="40332" cy="63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6232A66-3927-402B-8778-CFB6C5D90B36}"/>
              </a:ext>
            </a:extLst>
          </p:cNvPr>
          <p:cNvSpPr/>
          <p:nvPr/>
        </p:nvSpPr>
        <p:spPr>
          <a:xfrm>
            <a:off x="223789" y="1439480"/>
            <a:ext cx="1892459" cy="911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D74630-1BED-4ADA-9E0C-83E9EB2CD42E}"/>
              </a:ext>
            </a:extLst>
          </p:cNvPr>
          <p:cNvSpPr txBox="1"/>
          <p:nvPr/>
        </p:nvSpPr>
        <p:spPr>
          <a:xfrm>
            <a:off x="222263" y="1428400"/>
            <a:ext cx="2062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enters number of digits in the permutation</a:t>
            </a:r>
            <a:endParaRPr lang="en-IL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B4D5174-1915-4C24-8BB6-7923344CC3E4}"/>
              </a:ext>
            </a:extLst>
          </p:cNvPr>
          <p:cNvSpPr txBox="1"/>
          <p:nvPr/>
        </p:nvSpPr>
        <p:spPr>
          <a:xfrm>
            <a:off x="10900175" y="5278384"/>
            <a:ext cx="959224" cy="37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  <a:endParaRPr lang="en-IL" dirty="0"/>
          </a:p>
        </p:txBody>
      </p:sp>
      <p:sp>
        <p:nvSpPr>
          <p:cNvPr id="104" name="Flowchart: Data 103">
            <a:extLst>
              <a:ext uri="{FF2B5EF4-FFF2-40B4-BE49-F238E27FC236}">
                <a16:creationId xmlns:a16="http://schemas.microsoft.com/office/drawing/2014/main" id="{B0F1D0B9-97D7-4BCD-8A85-7E61DE4CC857}"/>
              </a:ext>
            </a:extLst>
          </p:cNvPr>
          <p:cNvSpPr/>
          <p:nvPr/>
        </p:nvSpPr>
        <p:spPr>
          <a:xfrm>
            <a:off x="10586410" y="5211593"/>
            <a:ext cx="1174377" cy="510988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C77888-0063-4227-9468-4479AAA0BF25}"/>
              </a:ext>
            </a:extLst>
          </p:cNvPr>
          <p:cNvSpPr txBox="1"/>
          <p:nvPr/>
        </p:nvSpPr>
        <p:spPr>
          <a:xfrm>
            <a:off x="11379787" y="4106680"/>
            <a:ext cx="18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</a:t>
            </a:r>
            <a:endParaRPr lang="en-IL" dirty="0">
              <a:solidFill>
                <a:schemeClr val="accent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A621AA1-09E9-43B2-A557-3580CE10AFBD}"/>
              </a:ext>
            </a:extLst>
          </p:cNvPr>
          <p:cNvCxnSpPr/>
          <p:nvPr/>
        </p:nvCxnSpPr>
        <p:spPr>
          <a:xfrm>
            <a:off x="11421041" y="1173161"/>
            <a:ext cx="0" cy="75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C6A9A3-15D1-45ED-878C-27AD59A118D8}"/>
              </a:ext>
            </a:extLst>
          </p:cNvPr>
          <p:cNvCxnSpPr>
            <a:cxnSpLocks/>
          </p:cNvCxnSpPr>
          <p:nvPr/>
        </p:nvCxnSpPr>
        <p:spPr>
          <a:xfrm>
            <a:off x="11424154" y="1921905"/>
            <a:ext cx="489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3D61E4D-59A9-48E0-B9EB-7BC914A64236}"/>
              </a:ext>
            </a:extLst>
          </p:cNvPr>
          <p:cNvCxnSpPr>
            <a:cxnSpLocks/>
          </p:cNvCxnSpPr>
          <p:nvPr/>
        </p:nvCxnSpPr>
        <p:spPr>
          <a:xfrm>
            <a:off x="11913203" y="1921905"/>
            <a:ext cx="0" cy="3606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9F8FD5-CB4C-405A-8A3D-7521FE5F510E}"/>
              </a:ext>
            </a:extLst>
          </p:cNvPr>
          <p:cNvCxnSpPr>
            <a:cxnSpLocks/>
          </p:cNvCxnSpPr>
          <p:nvPr/>
        </p:nvCxnSpPr>
        <p:spPr>
          <a:xfrm flipH="1">
            <a:off x="11623190" y="5526988"/>
            <a:ext cx="290007" cy="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D7B04DF-38EF-454C-AFF8-86A19B15A219}"/>
              </a:ext>
            </a:extLst>
          </p:cNvPr>
          <p:cNvCxnSpPr>
            <a:cxnSpLocks/>
          </p:cNvCxnSpPr>
          <p:nvPr/>
        </p:nvCxnSpPr>
        <p:spPr>
          <a:xfrm>
            <a:off x="2917097" y="2692947"/>
            <a:ext cx="10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47631BB-5F7B-40C1-96C6-A91347C8EC82}"/>
              </a:ext>
            </a:extLst>
          </p:cNvPr>
          <p:cNvCxnSpPr>
            <a:cxnSpLocks/>
          </p:cNvCxnSpPr>
          <p:nvPr/>
        </p:nvCxnSpPr>
        <p:spPr>
          <a:xfrm>
            <a:off x="2917097" y="2026668"/>
            <a:ext cx="0" cy="65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2A82F89-F4C3-4EAE-B277-083C9DA53B4E}"/>
              </a:ext>
            </a:extLst>
          </p:cNvPr>
          <p:cNvCxnSpPr>
            <a:cxnSpLocks/>
          </p:cNvCxnSpPr>
          <p:nvPr/>
        </p:nvCxnSpPr>
        <p:spPr>
          <a:xfrm flipH="1">
            <a:off x="2116248" y="2026668"/>
            <a:ext cx="801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93B0E18-8252-4EF1-8D28-E40547E397EC}"/>
              </a:ext>
            </a:extLst>
          </p:cNvPr>
          <p:cNvSpPr txBox="1"/>
          <p:nvPr/>
        </p:nvSpPr>
        <p:spPr>
          <a:xfrm>
            <a:off x="392678" y="2764014"/>
            <a:ext cx="20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enters the index he wants</a:t>
            </a:r>
            <a:endParaRPr lang="en-IL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87B2F7D-568A-47DC-9EC7-DD3BC240F512}"/>
              </a:ext>
            </a:extLst>
          </p:cNvPr>
          <p:cNvSpPr/>
          <p:nvPr/>
        </p:nvSpPr>
        <p:spPr>
          <a:xfrm>
            <a:off x="367914" y="2788091"/>
            <a:ext cx="1771212" cy="690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4C929F3-74CB-4A09-B48A-F10E9B0040F2}"/>
              </a:ext>
            </a:extLst>
          </p:cNvPr>
          <p:cNvCxnSpPr>
            <a:cxnSpLocks/>
            <a:stCxn id="101" idx="2"/>
            <a:endCxn id="129" idx="0"/>
          </p:cNvCxnSpPr>
          <p:nvPr/>
        </p:nvCxnSpPr>
        <p:spPr>
          <a:xfrm flipH="1">
            <a:off x="1253520" y="2351730"/>
            <a:ext cx="1" cy="43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iamond 132">
            <a:extLst>
              <a:ext uri="{FF2B5EF4-FFF2-40B4-BE49-F238E27FC236}">
                <a16:creationId xmlns:a16="http://schemas.microsoft.com/office/drawing/2014/main" id="{D11656BD-A297-4D23-87AC-28A5C701F144}"/>
              </a:ext>
            </a:extLst>
          </p:cNvPr>
          <p:cNvSpPr/>
          <p:nvPr/>
        </p:nvSpPr>
        <p:spPr>
          <a:xfrm>
            <a:off x="63643" y="3725259"/>
            <a:ext cx="2823896" cy="171370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8ADD327-8050-470C-B725-0B0FD1E714A7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1253520" y="3478601"/>
            <a:ext cx="0" cy="37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A65DEE8-F48F-4114-9928-59B5BDDB1E84}"/>
              </a:ext>
            </a:extLst>
          </p:cNvPr>
          <p:cNvSpPr txBox="1"/>
          <p:nvPr/>
        </p:nvSpPr>
        <p:spPr>
          <a:xfrm>
            <a:off x="603912" y="4147690"/>
            <a:ext cx="2062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index he wrote is between 0 to n! -1 ?</a:t>
            </a:r>
            <a:endParaRPr lang="en-IL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D55DF2F-9482-4A0F-9B78-F8D921340D73}"/>
              </a:ext>
            </a:extLst>
          </p:cNvPr>
          <p:cNvCxnSpPr>
            <a:cxnSpLocks/>
          </p:cNvCxnSpPr>
          <p:nvPr/>
        </p:nvCxnSpPr>
        <p:spPr>
          <a:xfrm flipV="1">
            <a:off x="2517159" y="3209304"/>
            <a:ext cx="0" cy="1128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D5FC84F-70F7-4239-80F9-88A6169B7E3D}"/>
              </a:ext>
            </a:extLst>
          </p:cNvPr>
          <p:cNvCxnSpPr>
            <a:cxnSpLocks/>
          </p:cNvCxnSpPr>
          <p:nvPr/>
        </p:nvCxnSpPr>
        <p:spPr>
          <a:xfrm flipH="1">
            <a:off x="2130245" y="3217413"/>
            <a:ext cx="386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744F6BB-2C53-4486-ADE1-4ED241E5615D}"/>
              </a:ext>
            </a:extLst>
          </p:cNvPr>
          <p:cNvSpPr txBox="1"/>
          <p:nvPr/>
        </p:nvSpPr>
        <p:spPr>
          <a:xfrm>
            <a:off x="2472929" y="3493386"/>
            <a:ext cx="18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</a:t>
            </a:r>
            <a:endParaRPr lang="en-IL" dirty="0">
              <a:solidFill>
                <a:schemeClr val="accent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936BBB6-54E2-4C9E-A0F5-DDDD94B75AFF}"/>
              </a:ext>
            </a:extLst>
          </p:cNvPr>
          <p:cNvCxnSpPr>
            <a:cxnSpLocks/>
          </p:cNvCxnSpPr>
          <p:nvPr/>
        </p:nvCxnSpPr>
        <p:spPr>
          <a:xfrm flipV="1">
            <a:off x="2116248" y="5071021"/>
            <a:ext cx="1" cy="61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AE2534F-BB87-412F-B0CE-B7E3A88F2719}"/>
              </a:ext>
            </a:extLst>
          </p:cNvPr>
          <p:cNvSpPr txBox="1"/>
          <p:nvPr/>
        </p:nvSpPr>
        <p:spPr>
          <a:xfrm>
            <a:off x="2078892" y="5133875"/>
            <a:ext cx="184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Yes</a:t>
            </a:r>
            <a:endParaRPr lang="en-IL" dirty="0">
              <a:solidFill>
                <a:schemeClr val="accent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C3AD222-E3F3-4702-8686-187155520675}"/>
              </a:ext>
            </a:extLst>
          </p:cNvPr>
          <p:cNvSpPr/>
          <p:nvPr/>
        </p:nvSpPr>
        <p:spPr>
          <a:xfrm>
            <a:off x="2547531" y="5315661"/>
            <a:ext cx="1404994" cy="649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75861F2-6B72-45BC-88B9-8F78CFA72B98}"/>
              </a:ext>
            </a:extLst>
          </p:cNvPr>
          <p:cNvSpPr txBox="1"/>
          <p:nvPr/>
        </p:nvSpPr>
        <p:spPr>
          <a:xfrm>
            <a:off x="2597327" y="5300480"/>
            <a:ext cx="2062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the permutation</a:t>
            </a:r>
            <a:endParaRPr lang="en-IL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3939733-B53D-46F0-A698-A07543A0439E}"/>
              </a:ext>
            </a:extLst>
          </p:cNvPr>
          <p:cNvCxnSpPr>
            <a:cxnSpLocks/>
          </p:cNvCxnSpPr>
          <p:nvPr/>
        </p:nvCxnSpPr>
        <p:spPr>
          <a:xfrm>
            <a:off x="3951636" y="5685624"/>
            <a:ext cx="5506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0EDC08B-F130-49A8-A7FD-2C7D8662D107}"/>
              </a:ext>
            </a:extLst>
          </p:cNvPr>
          <p:cNvCxnSpPr>
            <a:cxnSpLocks/>
          </p:cNvCxnSpPr>
          <p:nvPr/>
        </p:nvCxnSpPr>
        <p:spPr>
          <a:xfrm flipV="1">
            <a:off x="9457764" y="4672210"/>
            <a:ext cx="0" cy="100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A282AA4-1E8A-4F60-AB07-DAEE85CF39DA}"/>
              </a:ext>
            </a:extLst>
          </p:cNvPr>
          <p:cNvCxnSpPr>
            <a:cxnSpLocks/>
            <a:endCxn id="155" idx="1"/>
          </p:cNvCxnSpPr>
          <p:nvPr/>
        </p:nvCxnSpPr>
        <p:spPr>
          <a:xfrm flipV="1">
            <a:off x="2121261" y="5640558"/>
            <a:ext cx="426270" cy="3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תיבת טקסט 2">
            <a:extLst>
              <a:ext uri="{FF2B5EF4-FFF2-40B4-BE49-F238E27FC236}">
                <a16:creationId xmlns:a16="http://schemas.microsoft.com/office/drawing/2014/main" id="{94506724-F8A3-47D1-971D-A917A49747A5}"/>
              </a:ext>
            </a:extLst>
          </p:cNvPr>
          <p:cNvSpPr txBox="1"/>
          <p:nvPr/>
        </p:nvSpPr>
        <p:spPr>
          <a:xfrm>
            <a:off x="11618737" y="6259360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15</a:t>
            </a:r>
            <a:endParaRPr lang="he-IL" sz="2000" b="1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6EEF368-EE62-478B-A887-6C9E03B5A2ED}"/>
              </a:ext>
            </a:extLst>
          </p:cNvPr>
          <p:cNvSpPr txBox="1"/>
          <p:nvPr/>
        </p:nvSpPr>
        <p:spPr>
          <a:xfrm>
            <a:off x="171220" y="6165205"/>
            <a:ext cx="420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Flow Chart Diagram </a:t>
            </a:r>
            <a:r>
              <a:rPr lang="en-US" dirty="0">
                <a:solidFill>
                  <a:schemeClr val="bg1"/>
                </a:solidFill>
              </a:rPr>
              <a:t>– for the implementation of all the algorithms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1EB97E2-1623-4CB6-A0CB-398CB95A5F4A}"/>
              </a:ext>
            </a:extLst>
          </p:cNvPr>
          <p:cNvSpPr/>
          <p:nvPr/>
        </p:nvSpPr>
        <p:spPr>
          <a:xfrm>
            <a:off x="6844992" y="6326636"/>
            <a:ext cx="649495" cy="2655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8" name="Flowchart: Data 167">
            <a:extLst>
              <a:ext uri="{FF2B5EF4-FFF2-40B4-BE49-F238E27FC236}">
                <a16:creationId xmlns:a16="http://schemas.microsoft.com/office/drawing/2014/main" id="{A21F5F46-89C7-4C6C-A0DE-4C76B38036B0}"/>
              </a:ext>
            </a:extLst>
          </p:cNvPr>
          <p:cNvSpPr/>
          <p:nvPr/>
        </p:nvSpPr>
        <p:spPr>
          <a:xfrm>
            <a:off x="4459475" y="6312636"/>
            <a:ext cx="649496" cy="323165"/>
          </a:xfrm>
          <a:prstGeom prst="flowChartInputOutpu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9" name="Diamond 168">
            <a:extLst>
              <a:ext uri="{FF2B5EF4-FFF2-40B4-BE49-F238E27FC236}">
                <a16:creationId xmlns:a16="http://schemas.microsoft.com/office/drawing/2014/main" id="{79DE3F66-42CF-4EB9-A4AB-2F0450FEBC60}"/>
              </a:ext>
            </a:extLst>
          </p:cNvPr>
          <p:cNvSpPr/>
          <p:nvPr/>
        </p:nvSpPr>
        <p:spPr>
          <a:xfrm>
            <a:off x="9133015" y="6282050"/>
            <a:ext cx="649497" cy="338170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627B603-821B-47E0-91A9-8B4A9867E665}"/>
              </a:ext>
            </a:extLst>
          </p:cNvPr>
          <p:cNvCxnSpPr>
            <a:cxnSpLocks/>
          </p:cNvCxnSpPr>
          <p:nvPr/>
        </p:nvCxnSpPr>
        <p:spPr>
          <a:xfrm flipV="1">
            <a:off x="4120626" y="6143158"/>
            <a:ext cx="0" cy="668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2958B5E-1974-4706-8CF6-5B779F212028}"/>
              </a:ext>
            </a:extLst>
          </p:cNvPr>
          <p:cNvSpPr txBox="1"/>
          <p:nvPr/>
        </p:nvSpPr>
        <p:spPr>
          <a:xfrm>
            <a:off x="5225393" y="6274723"/>
            <a:ext cx="11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Start/End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591AE51-FAD7-479F-B004-FEDF34256F01}"/>
              </a:ext>
            </a:extLst>
          </p:cNvPr>
          <p:cNvSpPr txBox="1"/>
          <p:nvPr/>
        </p:nvSpPr>
        <p:spPr>
          <a:xfrm>
            <a:off x="7503131" y="6275571"/>
            <a:ext cx="117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Operation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3F57D67-A293-4D7D-A8E3-03CB328DFD4B}"/>
              </a:ext>
            </a:extLst>
          </p:cNvPr>
          <p:cNvSpPr txBox="1"/>
          <p:nvPr/>
        </p:nvSpPr>
        <p:spPr>
          <a:xfrm>
            <a:off x="9782512" y="6249248"/>
            <a:ext cx="16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Selection node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7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9B81D67F-ED2B-4AD9-9CAC-32A5B3580F9E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1</a:t>
            </a:r>
            <a:r>
              <a:rPr lang="he-IL" sz="20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118F2-603B-4340-A59F-5F942089392F}"/>
              </a:ext>
            </a:extLst>
          </p:cNvPr>
          <p:cNvSpPr txBox="1"/>
          <p:nvPr/>
        </p:nvSpPr>
        <p:spPr>
          <a:xfrm>
            <a:off x="3675528" y="430306"/>
            <a:ext cx="6642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Creating all n! permutations </a:t>
            </a:r>
            <a:endParaRPr lang="en-IL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5076E-EBC9-454A-92E7-379B4A67708F}"/>
              </a:ext>
            </a:extLst>
          </p:cNvPr>
          <p:cNvSpPr txBox="1"/>
          <p:nvPr/>
        </p:nvSpPr>
        <p:spPr>
          <a:xfrm>
            <a:off x="10807070" y="118533"/>
            <a:ext cx="135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endParaRPr lang="en-IL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E4D0812-39AA-4FFF-A210-AB982D379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728042"/>
              </p:ext>
            </p:extLst>
          </p:nvPr>
        </p:nvGraphicFramePr>
        <p:xfrm>
          <a:off x="353878" y="16781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A9C76E9-350A-47AE-9A2A-DD106CDF9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611979"/>
              </p:ext>
            </p:extLst>
          </p:nvPr>
        </p:nvGraphicFramePr>
        <p:xfrm>
          <a:off x="6477000" y="16781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488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F8D119E1-2CBC-46E5-8B1C-616BE1DFB0A3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1</a:t>
            </a:r>
            <a:r>
              <a:rPr lang="he-IL" sz="2000" b="1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4AEF3-3705-46C0-ABAC-4ADECC0227FF}"/>
              </a:ext>
            </a:extLst>
          </p:cNvPr>
          <p:cNvSpPr txBox="1"/>
          <p:nvPr/>
        </p:nvSpPr>
        <p:spPr>
          <a:xfrm>
            <a:off x="5035088" y="234123"/>
            <a:ext cx="6642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Ranking</a:t>
            </a:r>
            <a:endParaRPr lang="en-IL" sz="40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49DD2-C8E6-4A6C-B78A-B29F1EB9716D}"/>
              </a:ext>
            </a:extLst>
          </p:cNvPr>
          <p:cNvSpPr txBox="1"/>
          <p:nvPr/>
        </p:nvSpPr>
        <p:spPr>
          <a:xfrm>
            <a:off x="10807070" y="118533"/>
            <a:ext cx="135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endParaRPr lang="en-IL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4A06E7-1066-466B-9E64-AA8E39F5D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305796"/>
              </p:ext>
            </p:extLst>
          </p:nvPr>
        </p:nvGraphicFramePr>
        <p:xfrm>
          <a:off x="7044509" y="1057599"/>
          <a:ext cx="4084608" cy="2264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C27ADBE-46CE-42DD-96EA-41E76819C3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814953"/>
              </p:ext>
            </p:extLst>
          </p:nvPr>
        </p:nvGraphicFramePr>
        <p:xfrm>
          <a:off x="7041234" y="3617779"/>
          <a:ext cx="4084608" cy="2264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F5496F-9F46-D0FE-B0CD-972EEDB21C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766444"/>
              </p:ext>
            </p:extLst>
          </p:nvPr>
        </p:nvGraphicFramePr>
        <p:xfrm>
          <a:off x="258792" y="1380642"/>
          <a:ext cx="5684807" cy="3467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AAA8FE-8094-E14A-43FD-43D6958A1D1F}"/>
              </a:ext>
            </a:extLst>
          </p:cNvPr>
          <p:cNvCxnSpPr/>
          <p:nvPr/>
        </p:nvCxnSpPr>
        <p:spPr>
          <a:xfrm>
            <a:off x="6495691" y="1245798"/>
            <a:ext cx="0" cy="4743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701D8A-BEBF-77AF-0764-3E3448862C89}"/>
              </a:ext>
            </a:extLst>
          </p:cNvPr>
          <p:cNvCxnSpPr/>
          <p:nvPr/>
        </p:nvCxnSpPr>
        <p:spPr>
          <a:xfrm>
            <a:off x="6721595" y="3454880"/>
            <a:ext cx="4652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98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512AF448-8A81-4677-BC91-F4BAE0BFAFFD}"/>
              </a:ext>
            </a:extLst>
          </p:cNvPr>
          <p:cNvSpPr txBox="1"/>
          <p:nvPr/>
        </p:nvSpPr>
        <p:spPr>
          <a:xfrm>
            <a:off x="11677935" y="5622878"/>
            <a:ext cx="51406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/>
              <a:t>18</a:t>
            </a:r>
          </a:p>
          <a:p>
            <a:endParaRPr lang="he-I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4D527-9774-46F1-B5C6-E08F99ABE454}"/>
              </a:ext>
            </a:extLst>
          </p:cNvPr>
          <p:cNvSpPr txBox="1"/>
          <p:nvPr/>
        </p:nvSpPr>
        <p:spPr>
          <a:xfrm>
            <a:off x="5035088" y="253098"/>
            <a:ext cx="664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Un-ranking</a:t>
            </a:r>
            <a:endParaRPr lang="en-IL" sz="36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141BE-5CD5-431A-AC5A-1AE664A13D76}"/>
              </a:ext>
            </a:extLst>
          </p:cNvPr>
          <p:cNvSpPr txBox="1"/>
          <p:nvPr/>
        </p:nvSpPr>
        <p:spPr>
          <a:xfrm>
            <a:off x="10807070" y="118533"/>
            <a:ext cx="135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  <a:endParaRPr lang="en-IL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8218883-A766-4BA1-9DFF-97534A4204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194469"/>
              </p:ext>
            </p:extLst>
          </p:nvPr>
        </p:nvGraphicFramePr>
        <p:xfrm>
          <a:off x="7634376" y="1033994"/>
          <a:ext cx="3743866" cy="2426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8BE6B06-2B6B-4F99-A0FB-F3AD1E1F0A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107915"/>
              </p:ext>
            </p:extLst>
          </p:nvPr>
        </p:nvGraphicFramePr>
        <p:xfrm>
          <a:off x="7737893" y="3674851"/>
          <a:ext cx="3640349" cy="2316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D833204-D8CC-1D25-AA48-8E62AFF1F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381650"/>
              </p:ext>
            </p:extLst>
          </p:nvPr>
        </p:nvGraphicFramePr>
        <p:xfrm>
          <a:off x="403123" y="1431985"/>
          <a:ext cx="5692877" cy="3217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6A3F3D-1E86-7624-5D6C-C21723DF51A0}"/>
              </a:ext>
            </a:extLst>
          </p:cNvPr>
          <p:cNvCxnSpPr/>
          <p:nvPr/>
        </p:nvCxnSpPr>
        <p:spPr>
          <a:xfrm>
            <a:off x="6719977" y="1112808"/>
            <a:ext cx="0" cy="4796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EDF483-2E01-5577-2EDC-0D96BEFCE7B7}"/>
              </a:ext>
            </a:extLst>
          </p:cNvPr>
          <p:cNvCxnSpPr/>
          <p:nvPr/>
        </p:nvCxnSpPr>
        <p:spPr>
          <a:xfrm>
            <a:off x="6719977" y="3605842"/>
            <a:ext cx="4888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64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2">
            <a:extLst>
              <a:ext uri="{FF2B5EF4-FFF2-40B4-BE49-F238E27FC236}">
                <a16:creationId xmlns:a16="http://schemas.microsoft.com/office/drawing/2014/main" id="{42FE1E4F-A734-1FD1-0818-5001903E1EB5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dirty="0"/>
              <a:t>19</a:t>
            </a:r>
          </a:p>
        </p:txBody>
      </p:sp>
      <p:pic>
        <p:nvPicPr>
          <p:cNvPr id="5122" name="Picture 2" descr="Thank You for listening - Innocent Minions | Meme Generator | Thank you for  listening, Minions, Minion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99" y="1679127"/>
            <a:ext cx="4422521" cy="248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6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3FCAC4C-F071-F1FB-7FDD-2898EE4CB713}"/>
              </a:ext>
            </a:extLst>
          </p:cNvPr>
          <p:cNvSpPr txBox="1"/>
          <p:nvPr/>
        </p:nvSpPr>
        <p:spPr>
          <a:xfrm>
            <a:off x="887105" y="492161"/>
            <a:ext cx="659186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u="sng" dirty="0"/>
              <a:t>Introduction</a:t>
            </a:r>
            <a:endParaRPr lang="he-IL" sz="2000" b="1" u="sng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25E9BCB-3352-3AF1-1D31-CA105B99E85D}"/>
              </a:ext>
            </a:extLst>
          </p:cNvPr>
          <p:cNvSpPr txBox="1"/>
          <p:nvPr/>
        </p:nvSpPr>
        <p:spPr>
          <a:xfrm>
            <a:off x="887105" y="1487606"/>
            <a:ext cx="5208896" cy="9224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permutation is a mathematical technique that determines the number of possible arrangements in a set when the order of the arrangements matters</a:t>
            </a:r>
            <a:endParaRPr lang="he-IL" dirty="0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07A8D42A-7F0D-97BC-764C-D5F86DA01372}"/>
              </a:ext>
            </a:extLst>
          </p:cNvPr>
          <p:cNvSpPr/>
          <p:nvPr/>
        </p:nvSpPr>
        <p:spPr>
          <a:xfrm>
            <a:off x="573206" y="1487606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D0603097-950C-FD46-FD5A-C025F20EAED1}"/>
              </a:ext>
            </a:extLst>
          </p:cNvPr>
          <p:cNvSpPr/>
          <p:nvPr/>
        </p:nvSpPr>
        <p:spPr>
          <a:xfrm>
            <a:off x="887105" y="1487606"/>
            <a:ext cx="5331726" cy="92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1721BF4-4DEC-73AE-1E55-879C29A91E67}"/>
              </a:ext>
            </a:extLst>
          </p:cNvPr>
          <p:cNvSpPr txBox="1"/>
          <p:nvPr/>
        </p:nvSpPr>
        <p:spPr>
          <a:xfrm>
            <a:off x="887105" y="3198211"/>
            <a:ext cx="6591869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Permutations are used in almost every branch of mathematics, and in many other fields of science:</a:t>
            </a:r>
          </a:p>
          <a:p>
            <a:endParaRPr lang="en-US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u="sng" dirty="0">
                <a:latin typeface="Calibri" panose="020F0502020204030204" pitchFamily="34" charset="0"/>
                <a:cs typeface="Arial" panose="020B0604020202020204" pitchFamily="34" charset="0"/>
              </a:rPr>
              <a:t>computer science </a:t>
            </a:r>
            <a:r>
              <a:rPr lang="en-US" dirty="0">
                <a:latin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are used for analyzing sorting algorithms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quantum physics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describing states of particles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biology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describing RNA sequences</a:t>
            </a:r>
            <a:endParaRPr lang="he-IL" dirty="0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168D4AAE-1F43-96DC-87A7-ACE32744A0E0}"/>
              </a:ext>
            </a:extLst>
          </p:cNvPr>
          <p:cNvSpPr/>
          <p:nvPr/>
        </p:nvSpPr>
        <p:spPr>
          <a:xfrm>
            <a:off x="573205" y="3319397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: ימינה 8">
            <a:extLst>
              <a:ext uri="{FF2B5EF4-FFF2-40B4-BE49-F238E27FC236}">
                <a16:creationId xmlns:a16="http://schemas.microsoft.com/office/drawing/2014/main" id="{307F4CA5-5B74-A75F-0EFC-537F13D20414}"/>
              </a:ext>
            </a:extLst>
          </p:cNvPr>
          <p:cNvSpPr/>
          <p:nvPr/>
        </p:nvSpPr>
        <p:spPr>
          <a:xfrm>
            <a:off x="6796585" y="1706812"/>
            <a:ext cx="805218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B5D87C9-BE78-5AC3-CBE8-355E712BB130}"/>
              </a:ext>
            </a:extLst>
          </p:cNvPr>
          <p:cNvSpPr txBox="1"/>
          <p:nvPr/>
        </p:nvSpPr>
        <p:spPr>
          <a:xfrm>
            <a:off x="8179557" y="1487606"/>
            <a:ext cx="340284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number of permutations of n distinct objects is n factorial, usually written as n!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093D81C-369B-BE60-E1C0-F10BD8BB551A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2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261025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C767AF4-0084-A875-52EA-7156C7A4B44F}"/>
              </a:ext>
            </a:extLst>
          </p:cNvPr>
          <p:cNvSpPr txBox="1"/>
          <p:nvPr/>
        </p:nvSpPr>
        <p:spPr>
          <a:xfrm>
            <a:off x="853612" y="519564"/>
            <a:ext cx="3821372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goal in phase B of the project 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is to research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implement</a:t>
            </a:r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 variety of algorithms  that generate all permutations and compare their runtime complexity</a:t>
            </a:r>
            <a:endParaRPr lang="he-I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880E726-BB17-CD1C-FBF4-B7CDDD22116D}"/>
              </a:ext>
            </a:extLst>
          </p:cNvPr>
          <p:cNvSpPr txBox="1"/>
          <p:nvPr/>
        </p:nvSpPr>
        <p:spPr>
          <a:xfrm>
            <a:off x="723327" y="2577424"/>
            <a:ext cx="4301596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each algorithm we will examine: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CA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generation algorithm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anking -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algorithm that gives the position of a given permutation 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Unranking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algorithm that outputs the permutation given its index</a:t>
            </a:r>
          </a:p>
          <a:p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77665F4-1820-AF5A-FB4B-0CF3159CD679}"/>
              </a:ext>
            </a:extLst>
          </p:cNvPr>
          <p:cNvSpPr/>
          <p:nvPr/>
        </p:nvSpPr>
        <p:spPr>
          <a:xfrm>
            <a:off x="723331" y="493242"/>
            <a:ext cx="4081934" cy="1631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56F2F4A0-BDB0-CD38-8A08-9FC9AB9E0A13}"/>
              </a:ext>
            </a:extLst>
          </p:cNvPr>
          <p:cNvSpPr/>
          <p:nvPr/>
        </p:nvSpPr>
        <p:spPr>
          <a:xfrm>
            <a:off x="532258" y="3179688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C7B9D6BB-8061-B136-D06A-0CA87923DBA3}"/>
              </a:ext>
            </a:extLst>
          </p:cNvPr>
          <p:cNvSpPr/>
          <p:nvPr/>
        </p:nvSpPr>
        <p:spPr>
          <a:xfrm>
            <a:off x="532258" y="4557450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5E00112F-1542-F5D4-92F3-64A5177C7AF7}"/>
              </a:ext>
            </a:extLst>
          </p:cNvPr>
          <p:cNvSpPr/>
          <p:nvPr/>
        </p:nvSpPr>
        <p:spPr>
          <a:xfrm>
            <a:off x="532258" y="3762485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4201283-2638-27B6-4D08-B5DA51F04D49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3</a:t>
            </a:r>
            <a:endParaRPr lang="he-IL" sz="2000" b="1" dirty="0"/>
          </a:p>
        </p:txBody>
      </p: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03F84579-0CC1-2451-67C5-BF229ACB1D40}"/>
              </a:ext>
            </a:extLst>
          </p:cNvPr>
          <p:cNvCxnSpPr/>
          <p:nvPr/>
        </p:nvCxnSpPr>
        <p:spPr>
          <a:xfrm>
            <a:off x="5643073" y="478564"/>
            <a:ext cx="0" cy="5084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F2A33D-85E7-D00B-1AB9-6BECF02979DC}"/>
              </a:ext>
            </a:extLst>
          </p:cNvPr>
          <p:cNvSpPr txBox="1"/>
          <p:nvPr/>
        </p:nvSpPr>
        <p:spPr>
          <a:xfrm>
            <a:off x="6096000" y="677961"/>
            <a:ext cx="3635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Generation example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N=3 :  123 , 132 , 312 ,321, 231 ,213   </a:t>
            </a:r>
            <a:endParaRPr lang="en-IL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E54D88-B66A-3745-A240-AE4A4AD6915E}"/>
              </a:ext>
            </a:extLst>
          </p:cNvPr>
          <p:cNvCxnSpPr/>
          <p:nvPr/>
        </p:nvCxnSpPr>
        <p:spPr>
          <a:xfrm>
            <a:off x="5906278" y="1987420"/>
            <a:ext cx="5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14D8E5-9244-59EF-7FDE-4BF90DB790CA}"/>
              </a:ext>
            </a:extLst>
          </p:cNvPr>
          <p:cNvSpPr txBox="1"/>
          <p:nvPr/>
        </p:nvSpPr>
        <p:spPr>
          <a:xfrm>
            <a:off x="6095999" y="2256388"/>
            <a:ext cx="453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Ranking example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position of 312 from the previous list is 3.</a:t>
            </a:r>
            <a:endParaRPr lang="en-I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63DA7A-383A-60BD-4FDB-AD13D0BFEE4F}"/>
              </a:ext>
            </a:extLst>
          </p:cNvPr>
          <p:cNvCxnSpPr/>
          <p:nvPr/>
        </p:nvCxnSpPr>
        <p:spPr>
          <a:xfrm>
            <a:off x="5906278" y="3746934"/>
            <a:ext cx="5952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DB6182-317A-C5BE-F4DD-7B90F2D1E658}"/>
              </a:ext>
            </a:extLst>
          </p:cNvPr>
          <p:cNvSpPr txBox="1"/>
          <p:nvPr/>
        </p:nvSpPr>
        <p:spPr>
          <a:xfrm>
            <a:off x="6095999" y="4084748"/>
            <a:ext cx="382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Unranking</a:t>
            </a:r>
            <a:r>
              <a:rPr lang="en-US" dirty="0">
                <a:solidFill>
                  <a:srgbClr val="C00000"/>
                </a:solidFill>
              </a:rPr>
              <a:t> example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permutation in the 5</a:t>
            </a:r>
            <a:r>
              <a:rPr lang="en-US" baseline="30000" dirty="0"/>
              <a:t>th</a:t>
            </a:r>
            <a:r>
              <a:rPr lang="en-US" dirty="0"/>
              <a:t> place is 231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1959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DCA79A9-FA67-3D8A-3B32-3A933F82FD66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4</a:t>
            </a:r>
            <a:endParaRPr lang="he-IL" sz="2000" b="1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89D0CD0-08BC-7606-DCB7-5F15B2CFCE5C}"/>
              </a:ext>
            </a:extLst>
          </p:cNvPr>
          <p:cNvSpPr txBox="1"/>
          <p:nvPr/>
        </p:nvSpPr>
        <p:spPr>
          <a:xfrm>
            <a:off x="555475" y="368490"/>
            <a:ext cx="3934637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Adjacent transpositions algorithm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D34301AC-9AD8-77A0-42CA-B95B1B5BF51B}"/>
              </a:ext>
            </a:extLst>
          </p:cNvPr>
          <p:cNvCxnSpPr>
            <a:cxnSpLocks/>
          </p:cNvCxnSpPr>
          <p:nvPr/>
        </p:nvCxnSpPr>
        <p:spPr>
          <a:xfrm>
            <a:off x="615298" y="724819"/>
            <a:ext cx="3674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0191F19-7565-BEC1-F5B8-2AEE3F8E7DAC}"/>
              </a:ext>
            </a:extLst>
          </p:cNvPr>
          <p:cNvSpPr txBox="1"/>
          <p:nvPr/>
        </p:nvSpPr>
        <p:spPr>
          <a:xfrm>
            <a:off x="508472" y="1499386"/>
            <a:ext cx="41447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way one permutation is changed to the next is by an adjacent transposition</a:t>
            </a:r>
            <a:endParaRPr lang="he-IL" dirty="0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193A033D-CC31-DEAD-AA29-2D02ECDAF931}"/>
              </a:ext>
            </a:extLst>
          </p:cNvPr>
          <p:cNvSpPr/>
          <p:nvPr/>
        </p:nvSpPr>
        <p:spPr>
          <a:xfrm>
            <a:off x="364407" y="1582381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206D8C0-EFEB-0FA5-FEA5-EEB4595E8D6B}"/>
              </a:ext>
            </a:extLst>
          </p:cNvPr>
          <p:cNvSpPr txBox="1"/>
          <p:nvPr/>
        </p:nvSpPr>
        <p:spPr>
          <a:xfrm>
            <a:off x="555475" y="2540606"/>
            <a:ext cx="373451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denote by an arrow above each integer its direction, namely, the direction in which it tends to go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7E202D0E-68B8-C0AC-C310-7C07CF670247}"/>
              </a:ext>
            </a:extLst>
          </p:cNvPr>
          <p:cNvSpPr/>
          <p:nvPr/>
        </p:nvSpPr>
        <p:spPr>
          <a:xfrm>
            <a:off x="364405" y="2617965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419EE63C-A1FB-874E-6903-DDADD4966223}"/>
                  </a:ext>
                </a:extLst>
              </p:cNvPr>
              <p:cNvSpPr txBox="1"/>
              <p:nvPr/>
            </p:nvSpPr>
            <p:spPr>
              <a:xfrm>
                <a:off x="555474" y="3520685"/>
                <a:ext cx="3255947" cy="7182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CA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example, if n = 3, the first permutation in the list is: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groupChr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groupChr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groupCh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419EE63C-A1FB-874E-6903-DDADD4966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74" y="3520685"/>
                <a:ext cx="3255947" cy="718210"/>
              </a:xfrm>
              <a:prstGeom prst="rect">
                <a:avLst/>
              </a:prstGeom>
              <a:blipFill>
                <a:blip r:embed="rId2"/>
                <a:stretch>
                  <a:fillRect l="-1498" t="-5128" r="-16667" b="-136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אליפסה 11">
            <a:extLst>
              <a:ext uri="{FF2B5EF4-FFF2-40B4-BE49-F238E27FC236}">
                <a16:creationId xmlns:a16="http://schemas.microsoft.com/office/drawing/2014/main" id="{BE48AF35-2E2A-7B62-484C-E8FEE7CA22C4}"/>
              </a:ext>
            </a:extLst>
          </p:cNvPr>
          <p:cNvSpPr/>
          <p:nvPr/>
        </p:nvSpPr>
        <p:spPr>
          <a:xfrm>
            <a:off x="5655781" y="1582380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8C3F21CD-90EB-6055-BC91-36A1D084A8BB}"/>
                  </a:ext>
                </a:extLst>
              </p:cNvPr>
              <p:cNvSpPr txBox="1"/>
              <p:nvPr/>
            </p:nvSpPr>
            <p:spPr>
              <a:xfrm>
                <a:off x="5922235" y="1478388"/>
                <a:ext cx="4315627" cy="127220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CA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An integer k is mobile if there exists an integer smaller then k adjacent to k on the side where the direction of k points to. For example, in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groupChr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groupChr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groupChr>
                    <m:r>
                      <a:rPr lang="en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,  </m:t>
                    </m:r>
                  </m:oMath>
                </a14:m>
                <a:r>
                  <a:rPr lang="en-CA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3 and 2 are mobile</a:t>
                </a:r>
                <a:endParaRPr lang="he-IL" dirty="0"/>
              </a:p>
            </p:txBody>
          </p:sp>
        </mc:Choice>
        <mc:Fallback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8C3F21CD-90EB-6055-BC91-36A1D084A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235" y="1478388"/>
                <a:ext cx="4315627" cy="1272208"/>
              </a:xfrm>
              <a:prstGeom prst="rect">
                <a:avLst/>
              </a:prstGeom>
              <a:blipFill>
                <a:blip r:embed="rId3"/>
                <a:stretch>
                  <a:fillRect l="-1130" t="-2885" b="-72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אליפסה 4">
            <a:extLst>
              <a:ext uri="{FF2B5EF4-FFF2-40B4-BE49-F238E27FC236}">
                <a16:creationId xmlns:a16="http://schemas.microsoft.com/office/drawing/2014/main" id="{AFF511E3-9B8D-03DD-8A58-26C3D235FB89}"/>
              </a:ext>
            </a:extLst>
          </p:cNvPr>
          <p:cNvSpPr/>
          <p:nvPr/>
        </p:nvSpPr>
        <p:spPr>
          <a:xfrm>
            <a:off x="4693647" y="238282"/>
            <a:ext cx="2306405" cy="7892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02713E1-EFDC-3DDA-5556-D8406399B859}"/>
              </a:ext>
            </a:extLst>
          </p:cNvPr>
          <p:cNvSpPr txBox="1"/>
          <p:nvPr/>
        </p:nvSpPr>
        <p:spPr>
          <a:xfrm>
            <a:off x="4843322" y="428567"/>
            <a:ext cx="25651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Johnson and Trotter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803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7366C68-2857-7840-5CBE-8C1835E2753A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5</a:t>
            </a:r>
            <a:endParaRPr lang="he-IL" sz="2000" b="1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187EECC-ED41-C363-E2D2-BC842C48CC2A}"/>
              </a:ext>
            </a:extLst>
          </p:cNvPr>
          <p:cNvSpPr txBox="1"/>
          <p:nvPr/>
        </p:nvSpPr>
        <p:spPr>
          <a:xfrm>
            <a:off x="427290" y="198908"/>
            <a:ext cx="4307081" cy="34808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CA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algorithm to produce the permutations: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80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if there are no mobile integers, stop.</a:t>
            </a: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80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80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call the largest mobile integer m</a:t>
            </a: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80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80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let m switch places with the adjacent integer to which 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mth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direction points to  </a:t>
            </a:r>
          </a:p>
          <a:p>
            <a:pPr algn="l" rtl="1">
              <a:lnSpc>
                <a:spcPct val="80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80000"/>
              </a:lnSpc>
              <a:spcAft>
                <a:spcPts val="800"/>
              </a:spcAft>
            </a:pP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switch the direction of all integers k for  which k&gt;m. return to step (1)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236221" y="300512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E2F77C27-31D3-C41A-D3DF-9BCDE2950EEB}"/>
                  </a:ext>
                </a:extLst>
              </p:cNvPr>
              <p:cNvSpPr txBox="1"/>
              <p:nvPr/>
            </p:nvSpPr>
            <p:spPr>
              <a:xfrm>
                <a:off x="8050138" y="198908"/>
                <a:ext cx="4315627" cy="127220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CA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An integer k is mobile if there exists an integer smaller then k adjacent to k on the side where the direction of k points to. For example, in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groupChr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</m:groupChr>
                    <m:groupChr>
                      <m:groupChrPr>
                        <m:chr m:val="←"/>
                        <m:pos m:val="top"/>
                        <m:vertJc m:val="bot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e>
                    </m:groupChr>
                    <m:r>
                      <a:rPr lang="en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,  </m:t>
                    </m:r>
                  </m:oMath>
                </a14:m>
                <a:r>
                  <a:rPr lang="en-CA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3 and 2 are mobile</a:t>
                </a:r>
                <a:endParaRPr lang="he-IL" dirty="0"/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E2F77C27-31D3-C41A-D3DF-9BCDE2950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138" y="198908"/>
                <a:ext cx="4315627" cy="1272208"/>
              </a:xfrm>
              <a:prstGeom prst="rect">
                <a:avLst/>
              </a:prstGeom>
              <a:blipFill>
                <a:blip r:embed="rId2"/>
                <a:stretch>
                  <a:fillRect l="-1271" t="-2885" b="-72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מלבן 6">
            <a:extLst>
              <a:ext uri="{FF2B5EF4-FFF2-40B4-BE49-F238E27FC236}">
                <a16:creationId xmlns:a16="http://schemas.microsoft.com/office/drawing/2014/main" id="{11FC923B-E875-E13B-5AAC-1A91F21541E1}"/>
              </a:ext>
            </a:extLst>
          </p:cNvPr>
          <p:cNvSpPr/>
          <p:nvPr/>
        </p:nvSpPr>
        <p:spPr>
          <a:xfrm>
            <a:off x="8050138" y="168293"/>
            <a:ext cx="4042161" cy="13234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F87C81CF-1471-FC3E-7A26-DC1884DADBA1}"/>
                  </a:ext>
                </a:extLst>
              </p:cNvPr>
              <p:cNvSpPr txBox="1"/>
              <p:nvPr/>
            </p:nvSpPr>
            <p:spPr>
              <a:xfrm>
                <a:off x="331755" y="4589050"/>
                <a:ext cx="5416940" cy="14159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groupChr>
                      <m:r>
                        <a:rPr lang="en-CA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en-CA" i="1">
                          <a:latin typeface="Cambria Math" panose="02040503050406030204" pitchFamily="18" charset="0"/>
                        </a:rPr>
                        <m:t>                               </m:t>
                      </m:r>
                    </m:oMath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groupChr>
                      <m:r>
                        <a:rPr lang="en-CA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r>
                        <a:rPr lang="en-CA" i="1"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groupChr>
                      <m:r>
                        <a:rPr lang="en-CA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groupChr>
                      <m:r>
                        <a:rPr lang="en-CA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7C81CF-1471-FC3E-7A26-DC1884DAD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55" y="4589050"/>
                <a:ext cx="5416940" cy="1415965"/>
              </a:xfrm>
              <a:prstGeom prst="rect">
                <a:avLst/>
              </a:prstGeom>
              <a:blipFill rotWithShape="0">
                <a:blip r:embed="rId3"/>
                <a:stretch>
                  <a:fillRect t="-94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ree Reminders Cliparts, Download Free Reminders Cliparts png images, Free  ClipArts on Clipart Library">
            <a:extLst>
              <a:ext uri="{FF2B5EF4-FFF2-40B4-BE49-F238E27FC236}">
                <a16:creationId xmlns:a16="http://schemas.microsoft.com/office/drawing/2014/main" id="{63608EEE-357B-E555-F8A5-4BAF90A7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782" y="147677"/>
            <a:ext cx="1341097" cy="10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id="{548C6B2E-3C6C-0CE1-E488-A40EBD5F99C3}"/>
                  </a:ext>
                </a:extLst>
              </p:cNvPr>
              <p:cNvSpPr txBox="1"/>
              <p:nvPr/>
            </p:nvSpPr>
            <p:spPr>
              <a:xfrm>
                <a:off x="4816320" y="2939580"/>
                <a:ext cx="7118647" cy="28833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:br>
                  <a:rPr lang="en-CA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</m:oMath>
                    <m:oMath xmlns:m="http://schemas.openxmlformats.org/officeDocument/2006/math"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</m:oMath>
                    <m:oMath xmlns:m="http://schemas.openxmlformats.org/officeDocument/2006/math"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</m:oMath>
                    <m:oMath xmlns:m="http://schemas.openxmlformats.org/officeDocument/2006/math"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                    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        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</m:oMath>
                    <m:oMath xmlns:m="http://schemas.openxmlformats.org/officeDocument/2006/math"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</m:oMath>
                    <m:oMath xmlns:m="http://schemas.openxmlformats.org/officeDocument/2006/math"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</m:oMath>
                    <m:oMath xmlns:m="http://schemas.openxmlformats.org/officeDocument/2006/math"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</m:t>
                      </m: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r>
                        <a:rPr lang="en-C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48C6B2E-3C6C-0CE1-E488-A40EBD5F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320" y="2939580"/>
                <a:ext cx="7118647" cy="2883353"/>
              </a:xfrm>
              <a:prstGeom prst="rect">
                <a:avLst/>
              </a:prstGeom>
              <a:blipFill rotWithShape="0">
                <a:blip r:embed="rId5"/>
                <a:stretch>
                  <a:fillRect r="-44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51162" y="2885180"/>
                <a:ext cx="4799106" cy="44121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r>
                        <a:rPr lang="en-C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  <m:r>
                        <a:rPr lang="en-CA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                      </m:t>
                      </m: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groupChr>
                      <m:groupChr>
                        <m:groupChrPr>
                          <m:chr m:val="→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groupChr>
                      <m:groupChr>
                        <m:groupChrPr>
                          <m:chr m:val="←"/>
                          <m:pos m:val="top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4</m:t>
                          </m:r>
                        </m:e>
                      </m:groupCh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62" y="2885180"/>
                <a:ext cx="4799106" cy="441211"/>
              </a:xfrm>
              <a:prstGeom prst="rect">
                <a:avLst/>
              </a:prstGeom>
              <a:blipFill rotWithShape="0">
                <a:blip r:embed="rId6"/>
                <a:stretch>
                  <a:fillRect l="-1779" t="-30137" r="-18933" b="-54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לבן מעוגל 1"/>
          <p:cNvSpPr/>
          <p:nvPr/>
        </p:nvSpPr>
        <p:spPr>
          <a:xfrm>
            <a:off x="77694" y="59765"/>
            <a:ext cx="4978400" cy="3266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/>
          <p:cNvSpPr txBox="1"/>
          <p:nvPr/>
        </p:nvSpPr>
        <p:spPr>
          <a:xfrm>
            <a:off x="1370839" y="4120776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N=3:</a:t>
            </a:r>
            <a:endParaRPr lang="he-IL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6551162" y="2388166"/>
            <a:ext cx="15359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N=4:</a:t>
            </a:r>
            <a:endParaRPr lang="he-IL" u="sng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810365E-5C90-533B-59BD-62A6BEBBD81C}"/>
              </a:ext>
            </a:extLst>
          </p:cNvPr>
          <p:cNvSpPr txBox="1"/>
          <p:nvPr/>
        </p:nvSpPr>
        <p:spPr>
          <a:xfrm>
            <a:off x="219290" y="5282440"/>
            <a:ext cx="15698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O(</a:t>
            </a:r>
            <a:r>
              <a:rPr lang="en-CA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n!n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9D08905-AC9E-7783-1638-A7353CEC5B1C}"/>
              </a:ext>
            </a:extLst>
          </p:cNvPr>
          <p:cNvSpPr/>
          <p:nvPr/>
        </p:nvSpPr>
        <p:spPr>
          <a:xfrm>
            <a:off x="271432" y="5242560"/>
            <a:ext cx="680262" cy="441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3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A89A996-715A-2837-5A7E-F660A25489D7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6</a:t>
            </a:r>
            <a:endParaRPr lang="he-IL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57411" y="466166"/>
            <a:ext cx="43150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u="sng" dirty="0"/>
              <a:t>Generating the permutation from the index</a:t>
            </a:r>
            <a:endParaRPr lang="en-US" dirty="0"/>
          </a:p>
          <a:p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2800" y="1500094"/>
                <a:ext cx="3442447" cy="1754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500094"/>
                <a:ext cx="3442447" cy="17543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סוגר מסולסל שמאלי 8">
            <a:extLst>
              <a:ext uri="{FF2B5EF4-FFF2-40B4-BE49-F238E27FC236}">
                <a16:creationId xmlns:a16="http://schemas.microsoft.com/office/drawing/2014/main" id="{4A017CA1-699B-47F8-A5F5-28174F82D048}"/>
              </a:ext>
            </a:extLst>
          </p:cNvPr>
          <p:cNvSpPr/>
          <p:nvPr/>
        </p:nvSpPr>
        <p:spPr>
          <a:xfrm>
            <a:off x="1716371" y="2737224"/>
            <a:ext cx="308527" cy="6813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70635" y="2598556"/>
                <a:ext cx="338865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CA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𝑒𝑣𝑒𝑛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635" y="2598556"/>
                <a:ext cx="338865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33600" y="3049210"/>
                <a:ext cx="296432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𝑜𝑑𝑑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049210"/>
                <a:ext cx="296432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2800" y="2598556"/>
                <a:ext cx="305995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2598556"/>
                <a:ext cx="305995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-9562353" y="6552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3" name="סוגר מסולסל שמאלי 22">
            <a:extLst>
              <a:ext uri="{FF2B5EF4-FFF2-40B4-BE49-F238E27FC236}">
                <a16:creationId xmlns:a16="http://schemas.microsoft.com/office/drawing/2014/main" id="{4A017CA1-699B-47F8-A5F5-28174F82D048}"/>
              </a:ext>
            </a:extLst>
          </p:cNvPr>
          <p:cNvSpPr/>
          <p:nvPr/>
        </p:nvSpPr>
        <p:spPr>
          <a:xfrm>
            <a:off x="-7926593" y="9462112"/>
            <a:ext cx="161925" cy="4292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endParaRPr lang="he-IL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12800" y="1097276"/>
            <a:ext cx="20885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he-IL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 we are going to use:</a:t>
            </a:r>
            <a:endParaRPr kumimoji="0" lang="en-CA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411834" y="545694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מעוגל 25"/>
          <p:cNvSpPr/>
          <p:nvPr/>
        </p:nvSpPr>
        <p:spPr>
          <a:xfrm>
            <a:off x="276284" y="283823"/>
            <a:ext cx="4978400" cy="3266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03746" y="2337415"/>
                <a:ext cx="3580386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is the number of the current permutation (starting the enumeration from 0 )</a:t>
                </a:r>
                <a:endParaRPr lang="he-IL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746" y="2337415"/>
                <a:ext cx="3580386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1533" t="-3289" b="-92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אליפסה 27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6167035" y="4078130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03746" y="466166"/>
                <a:ext cx="5068561" cy="1754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CA" dirty="0"/>
                  <a:t>N makes n-1 moves, rests one move and then makes n-1 moves in the reverse direction. Thus, we can say that n has made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complete sweeps, each consist of n permutations, and has made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additional moves.</a:t>
                </a:r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746" y="466166"/>
                <a:ext cx="5068561" cy="1754326"/>
              </a:xfrm>
              <a:prstGeom prst="rect">
                <a:avLst/>
              </a:prstGeom>
              <a:blipFill rotWithShape="0">
                <a:blip r:embed="rId8"/>
                <a:stretch>
                  <a:fillRect l="-1083" t="-1736" r="-16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אליפסה 29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6172358" y="545694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6173040" y="2421515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503746" y="3991611"/>
                <a:ext cx="3580386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The meaning of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how many blank spaces does the number </a:t>
                </a:r>
                <a:r>
                  <a:rPr lang="en-US" dirty="0" err="1"/>
                  <a:t>i</a:t>
                </a:r>
                <a:r>
                  <a:rPr lang="en-US" dirty="0"/>
                  <a:t> has to its right in our array</a:t>
                </a:r>
                <a:endParaRPr lang="he-I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746" y="3991611"/>
                <a:ext cx="3580386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533" t="-3974" r="-1533" b="-99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12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42AD4B9-A853-4843-D3D8-484BDAA4CB1C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7</a:t>
            </a:r>
            <a:endParaRPr lang="he-IL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9599" y="424331"/>
            <a:ext cx="43150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u="sng" dirty="0"/>
              <a:t>Generating the permutation from the index</a:t>
            </a:r>
            <a:endParaRPr lang="en-US" dirty="0"/>
          </a:p>
          <a:p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4988" y="1458259"/>
                <a:ext cx="3442447" cy="17543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/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88" y="1458259"/>
                <a:ext cx="3442447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סוגר מסולסל שמאלי 5">
            <a:extLst>
              <a:ext uri="{FF2B5EF4-FFF2-40B4-BE49-F238E27FC236}">
                <a16:creationId xmlns:a16="http://schemas.microsoft.com/office/drawing/2014/main" id="{4A017CA1-699B-47F8-A5F5-28174F82D048}"/>
              </a:ext>
            </a:extLst>
          </p:cNvPr>
          <p:cNvSpPr/>
          <p:nvPr/>
        </p:nvSpPr>
        <p:spPr>
          <a:xfrm>
            <a:off x="1668559" y="2695389"/>
            <a:ext cx="308527" cy="6813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2823" y="2556721"/>
                <a:ext cx="338865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CA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𝑒𝑣𝑒𝑛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823" y="2556721"/>
                <a:ext cx="338865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5788" y="3007375"/>
                <a:ext cx="296432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𝑜𝑑𝑑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788" y="3007375"/>
                <a:ext cx="29643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4988" y="2556721"/>
                <a:ext cx="3059953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88" y="2556721"/>
                <a:ext cx="305995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764988" y="1055441"/>
            <a:ext cx="20885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he-IL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 we are going to use:</a:t>
            </a:r>
            <a:endParaRPr kumimoji="0" lang="en-CA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364022" y="503859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מעוגל 11"/>
          <p:cNvSpPr/>
          <p:nvPr/>
        </p:nvSpPr>
        <p:spPr>
          <a:xfrm>
            <a:off x="228472" y="241988"/>
            <a:ext cx="4978400" cy="32666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TextBox 39"/>
          <p:cNvSpPr txBox="1"/>
          <p:nvPr/>
        </p:nvSpPr>
        <p:spPr>
          <a:xfrm>
            <a:off x="6488697" y="153425"/>
            <a:ext cx="48785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Finding permutation number 15 (the 16</a:t>
            </a:r>
            <a:r>
              <a:rPr lang="en-CA" baseline="30000" dirty="0"/>
              <a:t>th</a:t>
            </a:r>
            <a:r>
              <a:rPr lang="en-CA" dirty="0"/>
              <a:t>) in the generation for n=4: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94700" y="1092312"/>
                <a:ext cx="4618892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00" y="1092312"/>
                <a:ext cx="461889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מלבן 41"/>
              <p:cNvSpPr/>
              <p:nvPr/>
            </p:nvSpPr>
            <p:spPr>
              <a:xfrm>
                <a:off x="7063276" y="1553977"/>
                <a:ext cx="11954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2" name="מלבן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276" y="1553977"/>
                <a:ext cx="119545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מחבר חץ ישר 42"/>
          <p:cNvCxnSpPr/>
          <p:nvPr/>
        </p:nvCxnSpPr>
        <p:spPr>
          <a:xfrm flipH="1">
            <a:off x="6720628" y="1413195"/>
            <a:ext cx="762588" cy="82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מלבן 43"/>
              <p:cNvSpPr/>
              <p:nvPr/>
            </p:nvSpPr>
            <p:spPr>
              <a:xfrm>
                <a:off x="6488697" y="2142329"/>
                <a:ext cx="3974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he-I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e-IL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e-IL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4" name="מלבן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97" y="2142329"/>
                <a:ext cx="39749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מחבר חץ ישר 44"/>
          <p:cNvCxnSpPr/>
          <p:nvPr/>
        </p:nvCxnSpPr>
        <p:spPr>
          <a:xfrm flipH="1">
            <a:off x="6720628" y="2498940"/>
            <a:ext cx="649606" cy="67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מלבן 46"/>
              <p:cNvSpPr/>
              <p:nvPr/>
            </p:nvSpPr>
            <p:spPr>
              <a:xfrm>
                <a:off x="6488697" y="3087036"/>
                <a:ext cx="25458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he-I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e-IL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e-IL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מלבן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97" y="3087036"/>
                <a:ext cx="254582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03F84579-0CC1-2451-67C5-BF229ACB1D40}"/>
              </a:ext>
            </a:extLst>
          </p:cNvPr>
          <p:cNvCxnSpPr/>
          <p:nvPr/>
        </p:nvCxnSpPr>
        <p:spPr>
          <a:xfrm>
            <a:off x="6330367" y="241988"/>
            <a:ext cx="16645" cy="538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מלבן 88"/>
          <p:cNvSpPr/>
          <p:nvPr/>
        </p:nvSpPr>
        <p:spPr>
          <a:xfrm>
            <a:off x="10163777" y="3971550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מלבן 89"/>
          <p:cNvSpPr/>
          <p:nvPr/>
        </p:nvSpPr>
        <p:spPr>
          <a:xfrm>
            <a:off x="9450001" y="3971550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מלבן 91"/>
          <p:cNvSpPr/>
          <p:nvPr/>
        </p:nvSpPr>
        <p:spPr>
          <a:xfrm>
            <a:off x="8734611" y="3971549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מלבן 92"/>
          <p:cNvSpPr/>
          <p:nvPr/>
        </p:nvSpPr>
        <p:spPr>
          <a:xfrm>
            <a:off x="8016799" y="3971548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מלבן 105"/>
          <p:cNvSpPr/>
          <p:nvPr/>
        </p:nvSpPr>
        <p:spPr>
          <a:xfrm>
            <a:off x="10163777" y="4413807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7" name="מלבן 106"/>
          <p:cNvSpPr/>
          <p:nvPr/>
        </p:nvSpPr>
        <p:spPr>
          <a:xfrm>
            <a:off x="9450001" y="4413807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8" name="מלבן 107"/>
          <p:cNvSpPr/>
          <p:nvPr/>
        </p:nvSpPr>
        <p:spPr>
          <a:xfrm>
            <a:off x="8734611" y="4413806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9" name="מלבן 108"/>
          <p:cNvSpPr/>
          <p:nvPr/>
        </p:nvSpPr>
        <p:spPr>
          <a:xfrm>
            <a:off x="8016799" y="4413805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0" name="מלבן 109"/>
          <p:cNvSpPr/>
          <p:nvPr/>
        </p:nvSpPr>
        <p:spPr>
          <a:xfrm>
            <a:off x="10163777" y="4856063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מלבן 110"/>
          <p:cNvSpPr/>
          <p:nvPr/>
        </p:nvSpPr>
        <p:spPr>
          <a:xfrm>
            <a:off x="9450001" y="4856063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מלבן 111"/>
          <p:cNvSpPr/>
          <p:nvPr/>
        </p:nvSpPr>
        <p:spPr>
          <a:xfrm>
            <a:off x="8734611" y="4856062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3" name="מלבן 112"/>
          <p:cNvSpPr/>
          <p:nvPr/>
        </p:nvSpPr>
        <p:spPr>
          <a:xfrm>
            <a:off x="8016799" y="4856061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4" name="מלבן 113"/>
          <p:cNvSpPr/>
          <p:nvPr/>
        </p:nvSpPr>
        <p:spPr>
          <a:xfrm>
            <a:off x="10163777" y="5298320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מלבן 114"/>
          <p:cNvSpPr/>
          <p:nvPr/>
        </p:nvSpPr>
        <p:spPr>
          <a:xfrm>
            <a:off x="9450001" y="5298320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6" name="מלבן 115"/>
          <p:cNvSpPr/>
          <p:nvPr/>
        </p:nvSpPr>
        <p:spPr>
          <a:xfrm>
            <a:off x="8734611" y="5298319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מלבן 116"/>
          <p:cNvSpPr/>
          <p:nvPr/>
        </p:nvSpPr>
        <p:spPr>
          <a:xfrm>
            <a:off x="8016799" y="5298318"/>
            <a:ext cx="717005" cy="44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9" name="TextBox 118"/>
          <p:cNvSpPr txBox="1"/>
          <p:nvPr/>
        </p:nvSpPr>
        <p:spPr>
          <a:xfrm>
            <a:off x="10369899" y="3999176"/>
            <a:ext cx="388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20" name="TextBox 119"/>
          <p:cNvSpPr txBox="1"/>
          <p:nvPr/>
        </p:nvSpPr>
        <p:spPr>
          <a:xfrm>
            <a:off x="8231179" y="4886825"/>
            <a:ext cx="388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9900" y="4886825"/>
            <a:ext cx="388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22" name="TextBox 121"/>
          <p:cNvSpPr txBox="1"/>
          <p:nvPr/>
        </p:nvSpPr>
        <p:spPr>
          <a:xfrm>
            <a:off x="8956979" y="5314184"/>
            <a:ext cx="388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23" name="TextBox 122"/>
          <p:cNvSpPr txBox="1"/>
          <p:nvPr/>
        </p:nvSpPr>
        <p:spPr>
          <a:xfrm>
            <a:off x="9681266" y="5313701"/>
            <a:ext cx="388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124" name="TextBox 123"/>
          <p:cNvSpPr txBox="1"/>
          <p:nvPr/>
        </p:nvSpPr>
        <p:spPr>
          <a:xfrm>
            <a:off x="10370540" y="5313701"/>
            <a:ext cx="388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25" name="TextBox 124"/>
          <p:cNvSpPr txBox="1"/>
          <p:nvPr/>
        </p:nvSpPr>
        <p:spPr>
          <a:xfrm>
            <a:off x="8956979" y="4871925"/>
            <a:ext cx="388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126" name="TextBox 125"/>
          <p:cNvSpPr txBox="1"/>
          <p:nvPr/>
        </p:nvSpPr>
        <p:spPr>
          <a:xfrm>
            <a:off x="8246290" y="5313985"/>
            <a:ext cx="388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27" name="TextBox 126"/>
          <p:cNvSpPr txBox="1"/>
          <p:nvPr/>
        </p:nvSpPr>
        <p:spPr>
          <a:xfrm>
            <a:off x="8237660" y="4431012"/>
            <a:ext cx="388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128" name="TextBox 127"/>
          <p:cNvSpPr txBox="1"/>
          <p:nvPr/>
        </p:nvSpPr>
        <p:spPr>
          <a:xfrm>
            <a:off x="10369900" y="4429188"/>
            <a:ext cx="388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7543470D-1CE9-062E-551A-FD869912DD16}"/>
              </a:ext>
            </a:extLst>
          </p:cNvPr>
          <p:cNvSpPr/>
          <p:nvPr/>
        </p:nvSpPr>
        <p:spPr>
          <a:xfrm>
            <a:off x="5397462" y="5181667"/>
            <a:ext cx="680262" cy="441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CFDFCDE-F77C-4F45-9DF9-D6138B0612AE}"/>
              </a:ext>
            </a:extLst>
          </p:cNvPr>
          <p:cNvSpPr txBox="1"/>
          <p:nvPr/>
        </p:nvSpPr>
        <p:spPr>
          <a:xfrm>
            <a:off x="5418207" y="5217606"/>
            <a:ext cx="7650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O(n)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8110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D7465F5-0118-37B9-BA5A-40FED959E969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8</a:t>
            </a:r>
            <a:endParaRPr lang="he-IL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0466" y="627888"/>
            <a:ext cx="42412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CA" u="sng"/>
              <a:t>Finding the index from the permutation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0466" y="1302890"/>
                <a:ext cx="5516880" cy="258532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CA" dirty="0"/>
                  <a:t>Rules we are going to use:</a:t>
                </a:r>
              </a:p>
              <a:p>
                <a:endParaRPr lang="en-US" dirty="0"/>
              </a:p>
              <a:p>
                <a:r>
                  <a:rPr lang="en-CA" dirty="0"/>
                  <a:t>First,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/>
                  <a:t>. From there on we find</a:t>
                </a:r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6" y="1302890"/>
                <a:ext cx="5516880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884" t="-1415" b="-11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4410" y="2410886"/>
                <a:ext cx="4730496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𝑒𝑣𝑒𝑛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10" y="2410886"/>
                <a:ext cx="4730496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160"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5055" y="2921490"/>
                <a:ext cx="450494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𝑜𝑑𝑑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55" y="2921490"/>
                <a:ext cx="45049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4A017CA1-699B-47F8-A5F5-28174F82D048}"/>
              </a:ext>
            </a:extLst>
          </p:cNvPr>
          <p:cNvSpPr/>
          <p:nvPr/>
        </p:nvSpPr>
        <p:spPr>
          <a:xfrm>
            <a:off x="997999" y="2510194"/>
            <a:ext cx="343121" cy="7328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endParaRPr lang="he-IL"/>
          </a:p>
        </p:txBody>
      </p:sp>
      <p:sp>
        <p:nvSpPr>
          <p:cNvPr id="11" name="מלבן מעוגל 10"/>
          <p:cNvSpPr/>
          <p:nvPr/>
        </p:nvSpPr>
        <p:spPr>
          <a:xfrm>
            <a:off x="204088" y="382196"/>
            <a:ext cx="5446904" cy="36594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מלבן 14"/>
              <p:cNvSpPr/>
              <p:nvPr/>
            </p:nvSpPr>
            <p:spPr>
              <a:xfrm>
                <a:off x="7291011" y="933558"/>
                <a:ext cx="3669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3214   -&gt;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      </m:t>
                        </m:r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CA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5" name="מלבן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11" y="933558"/>
                <a:ext cx="366940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29"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מלבן 15"/>
              <p:cNvSpPr/>
              <p:nvPr/>
            </p:nvSpPr>
            <p:spPr>
              <a:xfrm>
                <a:off x="8519021" y="1366766"/>
                <a:ext cx="19327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e-IL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e-IL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e-IL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6" name="מלבן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021" y="1366766"/>
                <a:ext cx="193270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מלבן 16"/>
              <p:cNvSpPr/>
              <p:nvPr/>
            </p:nvSpPr>
            <p:spPr>
              <a:xfrm>
                <a:off x="6533167" y="1952116"/>
                <a:ext cx="6096000" cy="18490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  <a:tabLst>
                    <a:tab pos="330263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</m:oMath>
                  </m:oMathPara>
                </a14:m>
                <a:endParaRPr lang="he-IL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  <a:tabLst>
                    <a:tab pos="3302635" algn="l"/>
                  </a:tabLs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  <a:tabLst>
                    <a:tab pos="330263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e-IL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he-IL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he-IL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he-IL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 </m:t>
                          </m:r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he-IL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4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3</m:t>
                      </m:r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CA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15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מלבן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167" y="1952116"/>
                <a:ext cx="6096000" cy="18490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03F84579-0CC1-2451-67C5-BF229ACB1D40}"/>
              </a:ext>
            </a:extLst>
          </p:cNvPr>
          <p:cNvCxnSpPr/>
          <p:nvPr/>
        </p:nvCxnSpPr>
        <p:spPr>
          <a:xfrm>
            <a:off x="6427746" y="186187"/>
            <a:ext cx="16645" cy="538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מלבן 18"/>
          <p:cNvSpPr/>
          <p:nvPr/>
        </p:nvSpPr>
        <p:spPr>
          <a:xfrm>
            <a:off x="10296282" y="3334512"/>
            <a:ext cx="402198" cy="320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559D049F-8B79-0B19-C1C0-E2B2362979FD}"/>
              </a:ext>
            </a:extLst>
          </p:cNvPr>
          <p:cNvSpPr/>
          <p:nvPr/>
        </p:nvSpPr>
        <p:spPr>
          <a:xfrm>
            <a:off x="5397462" y="5181667"/>
            <a:ext cx="680262" cy="441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64D0766-8950-9F4A-83B8-6C7A151E4FE2}"/>
              </a:ext>
            </a:extLst>
          </p:cNvPr>
          <p:cNvSpPr txBox="1"/>
          <p:nvPr/>
        </p:nvSpPr>
        <p:spPr>
          <a:xfrm>
            <a:off x="5418207" y="5217606"/>
            <a:ext cx="7650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O(n)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726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121A45E-AF0F-3211-EAEA-B4CE7355B816}"/>
              </a:ext>
            </a:extLst>
          </p:cNvPr>
          <p:cNvSpPr txBox="1"/>
          <p:nvPr/>
        </p:nvSpPr>
        <p:spPr>
          <a:xfrm>
            <a:off x="11677935" y="5622878"/>
            <a:ext cx="514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sz="2000" b="1" dirty="0"/>
              <a:t>9</a:t>
            </a:r>
            <a:endParaRPr lang="he-IL" sz="2000" b="1" dirty="0"/>
          </a:p>
        </p:txBody>
      </p:sp>
      <p:sp>
        <p:nvSpPr>
          <p:cNvPr id="4" name="תיבת טקסט 2">
            <a:extLst>
              <a:ext uri="{FF2B5EF4-FFF2-40B4-BE49-F238E27FC236}">
                <a16:creationId xmlns:a16="http://schemas.microsoft.com/office/drawing/2014/main" id="{A89D0CD0-08BC-7606-DCB7-5F15B2CFCE5C}"/>
              </a:ext>
            </a:extLst>
          </p:cNvPr>
          <p:cNvSpPr txBox="1"/>
          <p:nvPr/>
        </p:nvSpPr>
        <p:spPr>
          <a:xfrm>
            <a:off x="519616" y="352612"/>
            <a:ext cx="710635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en-CA" b="1" dirty="0"/>
              <a:t>Suffix based algorithm for generation of permutations</a:t>
            </a:r>
            <a:endParaRPr lang="en-US" dirty="0"/>
          </a:p>
          <a:p>
            <a:endParaRPr lang="he-IL" dirty="0"/>
          </a:p>
        </p:txBody>
      </p: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D34301AC-9AD8-77A0-42CA-B95B1B5BF51B}"/>
              </a:ext>
            </a:extLst>
          </p:cNvPr>
          <p:cNvCxnSpPr/>
          <p:nvPr/>
        </p:nvCxnSpPr>
        <p:spPr>
          <a:xfrm>
            <a:off x="591335" y="702581"/>
            <a:ext cx="5875206" cy="3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9365" y="1348912"/>
            <a:ext cx="82594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dirty="0"/>
              <a:t>Unlike many different permutation algorithms in which each step changes the order of 2 adjacent members, in the algorithm we will present to you now, we create permutations by changing a certain suffix of the previous permutation, the size of the suffix we are looking at in each step change, as we will explain later.</a:t>
            </a:r>
            <a:endParaRPr lang="he-IL" dirty="0"/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424082" y="1429420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9365" y="3120916"/>
                <a:ext cx="5797176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To know what size of suffix to look at from the previous permutation, we will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- the sequence of sizes of these suffixes</a:t>
                </a:r>
                <a:endParaRPr lang="he-I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65" y="3120916"/>
                <a:ext cx="5797176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946" t="-3974" b="-993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אליפסה 13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429812" y="3201443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9365" y="4615922"/>
                <a:ext cx="5169647" cy="9233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Since there are n! permutations for n and for every n the first permutation is 1,…,n , the length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is always n! -1.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defined recursively as follows:</a:t>
                </a:r>
                <a:endParaRPr lang="he-I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65" y="4615922"/>
                <a:ext cx="5169647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061" t="-3289" r="-708" b="-92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אליפסה 17">
            <a:extLst>
              <a:ext uri="{FF2B5EF4-FFF2-40B4-BE49-F238E27FC236}">
                <a16:creationId xmlns:a16="http://schemas.microsoft.com/office/drawing/2014/main" id="{4C7B9EFF-8AEB-F68F-4561-955B0E0961BE}"/>
              </a:ext>
            </a:extLst>
          </p:cNvPr>
          <p:cNvSpPr/>
          <p:nvPr/>
        </p:nvSpPr>
        <p:spPr>
          <a:xfrm>
            <a:off x="424082" y="4715494"/>
            <a:ext cx="191069" cy="219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מלבן 18"/>
              <p:cNvSpPr/>
              <p:nvPr/>
            </p:nvSpPr>
            <p:spPr>
              <a:xfrm>
                <a:off x="6233458" y="4751600"/>
                <a:ext cx="3442448" cy="7876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     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מלבן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458" y="4751600"/>
                <a:ext cx="3442448" cy="7876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מחבר חץ ישר 21"/>
          <p:cNvCxnSpPr/>
          <p:nvPr/>
        </p:nvCxnSpPr>
        <p:spPr>
          <a:xfrm>
            <a:off x="5211483" y="5372847"/>
            <a:ext cx="884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 L.A., California…Du-par's…True Pancake Heaven! - Phoodographs and Find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74" y="835012"/>
            <a:ext cx="2517840" cy="32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אליפסה 14">
            <a:extLst>
              <a:ext uri="{FF2B5EF4-FFF2-40B4-BE49-F238E27FC236}">
                <a16:creationId xmlns:a16="http://schemas.microsoft.com/office/drawing/2014/main" id="{40F00F80-932E-8109-1ED9-C3A996363A37}"/>
              </a:ext>
            </a:extLst>
          </p:cNvPr>
          <p:cNvSpPr/>
          <p:nvPr/>
        </p:nvSpPr>
        <p:spPr>
          <a:xfrm>
            <a:off x="6727364" y="235517"/>
            <a:ext cx="2192652" cy="7390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11DB3FE-FA07-3F61-AF69-C2122F2FFCF4}"/>
              </a:ext>
            </a:extLst>
          </p:cNvPr>
          <p:cNvSpPr txBox="1"/>
          <p:nvPr/>
        </p:nvSpPr>
        <p:spPr>
          <a:xfrm>
            <a:off x="6804353" y="395677"/>
            <a:ext cx="24659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CA" i="0" dirty="0"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Shmuel </a:t>
            </a:r>
            <a:r>
              <a:rPr lang="en-CA" i="0" dirty="0" err="1"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Zaks</a:t>
            </a:r>
            <a:endParaRPr lang="en-CA" i="0" dirty="0">
              <a:effectLst/>
              <a:latin typeface="arial" panose="020B0604020202020204" pitchFamily="34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9212892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31689</TotalTime>
  <Words>2119</Words>
  <Application>Microsoft Office PowerPoint</Application>
  <PresentationFormat>Widescreen</PresentationFormat>
  <Paragraphs>249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Calibri</vt:lpstr>
      <vt:lpstr>Cambria Math</vt:lpstr>
      <vt:lpstr>Gill Sans MT</vt:lpstr>
      <vt:lpstr>Times New Roman</vt:lpstr>
      <vt:lpstr>גלריה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3rd algorithm</dc:title>
  <dc:creator>yaniv idov</dc:creator>
  <cp:lastModifiedBy>Yaniv Idov</cp:lastModifiedBy>
  <cp:revision>182</cp:revision>
  <dcterms:created xsi:type="dcterms:W3CDTF">2021-11-25T19:32:11Z</dcterms:created>
  <dcterms:modified xsi:type="dcterms:W3CDTF">2023-01-23T11:08:17Z</dcterms:modified>
</cp:coreProperties>
</file>