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23"/>
  </p:notesMasterIdLst>
  <p:handoutMasterIdLst>
    <p:handoutMasterId r:id="rId24"/>
  </p:handoutMasterIdLst>
  <p:sldIdLst>
    <p:sldId id="295" r:id="rId5"/>
    <p:sldId id="376" r:id="rId6"/>
    <p:sldId id="382" r:id="rId7"/>
    <p:sldId id="383" r:id="rId8"/>
    <p:sldId id="379" r:id="rId9"/>
    <p:sldId id="377" r:id="rId10"/>
    <p:sldId id="372" r:id="rId11"/>
    <p:sldId id="375" r:id="rId12"/>
    <p:sldId id="387" r:id="rId13"/>
    <p:sldId id="384" r:id="rId14"/>
    <p:sldId id="385" r:id="rId15"/>
    <p:sldId id="378" r:id="rId16"/>
    <p:sldId id="373" r:id="rId17"/>
    <p:sldId id="374" r:id="rId18"/>
    <p:sldId id="386" r:id="rId19"/>
    <p:sldId id="388" r:id="rId20"/>
    <p:sldId id="277" r:id="rId21"/>
    <p:sldId id="390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2357">
          <p15:clr>
            <a:srgbClr val="A4A3A4"/>
          </p15:clr>
        </p15:guide>
        <p15:guide id="3" orient="horz" pos="430">
          <p15:clr>
            <a:srgbClr val="A4A3A4"/>
          </p15:clr>
        </p15:guide>
        <p15:guide id="4" orient="horz" pos="4151">
          <p15:clr>
            <a:srgbClr val="A4A3A4"/>
          </p15:clr>
        </p15:guide>
        <p15:guide id="5" orient="horz" pos="3643">
          <p15:clr>
            <a:srgbClr val="A4A3A4"/>
          </p15:clr>
        </p15:guide>
        <p15:guide id="6" orient="horz" pos="2464">
          <p15:clr>
            <a:srgbClr val="A4A3A4"/>
          </p15:clr>
        </p15:guide>
        <p15:guide id="7" pos="5470">
          <p15:clr>
            <a:srgbClr val="A4A3A4"/>
          </p15:clr>
        </p15:guide>
        <p15:guide id="8" pos="1300">
          <p15:clr>
            <a:srgbClr val="A4A3A4"/>
          </p15:clr>
        </p15:guide>
        <p15:guide id="9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CCFF"/>
    <a:srgbClr val="0071C5"/>
    <a:srgbClr val="ED1C24"/>
    <a:srgbClr val="00EE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79435" autoAdjust="0"/>
  </p:normalViewPr>
  <p:slideViewPr>
    <p:cSldViewPr snapToGrid="0">
      <p:cViewPr varScale="1">
        <p:scale>
          <a:sx n="86" d="100"/>
          <a:sy n="86" d="100"/>
        </p:scale>
        <p:origin x="76" y="180"/>
      </p:cViewPr>
      <p:guideLst>
        <p:guide orient="horz" pos="2162"/>
        <p:guide orient="horz" pos="2357"/>
        <p:guide orient="horz" pos="430"/>
        <p:guide orient="horz" pos="4151"/>
        <p:guide orient="horz" pos="3643"/>
        <p:guide orient="horz" pos="2464"/>
        <p:guide pos="5470"/>
        <p:guide pos="1300"/>
        <p:guide pos="287"/>
      </p:guideLst>
    </p:cSldViewPr>
  </p:slideViewPr>
  <p:outlineViewPr>
    <p:cViewPr>
      <p:scale>
        <a:sx n="33" d="100"/>
        <a:sy n="33" d="100"/>
      </p:scale>
      <p:origin x="48" y="7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Intel Confidential test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Intel Confidential test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אנחנו</a:t>
            </a:r>
            <a:r>
              <a:rPr lang="he-IL" baseline="0" dirty="0" smtClean="0"/>
              <a:t> חלק מצוות המפתח כרטיס </a:t>
            </a:r>
            <a:r>
              <a:rPr lang="he-IL" baseline="0" dirty="0" smtClean="0"/>
              <a:t>תקשורת</a:t>
            </a:r>
          </a:p>
          <a:p>
            <a:r>
              <a:rPr lang="he-IL" dirty="0" smtClean="0"/>
              <a:t>כתבנו ב </a:t>
            </a:r>
            <a:r>
              <a:rPr lang="en-US" dirty="0" smtClean="0"/>
              <a:t>VERILOG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Intel Confidential test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מה הבעיה?</a:t>
            </a:r>
          </a:p>
          <a:p>
            <a:r>
              <a:rPr lang="he-IL" dirty="0" smtClean="0"/>
              <a:t>מה</a:t>
            </a:r>
            <a:r>
              <a:rPr lang="he-IL" baseline="0" dirty="0" smtClean="0"/>
              <a:t> שונה: עד היום פונקציות התרגום היו עבור הוסט יחיד.</a:t>
            </a:r>
          </a:p>
          <a:p>
            <a:r>
              <a:rPr lang="he-IL" baseline="0" dirty="0" smtClean="0"/>
              <a:t>לא היה הבדל בין גישה שדורשת פרפורמנס לבין כזו שלא</a:t>
            </a:r>
          </a:p>
          <a:p>
            <a:r>
              <a:rPr lang="he-IL" baseline="0" dirty="0" smtClean="0"/>
              <a:t>תדר השעון גדל ב 30%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Intel Confidential test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Intel Confidential test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אנו תומכים</a:t>
            </a:r>
            <a:r>
              <a:rPr lang="he-IL" baseline="0" dirty="0" smtClean="0"/>
              <a:t> ב 2 שיטות</a:t>
            </a:r>
            <a:r>
              <a:rPr lang="he-IL" dirty="0" smtClean="0"/>
              <a:t> תירגום:</a:t>
            </a:r>
          </a:p>
          <a:p>
            <a:r>
              <a:rPr lang="he-IL" dirty="0" smtClean="0"/>
              <a:t>בסיס + גודל</a:t>
            </a:r>
          </a:p>
          <a:p>
            <a:r>
              <a:rPr lang="he-IL" dirty="0" smtClean="0"/>
              <a:t>טבלת</a:t>
            </a:r>
            <a:r>
              <a:rPr lang="he-IL" baseline="0" dirty="0" smtClean="0"/>
              <a:t> מיפוי – תופס הרבה מקום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Intel Confidential test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מה בעיה?</a:t>
            </a:r>
          </a:p>
          <a:p>
            <a:r>
              <a:rPr lang="he-IL" dirty="0" smtClean="0"/>
              <a:t>גודל</a:t>
            </a:r>
            <a:r>
              <a:rPr lang="he-IL" baseline="0" dirty="0" smtClean="0"/>
              <a:t> זכרון הכתובות</a:t>
            </a:r>
          </a:p>
          <a:p>
            <a:r>
              <a:rPr lang="he-IL" baseline="0" dirty="0" smtClean="0"/>
              <a:t>פיטשרים</a:t>
            </a:r>
          </a:p>
          <a:p>
            <a:endParaRPr lang="he-IL" dirty="0" smtClean="0"/>
          </a:p>
          <a:p>
            <a:r>
              <a:rPr lang="he-IL" dirty="0" smtClean="0"/>
              <a:t>מה שונה/מיוחד:</a:t>
            </a:r>
          </a:p>
          <a:p>
            <a:r>
              <a:rPr lang="he-IL" dirty="0" smtClean="0"/>
              <a:t>2</a:t>
            </a:r>
            <a:r>
              <a:rPr lang="he-IL" baseline="0" dirty="0" smtClean="0"/>
              <a:t> שיטות להגנה על דפים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Intel Confidential test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Intel Confidential test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/>
          <a:stretch/>
        </p:blipFill>
        <p:spPr>
          <a:xfrm>
            <a:off x="1728832" y="-1"/>
            <a:ext cx="3932083" cy="6874343"/>
          </a:xfrm>
          <a:prstGeom prst="rect">
            <a:avLst/>
          </a:prstGeom>
        </p:spPr>
      </p:pic>
      <p:pic>
        <p:nvPicPr>
          <p:cNvPr id="4" name="Picture 3" descr="peel_rt_btm_drkBlue_rgb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80" y="5763696"/>
            <a:ext cx="1401477" cy="1094304"/>
          </a:xfrm>
          <a:prstGeom prst="rect">
            <a:avLst/>
          </a:prstGeom>
        </p:spPr>
      </p:pic>
      <p:pic>
        <p:nvPicPr>
          <p:cNvPr id="5" name="Picture 4" descr="int_lookins_hrz_rgb_wht_2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6" y="357183"/>
            <a:ext cx="1969926" cy="57948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7787" y="2988776"/>
            <a:ext cx="3318744" cy="1233813"/>
          </a:xfrm>
        </p:spPr>
        <p:txBody>
          <a:bodyPr lIns="0" rIns="0">
            <a:normAutofit/>
          </a:bodyPr>
          <a:lstStyle>
            <a:lvl1pPr marL="0" indent="0" algn="l" eaLnBrk="1" latinLnBrk="0" hangingPunct="1">
              <a:spcAft>
                <a:spcPts val="0"/>
              </a:spcAft>
              <a:buFont typeface="Arial"/>
              <a:buNone/>
              <a:defRPr sz="1400" baseline="0">
                <a:solidFill>
                  <a:schemeClr val="accent4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eaLnBrk="1" latinLnBrk="0" hangingPunct="1">
              <a:spcAft>
                <a:spcPts val="0"/>
              </a:spcAft>
              <a:buFont typeface="Arial"/>
              <a:buNone/>
            </a:pPr>
            <a:r>
              <a:rPr lang="en-US" dirty="0" smtClean="0"/>
              <a:t>Click to edit Master subtitle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913" y="1298742"/>
            <a:ext cx="3288851" cy="1470025"/>
          </a:xfrm>
        </p:spPr>
        <p:txBody>
          <a:bodyPr lIns="0" rIns="0" anchor="ctr" anchorCtr="0">
            <a:noAutofit/>
          </a:bodyPr>
          <a:lstStyle>
            <a:lvl1pPr>
              <a:defRPr sz="30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95351" y="6585818"/>
            <a:ext cx="1528011" cy="156912"/>
          </a:xfr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703610" y="6592798"/>
            <a:ext cx="1337953" cy="156912"/>
          </a:xfrm>
        </p:spPr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10" name="Picture 9" descr="peel_rt_btm_drkBlue_rgb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80" y="5763696"/>
            <a:ext cx="1401477" cy="1094304"/>
          </a:xfrm>
          <a:prstGeom prst="rect">
            <a:avLst/>
          </a:prstGeom>
        </p:spPr>
      </p:pic>
      <p:pic>
        <p:nvPicPr>
          <p:cNvPr id="11" name="Picture 10" descr="int_lookins_hrz_rgb_wht_24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6" y="357183"/>
            <a:ext cx="1969926" cy="5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020" y="56963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36pt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1020" y="2111953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Medium Subhead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6611780"/>
            <a:ext cx="7836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ntent +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701442" y="-1"/>
            <a:ext cx="4442557" cy="6610350"/>
          </a:xfrm>
          <a:custGeom>
            <a:avLst/>
            <a:gdLst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38650 w 4438650"/>
              <a:gd name="connsiteY2" fmla="*/ 6858000 h 6858000"/>
              <a:gd name="connsiteX3" fmla="*/ 0 w 4438650"/>
              <a:gd name="connsiteY3" fmla="*/ 6858000 h 6858000"/>
              <a:gd name="connsiteX4" fmla="*/ 0 w 4438650"/>
              <a:gd name="connsiteY4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38650 w 4438650"/>
              <a:gd name="connsiteY2" fmla="*/ 685800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38650 w 4438650"/>
              <a:gd name="connsiteY2" fmla="*/ 685800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29125 w 4438650"/>
              <a:gd name="connsiteY2" fmla="*/ 630555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29125 w 4438650"/>
              <a:gd name="connsiteY2" fmla="*/ 630555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29125 w 4438650"/>
              <a:gd name="connsiteY2" fmla="*/ 630555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128107 w 4442557"/>
              <a:gd name="connsiteY3" fmla="*/ 6610350 h 6610350"/>
              <a:gd name="connsiteX4" fmla="*/ 0 w 4442557"/>
              <a:gd name="connsiteY4" fmla="*/ 6600093 h 6610350"/>
              <a:gd name="connsiteX5" fmla="*/ 3907 w 4442557"/>
              <a:gd name="connsiteY5" fmla="*/ 0 h 6610350"/>
              <a:gd name="connsiteX0" fmla="*/ 3907 w 4442557"/>
              <a:gd name="connsiteY0" fmla="*/ 0 h 6889688"/>
              <a:gd name="connsiteX1" fmla="*/ 4442557 w 4442557"/>
              <a:gd name="connsiteY1" fmla="*/ 0 h 6889688"/>
              <a:gd name="connsiteX2" fmla="*/ 4433032 w 4442557"/>
              <a:gd name="connsiteY2" fmla="*/ 6305550 h 6889688"/>
              <a:gd name="connsiteX3" fmla="*/ 3128107 w 4442557"/>
              <a:gd name="connsiteY3" fmla="*/ 6610350 h 6889688"/>
              <a:gd name="connsiteX4" fmla="*/ 0 w 4442557"/>
              <a:gd name="connsiteY4" fmla="*/ 6600093 h 6889688"/>
              <a:gd name="connsiteX5" fmla="*/ 3907 w 4442557"/>
              <a:gd name="connsiteY5" fmla="*/ 0 h 6889688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786883"/>
              <a:gd name="connsiteX1" fmla="*/ 4442557 w 4442557"/>
              <a:gd name="connsiteY1" fmla="*/ 0 h 6786883"/>
              <a:gd name="connsiteX2" fmla="*/ 4433032 w 4442557"/>
              <a:gd name="connsiteY2" fmla="*/ 6305550 h 6786883"/>
              <a:gd name="connsiteX3" fmla="*/ 3653204 w 4442557"/>
              <a:gd name="connsiteY3" fmla="*/ 6295293 h 6786883"/>
              <a:gd name="connsiteX4" fmla="*/ 3128107 w 4442557"/>
              <a:gd name="connsiteY4" fmla="*/ 6610350 h 6786883"/>
              <a:gd name="connsiteX5" fmla="*/ 0 w 4442557"/>
              <a:gd name="connsiteY5" fmla="*/ 6600093 h 6786883"/>
              <a:gd name="connsiteX6" fmla="*/ 3907 w 4442557"/>
              <a:gd name="connsiteY6" fmla="*/ 0 h 6786883"/>
              <a:gd name="connsiteX0" fmla="*/ 3907 w 4442557"/>
              <a:gd name="connsiteY0" fmla="*/ 0 h 6758245"/>
              <a:gd name="connsiteX1" fmla="*/ 4442557 w 4442557"/>
              <a:gd name="connsiteY1" fmla="*/ 0 h 6758245"/>
              <a:gd name="connsiteX2" fmla="*/ 4433032 w 4442557"/>
              <a:gd name="connsiteY2" fmla="*/ 6305550 h 6758245"/>
              <a:gd name="connsiteX3" fmla="*/ 3653204 w 4442557"/>
              <a:gd name="connsiteY3" fmla="*/ 6295293 h 6758245"/>
              <a:gd name="connsiteX4" fmla="*/ 3128107 w 4442557"/>
              <a:gd name="connsiteY4" fmla="*/ 6610350 h 6758245"/>
              <a:gd name="connsiteX5" fmla="*/ 0 w 4442557"/>
              <a:gd name="connsiteY5" fmla="*/ 6600093 h 6758245"/>
              <a:gd name="connsiteX6" fmla="*/ 3907 w 4442557"/>
              <a:gd name="connsiteY6" fmla="*/ 0 h 6758245"/>
              <a:gd name="connsiteX0" fmla="*/ 3907 w 4442557"/>
              <a:gd name="connsiteY0" fmla="*/ 0 h 6610838"/>
              <a:gd name="connsiteX1" fmla="*/ 4442557 w 4442557"/>
              <a:gd name="connsiteY1" fmla="*/ 0 h 6610838"/>
              <a:gd name="connsiteX2" fmla="*/ 4433032 w 4442557"/>
              <a:gd name="connsiteY2" fmla="*/ 6305550 h 6610838"/>
              <a:gd name="connsiteX3" fmla="*/ 3653204 w 4442557"/>
              <a:gd name="connsiteY3" fmla="*/ 6295293 h 6610838"/>
              <a:gd name="connsiteX4" fmla="*/ 3128107 w 4442557"/>
              <a:gd name="connsiteY4" fmla="*/ 6610350 h 6610838"/>
              <a:gd name="connsiteX5" fmla="*/ 0 w 4442557"/>
              <a:gd name="connsiteY5" fmla="*/ 6600093 h 6610838"/>
              <a:gd name="connsiteX6" fmla="*/ 3907 w 4442557"/>
              <a:gd name="connsiteY6" fmla="*/ 0 h 6610838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653204 w 4442557"/>
              <a:gd name="connsiteY3" fmla="*/ 6295293 h 6610350"/>
              <a:gd name="connsiteX4" fmla="*/ 3128107 w 4442557"/>
              <a:gd name="connsiteY4" fmla="*/ 6610350 h 6610350"/>
              <a:gd name="connsiteX5" fmla="*/ 0 w 4442557"/>
              <a:gd name="connsiteY5" fmla="*/ 6600093 h 6610350"/>
              <a:gd name="connsiteX6" fmla="*/ 3907 w 4442557"/>
              <a:gd name="connsiteY6" fmla="*/ 0 h 6610350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653204 w 4442557"/>
              <a:gd name="connsiteY3" fmla="*/ 6295293 h 6610350"/>
              <a:gd name="connsiteX4" fmla="*/ 3128107 w 4442557"/>
              <a:gd name="connsiteY4" fmla="*/ 6610350 h 6610350"/>
              <a:gd name="connsiteX5" fmla="*/ 0 w 4442557"/>
              <a:gd name="connsiteY5" fmla="*/ 6600093 h 6610350"/>
              <a:gd name="connsiteX6" fmla="*/ 3907 w 4442557"/>
              <a:gd name="connsiteY6" fmla="*/ 0 h 6610350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653204 w 4442557"/>
              <a:gd name="connsiteY3" fmla="*/ 6304818 h 6610350"/>
              <a:gd name="connsiteX4" fmla="*/ 3128107 w 4442557"/>
              <a:gd name="connsiteY4" fmla="*/ 6610350 h 6610350"/>
              <a:gd name="connsiteX5" fmla="*/ 0 w 4442557"/>
              <a:gd name="connsiteY5" fmla="*/ 6600093 h 6610350"/>
              <a:gd name="connsiteX6" fmla="*/ 3907 w 4442557"/>
              <a:gd name="connsiteY6" fmla="*/ 0 h 66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557" h="6610350">
                <a:moveTo>
                  <a:pt x="3907" y="0"/>
                </a:moveTo>
                <a:lnTo>
                  <a:pt x="4442557" y="0"/>
                </a:lnTo>
                <a:lnTo>
                  <a:pt x="4433032" y="6305550"/>
                </a:lnTo>
                <a:lnTo>
                  <a:pt x="3653204" y="6304818"/>
                </a:lnTo>
                <a:lnTo>
                  <a:pt x="3128107" y="6610350"/>
                </a:lnTo>
                <a:lnTo>
                  <a:pt x="0" y="6600093"/>
                </a:lnTo>
                <a:cubicBezTo>
                  <a:pt x="1302" y="4400062"/>
                  <a:pt x="2605" y="2200031"/>
                  <a:pt x="3907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005840"/>
            <a:ext cx="4032621" cy="4754880"/>
          </a:xfrm>
        </p:spPr>
        <p:txBody>
          <a:bodyPr/>
          <a:lstStyle>
            <a:lvl1pPr>
              <a:lnSpc>
                <a:spcPct val="110000"/>
              </a:lnSpc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per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" y="3390901"/>
            <a:ext cx="9144000" cy="3216906"/>
          </a:xfrm>
          <a:custGeom>
            <a:avLst/>
            <a:gdLst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44000 w 9144000"/>
              <a:gd name="connsiteY2" fmla="*/ 3200400 h 3200400"/>
              <a:gd name="connsiteX3" fmla="*/ 0 w 9144000"/>
              <a:gd name="connsiteY3" fmla="*/ 3200400 h 3200400"/>
              <a:gd name="connsiteX4" fmla="*/ 0 w 9144000"/>
              <a:gd name="connsiteY4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0 w 9144000"/>
              <a:gd name="connsiteY3" fmla="*/ 3200400 h 3200400"/>
              <a:gd name="connsiteX4" fmla="*/ 0 w 9144000"/>
              <a:gd name="connsiteY4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0 w 9144000"/>
              <a:gd name="connsiteY4" fmla="*/ 3200400 h 3200400"/>
              <a:gd name="connsiteX5" fmla="*/ 0 w 9144000"/>
              <a:gd name="connsiteY5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1050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1050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2955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2955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9925"/>
              <a:gd name="connsiteX1" fmla="*/ 9144000 w 9144000"/>
              <a:gd name="connsiteY1" fmla="*/ 0 h 3209925"/>
              <a:gd name="connsiteX2" fmla="*/ 9134475 w 9144000"/>
              <a:gd name="connsiteY2" fmla="*/ 2914650 h 3209925"/>
              <a:gd name="connsiteX3" fmla="*/ 8382000 w 9144000"/>
              <a:gd name="connsiteY3" fmla="*/ 2914650 h 3209925"/>
              <a:gd name="connsiteX4" fmla="*/ 7829550 w 9144000"/>
              <a:gd name="connsiteY4" fmla="*/ 3209925 h 3209925"/>
              <a:gd name="connsiteX5" fmla="*/ 0 w 9144000"/>
              <a:gd name="connsiteY5" fmla="*/ 3200400 h 3209925"/>
              <a:gd name="connsiteX6" fmla="*/ 0 w 9144000"/>
              <a:gd name="connsiteY6" fmla="*/ 0 h 3209925"/>
              <a:gd name="connsiteX0" fmla="*/ 0 w 9144000"/>
              <a:gd name="connsiteY0" fmla="*/ 0 h 3209925"/>
              <a:gd name="connsiteX1" fmla="*/ 9144000 w 9144000"/>
              <a:gd name="connsiteY1" fmla="*/ 0 h 3209925"/>
              <a:gd name="connsiteX2" fmla="*/ 9134475 w 9144000"/>
              <a:gd name="connsiteY2" fmla="*/ 2914650 h 3209925"/>
              <a:gd name="connsiteX3" fmla="*/ 8362950 w 9144000"/>
              <a:gd name="connsiteY3" fmla="*/ 2914650 h 3209925"/>
              <a:gd name="connsiteX4" fmla="*/ 7829550 w 9144000"/>
              <a:gd name="connsiteY4" fmla="*/ 3209925 h 3209925"/>
              <a:gd name="connsiteX5" fmla="*/ 0 w 9144000"/>
              <a:gd name="connsiteY5" fmla="*/ 3200400 h 3209925"/>
              <a:gd name="connsiteX6" fmla="*/ 0 w 9144000"/>
              <a:gd name="connsiteY6" fmla="*/ 0 h 3209925"/>
              <a:gd name="connsiteX0" fmla="*/ 0 w 9144000"/>
              <a:gd name="connsiteY0" fmla="*/ 0 h 3209925"/>
              <a:gd name="connsiteX1" fmla="*/ 9144000 w 9144000"/>
              <a:gd name="connsiteY1" fmla="*/ 0 h 3209925"/>
              <a:gd name="connsiteX2" fmla="*/ 9134475 w 9144000"/>
              <a:gd name="connsiteY2" fmla="*/ 2914650 h 3209925"/>
              <a:gd name="connsiteX3" fmla="*/ 8362950 w 9144000"/>
              <a:gd name="connsiteY3" fmla="*/ 2914650 h 3209925"/>
              <a:gd name="connsiteX4" fmla="*/ 7829550 w 9144000"/>
              <a:gd name="connsiteY4" fmla="*/ 3209925 h 3209925"/>
              <a:gd name="connsiteX5" fmla="*/ 0 w 9144000"/>
              <a:gd name="connsiteY5" fmla="*/ 3207380 h 3209925"/>
              <a:gd name="connsiteX6" fmla="*/ 0 w 9144000"/>
              <a:gd name="connsiteY6" fmla="*/ 0 h 3209925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62950 w 9144000"/>
              <a:gd name="connsiteY3" fmla="*/ 2914650 h 3216906"/>
              <a:gd name="connsiteX4" fmla="*/ 7829550 w 9144000"/>
              <a:gd name="connsiteY4" fmla="*/ 3216906 h 3216906"/>
              <a:gd name="connsiteX5" fmla="*/ 0 w 9144000"/>
              <a:gd name="connsiteY5" fmla="*/ 320738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62950 w 9144000"/>
              <a:gd name="connsiteY3" fmla="*/ 2914650 h 3216906"/>
              <a:gd name="connsiteX4" fmla="*/ 7829550 w 9144000"/>
              <a:gd name="connsiteY4" fmla="*/ 3216906 h 3216906"/>
              <a:gd name="connsiteX5" fmla="*/ 0 w 9144000"/>
              <a:gd name="connsiteY5" fmla="*/ 320738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42009 w 9144000"/>
              <a:gd name="connsiteY3" fmla="*/ 2921630 h 3216906"/>
              <a:gd name="connsiteX4" fmla="*/ 7829550 w 9144000"/>
              <a:gd name="connsiteY4" fmla="*/ 3216906 h 3216906"/>
              <a:gd name="connsiteX5" fmla="*/ 0 w 9144000"/>
              <a:gd name="connsiteY5" fmla="*/ 320738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42009 w 9144000"/>
              <a:gd name="connsiteY3" fmla="*/ 2921630 h 3216906"/>
              <a:gd name="connsiteX4" fmla="*/ 7829550 w 9144000"/>
              <a:gd name="connsiteY4" fmla="*/ 3216906 h 3216906"/>
              <a:gd name="connsiteX5" fmla="*/ 0 w 9144000"/>
              <a:gd name="connsiteY5" fmla="*/ 3214360 h 3216906"/>
              <a:gd name="connsiteX6" fmla="*/ 0 w 914400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1455 w 9150980"/>
              <a:gd name="connsiteY2" fmla="*/ 2914650 h 3216906"/>
              <a:gd name="connsiteX3" fmla="*/ 8348989 w 9150980"/>
              <a:gd name="connsiteY3" fmla="*/ 2921630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48989 w 9150980"/>
              <a:gd name="connsiteY3" fmla="*/ 2921630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3911 w 9147911"/>
              <a:gd name="connsiteY0" fmla="*/ 0 h 3216906"/>
              <a:gd name="connsiteX1" fmla="*/ 9147911 w 9147911"/>
              <a:gd name="connsiteY1" fmla="*/ 0 h 3216906"/>
              <a:gd name="connsiteX2" fmla="*/ 9144523 w 9147911"/>
              <a:gd name="connsiteY2" fmla="*/ 2914650 h 3216906"/>
              <a:gd name="connsiteX3" fmla="*/ 8355126 w 9147911"/>
              <a:gd name="connsiteY3" fmla="*/ 2915493 h 3216906"/>
              <a:gd name="connsiteX4" fmla="*/ 7833461 w 9147911"/>
              <a:gd name="connsiteY4" fmla="*/ 3216906 h 3216906"/>
              <a:gd name="connsiteX5" fmla="*/ 0 w 9147911"/>
              <a:gd name="connsiteY5" fmla="*/ 3214360 h 3216906"/>
              <a:gd name="connsiteX6" fmla="*/ 3911 w 9147911"/>
              <a:gd name="connsiteY6" fmla="*/ 0 h 3216906"/>
              <a:gd name="connsiteX0" fmla="*/ 3911 w 9147911"/>
              <a:gd name="connsiteY0" fmla="*/ 0 h 3216906"/>
              <a:gd name="connsiteX1" fmla="*/ 9147911 w 9147911"/>
              <a:gd name="connsiteY1" fmla="*/ 0 h 3216906"/>
              <a:gd name="connsiteX2" fmla="*/ 9144523 w 9147911"/>
              <a:gd name="connsiteY2" fmla="*/ 2914650 h 3216906"/>
              <a:gd name="connsiteX3" fmla="*/ 8355126 w 9147911"/>
              <a:gd name="connsiteY3" fmla="*/ 2915493 h 3216906"/>
              <a:gd name="connsiteX4" fmla="*/ 7833461 w 9147911"/>
              <a:gd name="connsiteY4" fmla="*/ 3216906 h 3216906"/>
              <a:gd name="connsiteX5" fmla="*/ 0 w 9147911"/>
              <a:gd name="connsiteY5" fmla="*/ 3214360 h 3216906"/>
              <a:gd name="connsiteX6" fmla="*/ 3911 w 9147911"/>
              <a:gd name="connsiteY6" fmla="*/ 0 h 3216906"/>
              <a:gd name="connsiteX0" fmla="*/ 843 w 9144843"/>
              <a:gd name="connsiteY0" fmla="*/ 0 h 3216906"/>
              <a:gd name="connsiteX1" fmla="*/ 9144843 w 9144843"/>
              <a:gd name="connsiteY1" fmla="*/ 0 h 3216906"/>
              <a:gd name="connsiteX2" fmla="*/ 9141455 w 9144843"/>
              <a:gd name="connsiteY2" fmla="*/ 2914650 h 3216906"/>
              <a:gd name="connsiteX3" fmla="*/ 8352058 w 9144843"/>
              <a:gd name="connsiteY3" fmla="*/ 2915493 h 3216906"/>
              <a:gd name="connsiteX4" fmla="*/ 7830393 w 9144843"/>
              <a:gd name="connsiteY4" fmla="*/ 3216906 h 3216906"/>
              <a:gd name="connsiteX5" fmla="*/ 0 w 9144843"/>
              <a:gd name="connsiteY5" fmla="*/ 3214360 h 3216906"/>
              <a:gd name="connsiteX6" fmla="*/ 843 w 9144843"/>
              <a:gd name="connsiteY6" fmla="*/ 0 h 3216906"/>
              <a:gd name="connsiteX0" fmla="*/ 226 w 9144226"/>
              <a:gd name="connsiteY0" fmla="*/ 0 h 3216906"/>
              <a:gd name="connsiteX1" fmla="*/ 9144226 w 9144226"/>
              <a:gd name="connsiteY1" fmla="*/ 0 h 3216906"/>
              <a:gd name="connsiteX2" fmla="*/ 9140838 w 9144226"/>
              <a:gd name="connsiteY2" fmla="*/ 2914650 h 3216906"/>
              <a:gd name="connsiteX3" fmla="*/ 8351441 w 9144226"/>
              <a:gd name="connsiteY3" fmla="*/ 2915493 h 3216906"/>
              <a:gd name="connsiteX4" fmla="*/ 7829776 w 9144226"/>
              <a:gd name="connsiteY4" fmla="*/ 3216906 h 3216906"/>
              <a:gd name="connsiteX5" fmla="*/ 2452 w 9144226"/>
              <a:gd name="connsiteY5" fmla="*/ 3214360 h 3216906"/>
              <a:gd name="connsiteX6" fmla="*/ 226 w 9144226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0612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0612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0612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  <a:gd name="connsiteX0" fmla="*/ 0 w 9144048"/>
              <a:gd name="connsiteY0" fmla="*/ 0 h 3216906"/>
              <a:gd name="connsiteX1" fmla="*/ 9144000 w 9144048"/>
              <a:gd name="connsiteY1" fmla="*/ 0 h 3216906"/>
              <a:gd name="connsiteX2" fmla="*/ 9143681 w 9144048"/>
              <a:gd name="connsiteY2" fmla="*/ 2914650 h 3216906"/>
              <a:gd name="connsiteX3" fmla="*/ 8351215 w 9144048"/>
              <a:gd name="connsiteY3" fmla="*/ 2915493 h 3216906"/>
              <a:gd name="connsiteX4" fmla="*/ 7829550 w 9144048"/>
              <a:gd name="connsiteY4" fmla="*/ 3216906 h 3216906"/>
              <a:gd name="connsiteX5" fmla="*/ 2226 w 9144048"/>
              <a:gd name="connsiteY5" fmla="*/ 3214360 h 3216906"/>
              <a:gd name="connsiteX6" fmla="*/ 0 w 9144048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3681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216906">
                <a:moveTo>
                  <a:pt x="0" y="0"/>
                </a:moveTo>
                <a:lnTo>
                  <a:pt x="9144000" y="0"/>
                </a:lnTo>
                <a:cubicBezTo>
                  <a:pt x="9143894" y="971550"/>
                  <a:pt x="9143787" y="1943100"/>
                  <a:pt x="9143681" y="2914650"/>
                </a:cubicBezTo>
                <a:lnTo>
                  <a:pt x="8351215" y="2915493"/>
                </a:lnTo>
                <a:lnTo>
                  <a:pt x="7829550" y="3216906"/>
                </a:lnTo>
                <a:lnTo>
                  <a:pt x="2226" y="321436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005840"/>
            <a:ext cx="4032621" cy="4754880"/>
          </a:xfrm>
        </p:spPr>
        <p:txBody>
          <a:bodyPr/>
          <a:lstStyle>
            <a:lvl1pPr>
              <a:lnSpc>
                <a:spcPct val="110000"/>
              </a:lnSpc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967" y="1005840"/>
            <a:ext cx="3946833" cy="4754880"/>
          </a:xfrm>
        </p:spPr>
        <p:txBody>
          <a:bodyPr/>
          <a:lstStyle>
            <a:lvl1pPr>
              <a:lnSpc>
                <a:spcPct val="110000"/>
              </a:lnSpc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" y="6642611"/>
            <a:ext cx="1673352" cy="201168"/>
          </a:xfr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9400" y="6651815"/>
            <a:ext cx="1335024" cy="155448"/>
          </a:xfrm>
        </p:spPr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i="0" u="none" strike="noStrike" baseline="0" smtClean="0"/>
            </a:lvl1pPr>
          </a:lstStyle>
          <a:p>
            <a:r>
              <a:rPr lang="en-US" dirty="0" smtClean="0"/>
              <a:t>36pt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73038" indent="-173038">
              <a:defRPr sz="50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400050" indent="-225425">
              <a:buFont typeface="Lucida Grande"/>
              <a:buChar char="−"/>
              <a:defRPr sz="1600">
                <a:latin typeface="Neo Sans Intel Medium"/>
                <a:cs typeface="Neo Sans Intel Medium"/>
              </a:defRPr>
            </a:lvl2pPr>
            <a:lvl3pPr marL="685800" indent="-228600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50pt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_lookins_hrz_rgb_wht_2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3331366" y="2606019"/>
            <a:ext cx="2606040" cy="16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021262"/>
          </a:xfrm>
        </p:spPr>
        <p:txBody>
          <a:bodyPr/>
          <a:lstStyle>
            <a:lvl1pPr>
              <a:defRPr sz="2000"/>
            </a:lvl1pPr>
            <a:lvl2pPr marL="225425" indent="-225425">
              <a:spcBef>
                <a:spcPts val="800"/>
              </a:spcBef>
              <a:buFont typeface="Arial" panose="020B0604020202020204" pitchFamily="34" charset="0"/>
              <a:buChar char="•"/>
              <a:defRPr sz="1800"/>
            </a:lvl2pPr>
            <a:lvl3pPr marL="571500" indent="-228600"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3pPr>
            <a:lvl4pPr marL="914400" indent="-231775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4pPr>
            <a:lvl5pPr marL="1255713" indent="-230188">
              <a:spcBef>
                <a:spcPts val="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2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7199" y="1003931"/>
            <a:ext cx="393192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4754880" y="1003931"/>
            <a:ext cx="393192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8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19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1020" y="56963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36pt Light headline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1020" y="2111953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Medium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8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+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55612" y="1005840"/>
            <a:ext cx="8231188" cy="47548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+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55612" y="1005840"/>
            <a:ext cx="3931920" cy="49729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2"/>
          </p:nvPr>
        </p:nvSpPr>
        <p:spPr>
          <a:xfrm>
            <a:off x="4754880" y="1005840"/>
            <a:ext cx="3931920" cy="49729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6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ink.png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r="730" b="1369"/>
          <a:stretch/>
        </p:blipFill>
        <p:spPr>
          <a:xfrm>
            <a:off x="0" y="6289729"/>
            <a:ext cx="9144000" cy="5682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258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5840"/>
            <a:ext cx="8229600" cy="50159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725284" y="6427196"/>
            <a:ext cx="0" cy="238125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8240431" y="6428607"/>
            <a:ext cx="390751" cy="246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bg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bg1"/>
              </a:solidFill>
              <a:latin typeface="Neo Sans Intel"/>
              <a:cs typeface="Neo Sans Int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611779"/>
            <a:ext cx="783640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Neo Sans Intel"/>
                <a:cs typeface="Neo Sans Intel"/>
              </a:rPr>
              <a:t>TRANSFORMING NETWORKING &amp; STORAGE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04800" y="6640390"/>
            <a:ext cx="1668379" cy="20156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633410" y="6656433"/>
            <a:ext cx="1337953" cy="1569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701" r:id="rId13"/>
    <p:sldLayoutId id="2147483702" r:id="rId14"/>
    <p:sldLayoutId id="2147483703" r:id="rId15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sz="200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225425" indent="-225425" algn="l" defTabSz="4572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Neo Sans Intel"/>
          <a:ea typeface="+mn-ea"/>
          <a:cs typeface="Neo Sans Intel Medium"/>
        </a:defRPr>
      </a:lvl2pPr>
      <a:lvl3pPr marL="571500" indent="-228600" algn="l" defTabSz="4572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3pPr>
      <a:lvl4pPr marL="914400" indent="-231775" algn="l" defTabSz="457200" rtl="0" eaLnBrk="1" latinLnBrk="0" hangingPunct="1">
        <a:spcBef>
          <a:spcPts val="0"/>
        </a:spcBef>
        <a:buFont typeface="Arial" panose="020B0604020202020204" pitchFamily="34" charset="0"/>
        <a:buChar char="•"/>
        <a:defRPr sz="1400" kern="1200" baseline="0">
          <a:solidFill>
            <a:schemeClr val="tx2"/>
          </a:solidFill>
          <a:latin typeface="Neo Sans Intel"/>
          <a:ea typeface="+mn-ea"/>
          <a:cs typeface="Neo Sans Intel"/>
        </a:defRPr>
      </a:lvl4pPr>
      <a:lvl5pPr marL="1255713" indent="-230188" algn="l" defTabSz="457200" rtl="0" eaLnBrk="1" latinLnBrk="0" hangingPunct="1"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Neo Sans Intel"/>
          <a:ea typeface="+mn-ea"/>
          <a:cs typeface="Neo Sans Int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78936" y="1992607"/>
            <a:ext cx="3640918" cy="1470025"/>
          </a:xfrm>
        </p:spPr>
        <p:txBody>
          <a:bodyPr/>
          <a:lstStyle/>
          <a:p>
            <a:pPr algn="ctr"/>
            <a:r>
              <a:rPr lang="en-US" sz="3200" dirty="0"/>
              <a:t>Address Translation</a:t>
            </a:r>
            <a:br>
              <a:rPr lang="en-US" sz="3200" dirty="0"/>
            </a:br>
            <a:r>
              <a:rPr lang="en-US" sz="3200" dirty="0"/>
              <a:t>&amp;</a:t>
            </a:r>
            <a:br>
              <a:rPr lang="en-US" sz="3200" dirty="0"/>
            </a:br>
            <a:r>
              <a:rPr lang="en-US" sz="3200" dirty="0"/>
              <a:t>IRAM Cache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49043" y="3950473"/>
            <a:ext cx="3318744" cy="123381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Omri Dassa &amp; Ori Yeffet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Group 327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Advisor: Nadav Rotter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28/05/1</a:t>
            </a:r>
            <a:r>
              <a:rPr lang="he-IL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- 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43000"/>
            <a:ext cx="8229600" cy="426879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+mn-cs"/>
              </a:rPr>
              <a:t>Limited memory space dedicated to Instruction.</a:t>
            </a:r>
            <a:endParaRPr lang="he-IL" sz="2400" dirty="0" smtClean="0">
              <a:cs typeface="+mn-c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+mn-cs"/>
              </a:rPr>
              <a:t>There is a need for dynamically increase of the IRAM space for allowing more features.</a:t>
            </a:r>
          </a:p>
          <a:p>
            <a:endParaRPr lang="en-US" sz="1800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9" y="3150273"/>
            <a:ext cx="7304049" cy="35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76" y="1270222"/>
            <a:ext cx="8735636" cy="5799201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Method (1)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598555" y="5321940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8555" y="5321939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7116" y="5321939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62188" y="3443834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62188" y="3443831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3216" y="2621322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11937" y="5333726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57116" y="5321937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05246" y="5321938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62188" y="3443828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49810" y="3443828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62188" y="3443831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87957" y="1411470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87957" y="1396813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74270" y="2483175"/>
            <a:ext cx="276294" cy="276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52656 -0.000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18958 -4.81481E-6 C 0.27396 -4.81481E-6 0.37917 -0.07685 0.37917 -0.13888 L 0.37917 -0.27708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00052 -0.13704 C 5.55556E-7 -0.19792 -0.04115 -0.27408 -0.07361 -0.27408 L -0.14722 -0.27408 " pathEditMode="relative" rAng="16200000" ptsTypes="AA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1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24 L -0.08576 -0.00324 C -0.12448 -0.00324 -0.17187 0.03982 -0.17187 0.075 L -0.17187 0.15324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78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509 L 0.00035 -0.06412 C 0.00035 -0.09028 0.08507 -0.12245 0.15313 -0.12245 L 0.30313 -0.12245 " pathEditMode="relative" rAng="5400000" ptsTypes="AA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9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73194 0.0201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7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52656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4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18959 -4.81481E-6 C 0.27396 -4.81481E-6 0.37917 -0.07685 0.37917 -0.13888 L 0.37917 -0.27708 " pathEditMode="relative" rAng="0" ptsTypes="AA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555 L -0.00468 -0.14259 C -0.00416 -0.20347 -0.04531 -0.27962 -0.07777 -0.27962 L -0.15139 -0.27962 " pathEditMode="relative" rAng="16200000" ptsTypes="AAAA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1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24 L 0.07483 -0.00324 C 0.10799 -0.00324 0.14948 0.02431 0.14948 0.04653 L 0.14948 0.0963 " pathEditMode="relative" rAng="0" ptsTypes="AAAA"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497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0018 -0.2967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17274 -0.2967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46 L 0.23768 -0.00046 C 0.34428 -0.00046 0.47535 0.04768 0.47535 0.0868 L 0.47535 0.17407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872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162 L 0.08716 0.00162 C 0.12657 0.00162 0.17518 0.0419 0.17518 0.07547 L 0.17518 0.14954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4704 0.2724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" y="384020"/>
            <a:ext cx="8229600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Method (2)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4190170"/>
            <a:ext cx="3281686" cy="2331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9" y="1501075"/>
            <a:ext cx="3281687" cy="2251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42" y="2005233"/>
            <a:ext cx="3884340" cy="3810048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2356379" y="1195427"/>
            <a:ext cx="576146" cy="3736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LRU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374965" y="3890305"/>
            <a:ext cx="576146" cy="3736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765185" y="1682361"/>
            <a:ext cx="1806498" cy="3736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 HANDLER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7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Results (1)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7719" r="16394" b="15161"/>
          <a:stretch/>
        </p:blipFill>
        <p:spPr>
          <a:xfrm>
            <a:off x="0" y="2305054"/>
            <a:ext cx="9142212" cy="24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Results (2)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87783" y="1435377"/>
            <a:ext cx="4988590" cy="2548185"/>
            <a:chOff x="3774833" y="1435378"/>
            <a:chExt cx="4701540" cy="2133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833" y="1435378"/>
              <a:ext cx="4701540" cy="2133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val 3"/>
            <p:cNvSpPr/>
            <p:nvPr/>
          </p:nvSpPr>
          <p:spPr>
            <a:xfrm>
              <a:off x="6657756" y="2463754"/>
              <a:ext cx="1124262" cy="2811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87449" y="4273903"/>
            <a:ext cx="2771888" cy="1983206"/>
            <a:chOff x="602291" y="4328071"/>
            <a:chExt cx="2332594" cy="17145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966"/>
            <a:stretch/>
          </p:blipFill>
          <p:spPr>
            <a:xfrm>
              <a:off x="602291" y="4328071"/>
              <a:ext cx="2332594" cy="1714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697041" y="5164112"/>
              <a:ext cx="727022" cy="2217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530" y="4694424"/>
              <a:ext cx="727022" cy="2217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2"/>
          <p:cNvSpPr txBox="1">
            <a:spLocks/>
          </p:cNvSpPr>
          <p:nvPr/>
        </p:nvSpPr>
        <p:spPr>
          <a:xfrm>
            <a:off x="919400" y="1962013"/>
            <a:ext cx="1179224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Area: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919400" y="4789904"/>
            <a:ext cx="1509008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0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09006" y="231620"/>
            <a:ext cx="8765177" cy="64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Area Considerations (1)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1" y="1241659"/>
            <a:ext cx="7918594" cy="4735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8371" y="3708810"/>
            <a:ext cx="9529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~21%</a:t>
            </a:r>
          </a:p>
        </p:txBody>
      </p:sp>
    </p:spTree>
    <p:extLst>
      <p:ext uri="{BB962C8B-B14F-4D97-AF65-F5344CB8AC3E}">
        <p14:creationId xmlns:p14="http://schemas.microsoft.com/office/powerpoint/2010/main" val="20206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09006" y="231620"/>
            <a:ext cx="8765177" cy="64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1210" y="1594241"/>
            <a:ext cx="656076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1C5"/>
                </a:solidFill>
              </a:rPr>
              <a:t>Multi core NIC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1C5"/>
                </a:solidFill>
              </a:rPr>
              <a:t>Enable more features of future product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1C5"/>
                </a:solidFill>
              </a:rPr>
              <a:t>Allow more flexibility to the users of the NIC</a:t>
            </a:r>
            <a:endParaRPr lang="en-US" sz="2400" dirty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71C5"/>
                </a:solidFill>
              </a:rPr>
              <a:t>Undamage</a:t>
            </a:r>
            <a:r>
              <a:rPr lang="en-US" sz="2800" dirty="0" smtClean="0">
                <a:solidFill>
                  <a:srgbClr val="0071C5"/>
                </a:solidFill>
              </a:rPr>
              <a:t> the product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71C5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7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09006" y="231620"/>
            <a:ext cx="8765177" cy="64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Area Considerations (1)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79" y="1255738"/>
            <a:ext cx="7977326" cy="4766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3243" y="3764066"/>
            <a:ext cx="9529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~12%</a:t>
            </a:r>
          </a:p>
        </p:txBody>
      </p:sp>
    </p:spTree>
    <p:extLst>
      <p:ext uri="{BB962C8B-B14F-4D97-AF65-F5344CB8AC3E}">
        <p14:creationId xmlns:p14="http://schemas.microsoft.com/office/powerpoint/2010/main" val="2518309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440" y="351542"/>
            <a:ext cx="8229600" cy="6400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="1" dirty="0" smtClean="0"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genda </a:t>
            </a:r>
            <a:endParaRPr lang="en-US" b="1" dirty="0">
              <a:solidFill>
                <a:srgbClr val="0071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2890" y="1180809"/>
            <a:ext cx="65607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1C5"/>
                </a:solidFill>
              </a:rPr>
              <a:t>Overview</a:t>
            </a:r>
            <a:endParaRPr lang="en-US" sz="2400" dirty="0" smtClean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1C5"/>
                </a:solidFill>
              </a:rPr>
              <a:t>Address Translation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1C5"/>
                </a:solidFill>
              </a:rPr>
              <a:t>Introduction</a:t>
            </a:r>
            <a:endParaRPr lang="en-US" sz="2000" dirty="0" smtClean="0">
              <a:solidFill>
                <a:srgbClr val="0071C5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1C5"/>
                </a:solidFill>
              </a:rPr>
              <a:t>Method</a:t>
            </a:r>
            <a:endParaRPr lang="en-US" sz="2000" dirty="0" smtClean="0">
              <a:solidFill>
                <a:srgbClr val="0071C5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1C5"/>
                </a:solidFill>
              </a:rPr>
              <a:t>Results</a:t>
            </a:r>
            <a:endParaRPr lang="en-US" sz="2000" dirty="0" smtClean="0">
              <a:solidFill>
                <a:srgbClr val="0071C5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1C5"/>
                </a:solidFill>
              </a:rPr>
              <a:t>Area considerations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1C5"/>
                </a:solidFill>
              </a:rPr>
              <a:t>IRAM Cache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1C5"/>
                </a:solidFill>
              </a:rPr>
              <a:t>Introduction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1C5"/>
                </a:solidFill>
              </a:rPr>
              <a:t>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1C5"/>
                </a:solidFill>
              </a:rPr>
              <a:t>Results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1C5"/>
                </a:solidFill>
              </a:rPr>
              <a:t>Area considerations</a:t>
            </a:r>
          </a:p>
          <a:p>
            <a:pPr lvl="1"/>
            <a:endParaRPr lang="en-US" sz="2000" dirty="0" smtClean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1C5"/>
                </a:solidFill>
              </a:rPr>
              <a:t>Summary</a:t>
            </a:r>
            <a:endParaRPr lang="en-US" sz="2400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solidFill>
                <a:srgbClr val="0071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00" y="1510810"/>
            <a:ext cx="87103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1C5"/>
                </a:solidFill>
              </a:rPr>
              <a:t>NICs (Network Interface Controllers) </a:t>
            </a:r>
            <a:r>
              <a:rPr lang="en-US" sz="2800" dirty="0">
                <a:solidFill>
                  <a:srgbClr val="0071C5"/>
                </a:solidFill>
              </a:rPr>
              <a:t>are the gateway to the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1C5"/>
                </a:solidFill>
              </a:rPr>
              <a:t>Our challenges to face in this projects are:</a:t>
            </a:r>
            <a:endParaRPr lang="he-IL" sz="2800" dirty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0071C5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1C5"/>
                </a:solidFill>
              </a:rPr>
              <a:t>Address Translation</a:t>
            </a:r>
            <a:r>
              <a:rPr lang="he-IL" sz="2800" dirty="0">
                <a:solidFill>
                  <a:srgbClr val="0071C5"/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1C5"/>
                </a:solidFill>
              </a:rPr>
              <a:t>IRAM </a:t>
            </a:r>
            <a:r>
              <a:rPr lang="en-US" sz="2800" dirty="0" smtClean="0">
                <a:solidFill>
                  <a:srgbClr val="0071C5"/>
                </a:solidFill>
              </a:rPr>
              <a:t>address space</a:t>
            </a:r>
            <a:endParaRPr lang="en-US" sz="2800" dirty="0">
              <a:solidFill>
                <a:srgbClr val="0071C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10" y="3461842"/>
            <a:ext cx="3607885" cy="2785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8293" y="5601591"/>
            <a:ext cx="89209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/>
              <a:t>F</a:t>
            </a:r>
            <a:r>
              <a:rPr lang="en-US" sz="1200" dirty="0" smtClean="0">
                <a:latin typeface="+mn-lt"/>
              </a:rPr>
              <a:t>ortville</a:t>
            </a:r>
          </a:p>
        </p:txBody>
      </p:sp>
    </p:spTree>
    <p:extLst>
      <p:ext uri="{BB962C8B-B14F-4D97-AF65-F5344CB8AC3E}">
        <p14:creationId xmlns:p14="http://schemas.microsoft.com/office/powerpoint/2010/main" val="10983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1"/>
            <a:r>
              <a:rPr lang="en-US" b="1" dirty="0" smtClean="0"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-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he-IL" b="1" dirty="0">
              <a:solidFill>
                <a:srgbClr val="0071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47417"/>
            <a:ext cx="3802566" cy="428821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+mn-cs"/>
              </a:rPr>
              <a:t>M</a:t>
            </a:r>
            <a:r>
              <a:rPr lang="en-US" dirty="0" smtClean="0">
                <a:cs typeface="+mn-cs"/>
              </a:rPr>
              <a:t>uch </a:t>
            </a:r>
            <a:r>
              <a:rPr lang="en-US" dirty="0" smtClean="0">
                <a:cs typeface="+mn-cs"/>
              </a:rPr>
              <a:t>higher </a:t>
            </a:r>
            <a:r>
              <a:rPr lang="en-US" dirty="0" smtClean="0">
                <a:cs typeface="+mn-cs"/>
              </a:rPr>
              <a:t>traffic performance is </a:t>
            </a:r>
            <a:r>
              <a:rPr lang="en-US" dirty="0" smtClean="0"/>
              <a:t>required</a:t>
            </a:r>
            <a:r>
              <a:rPr lang="en-US" dirty="0" smtClean="0">
                <a:cs typeface="+mn-cs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600" dirty="0" smtClean="0">
              <a:cs typeface="+mn-c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cs typeface="+mn-cs"/>
              </a:rPr>
              <a:t>Several processes from several hosts must run </a:t>
            </a:r>
            <a:r>
              <a:rPr lang="en-US" dirty="0" smtClean="0">
                <a:cs typeface="+mn-cs"/>
              </a:rPr>
              <a:t>in </a:t>
            </a:r>
            <a:r>
              <a:rPr lang="en-US" dirty="0" smtClean="0">
                <a:cs typeface="+mn-cs"/>
              </a:rPr>
              <a:t>parallel</a:t>
            </a:r>
            <a:r>
              <a:rPr lang="en-US" dirty="0" smtClean="0">
                <a:cs typeface="+mn-cs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he-IL" sz="700" dirty="0" smtClean="0"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 smtClean="0">
                <a:cs typeface="+mn-cs"/>
              </a:rPr>
              <a:t>memory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" dirty="0" smtClean="0">
              <a:cs typeface="+mn-c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cs typeface="+mn-cs"/>
              </a:rPr>
              <a:t>2 Output Lanes: Performance- Yes/No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00" dirty="0" smtClean="0">
              <a:cs typeface="+mn-c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cs typeface="+mn-cs"/>
              </a:rPr>
              <a:t>30% higher clock rate</a:t>
            </a:r>
            <a:endParaRPr lang="he-IL" dirty="0" smtClean="0"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048" y="276994"/>
            <a:ext cx="8325852" cy="1072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he-IL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011" y="1394439"/>
            <a:ext cx="4112710" cy="46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– Method (1)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3" y="1280163"/>
            <a:ext cx="8597923" cy="48332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12706" y="2164360"/>
            <a:ext cx="981777" cy="677108"/>
          </a:xfrm>
          <a:prstGeom prst="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 smtClean="0"/>
              <a:t>Address:15</a:t>
            </a:r>
            <a:endParaRPr lang="en-US" sz="1100" dirty="0"/>
          </a:p>
          <a:p>
            <a:pPr algn="ctr"/>
            <a:r>
              <a:rPr lang="en-US" sz="1100" dirty="0"/>
              <a:t>PF Number:5</a:t>
            </a:r>
          </a:p>
          <a:p>
            <a:pPr algn="ctr"/>
            <a:r>
              <a:rPr lang="en-US" sz="1100" dirty="0" smtClean="0"/>
              <a:t>Protection: y/n </a:t>
            </a:r>
            <a:endParaRPr lang="en-US" sz="1100" dirty="0"/>
          </a:p>
          <a:p>
            <a:pPr algn="ctr"/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1504" y="4338065"/>
            <a:ext cx="1003902" cy="677108"/>
          </a:xfrm>
          <a:prstGeom prst="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 smtClean="0"/>
              <a:t>Address:34</a:t>
            </a:r>
          </a:p>
          <a:p>
            <a:pPr algn="ctr"/>
            <a:r>
              <a:rPr lang="en-US" sz="1100" dirty="0" smtClean="0"/>
              <a:t>PF Number</a:t>
            </a:r>
            <a:r>
              <a:rPr lang="en-US" sz="1100" dirty="0" smtClean="0"/>
              <a:t>:5</a:t>
            </a:r>
          </a:p>
          <a:p>
            <a:pPr algn="ctr"/>
            <a:r>
              <a:rPr lang="en-US" sz="1100" dirty="0" smtClean="0"/>
              <a:t>VF Number:3</a:t>
            </a:r>
          </a:p>
          <a:p>
            <a:pPr algn="ctr"/>
            <a:r>
              <a:rPr lang="en-US" sz="1100" dirty="0" smtClean="0"/>
              <a:t>Host Num:2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9126" y="3278818"/>
            <a:ext cx="989800" cy="677108"/>
          </a:xfrm>
          <a:prstGeom prst="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/>
              <a:t>Address:15</a:t>
            </a:r>
          </a:p>
          <a:p>
            <a:pPr algn="ctr"/>
            <a:r>
              <a:rPr lang="en-US" sz="1100" dirty="0" smtClean="0"/>
              <a:t>Trans </a:t>
            </a:r>
            <a:r>
              <a:rPr lang="en-US" sz="1100" dirty="0" err="1" smtClean="0"/>
              <a:t>Valid:y</a:t>
            </a:r>
            <a:r>
              <a:rPr lang="en-US" sz="1100" dirty="0" smtClean="0"/>
              <a:t>/n</a:t>
            </a:r>
            <a:endParaRPr lang="en-US" sz="1100" dirty="0"/>
          </a:p>
          <a:p>
            <a:pPr algn="ctr"/>
            <a:r>
              <a:rPr lang="en-US" sz="1100" dirty="0" smtClean="0"/>
              <a:t>Fast Lane: y/n</a:t>
            </a:r>
          </a:p>
          <a:p>
            <a:pPr algn="ctr"/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76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31407 -0.3171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-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0.26753 0.1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26927 0.0268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5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" y="384020"/>
            <a:ext cx="8229600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– Method (2)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9" y="1692921"/>
            <a:ext cx="8839200" cy="38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289" y="231620"/>
            <a:ext cx="8581869" cy="64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– Results (1)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"/>
          <a:stretch/>
        </p:blipFill>
        <p:spPr>
          <a:xfrm>
            <a:off x="1" y="1873405"/>
            <a:ext cx="9144000" cy="337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67259" y="231620"/>
            <a:ext cx="8514413" cy="64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– Results (2)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919400" y="1962013"/>
            <a:ext cx="1179224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Area: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919400" y="4789904"/>
            <a:ext cx="1509008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732049" y="1307607"/>
            <a:ext cx="5982808" cy="3119427"/>
            <a:chOff x="2732049" y="1307607"/>
            <a:chExt cx="5982808" cy="311942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049" y="1307607"/>
              <a:ext cx="5982808" cy="3119427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5519114" y="3853319"/>
              <a:ext cx="1244922" cy="3521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50" y="4862941"/>
            <a:ext cx="5982808" cy="742988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608103" y="5301456"/>
            <a:ext cx="1244922" cy="35216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289" y="231620"/>
            <a:ext cx="8581869" cy="64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– Area Considerations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4" y="1271202"/>
            <a:ext cx="7458817" cy="44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23984&quot;&gt;&lt;object type=&quot;3&quot; unique_id=&quot;23985&quot;&gt;&lt;property id=&quot;20148&quot; value=&quot;5&quot;/&gt;&lt;property id=&quot;20300&quot; value=&quot;Slide 1 - &amp;quot;Transforming Networking and Storage&amp;quot;&quot;/&gt;&lt;property id=&quot;20307&quot; value=&quot;256&quot;/&gt;&lt;/object&gt;&lt;object type=&quot;3&quot; unique_id=&quot;23986&quot;&gt;&lt;property id=&quot;20148&quot; value=&quot;5&quot;/&gt;&lt;property id=&quot;20300&quot; value=&quot;Slide 4 - &amp;quot;Instructions for Using This Template&amp;quot;&quot;/&gt;&lt;property id=&quot;20307&quot; value=&quot;258&quot;/&gt;&lt;/object&gt;&lt;object type=&quot;3&quot; unique_id=&quot;24963&quot;&gt;&lt;property id=&quot;20148&quot; value=&quot;5&quot;/&gt;&lt;property id=&quot;20300&quot; value=&quot;Slide 2 - &amp;quot;Instructions for Using This Template&amp;quot;&quot;/&gt;&lt;property id=&quot;20307&quot; value=&quot;262&quot;/&gt;&lt;/object&gt;&lt;object type=&quot;3&quot; unique_id=&quot;24964&quot;&gt;&lt;property id=&quot;20148&quot; value=&quot;5&quot;/&gt;&lt;property id=&quot;20300&quot; value=&quot;Slide 5 - &amp;quot;PowerPoint Practices&amp;quot;&quot;/&gt;&lt;property id=&quot;20307&quot; value=&quot;263&quot;/&gt;&lt;/object&gt;&lt;object type=&quot;3&quot; unique_id=&quot;24965&quot;&gt;&lt;property id=&quot;20148&quot; value=&quot;5&quot;/&gt;&lt;property id=&quot;20300&quot; value=&quot;Slide 6 - &amp;quot;Standard Color Palette and Gradients&amp;quot;&quot;/&gt;&lt;property id=&quot;20307&quot; value=&quot;264&quot;/&gt;&lt;/object&gt;&lt;object type=&quot;3&quot; unique_id=&quot;24966&quot;&gt;&lt;property id=&quot;20148&quot; value=&quot;5&quot;/&gt;&lt;property id=&quot;20300&quot; value=&quot;Slide 7 - &amp;quot;Graphic Element Examples&amp;quot;&quot;/&gt;&lt;property id=&quot;20307&quot; value=&quot;265&quot;/&gt;&lt;/object&gt;&lt;object type=&quot;3&quot; unique_id=&quot;24967&quot;&gt;&lt;property id=&quot;20148&quot; value=&quot;5&quot;/&gt;&lt;property id=&quot;20300&quot; value=&quot;Slide 8 - &amp;quot;CSIG Sample Table – Option 1&amp;quot;&quot;/&gt;&lt;property id=&quot;20307&quot; value=&quot;266&quot;/&gt;&lt;/object&gt;&lt;object type=&quot;3&quot; unique_id=&quot;24968&quot;&gt;&lt;property id=&quot;20148&quot; value=&quot;5&quot;/&gt;&lt;property id=&quot;20300&quot; value=&quot;Slide 9 - &amp;quot;Sample Chart 1&amp;quot;&quot;/&gt;&lt;property id=&quot;20307&quot; value=&quot;267&quot;/&gt;&lt;/object&gt;&lt;object type=&quot;3&quot; unique_id=&quot;24969&quot;&gt;&lt;property id=&quot;20148&quot; value=&quot;5&quot;/&gt;&lt;property id=&quot;20300&quot; value=&quot;Slide 10 - &amp;quot;Sample Chart 2&amp;quot;&quot;/&gt;&lt;property id=&quot;20307&quot; value=&quot;268&quot;/&gt;&lt;/object&gt;&lt;object type=&quot;3&quot; unique_id=&quot;24970&quot;&gt;&lt;property id=&quot;20148&quot; value=&quot;5&quot;/&gt;&lt;property id=&quot;20300&quot; value=&quot;Slide 11 - &amp;quot;36pt Light headline&amp;quot;&quot;/&gt;&lt;property id=&quot;20307&quot; value=&quot;269&quot;/&gt;&lt;/object&gt;&lt;object type=&quot;3&quot; unique_id=&quot;24973&quot;&gt;&lt;property id=&quot;20148&quot; value=&quot;5&quot;/&gt;&lt;property id=&quot;20300&quot; value=&quot;Slide 14 - &amp;quot;Section Divider Style or Used as Dark Background&amp;quot;&quot;/&gt;&lt;property id=&quot;20307&quot; value=&quot;273&quot;/&gt;&lt;/object&gt;&lt;object type=&quot;3&quot; unique_id=&quot;24974&quot;&gt;&lt;property id=&quot;20148&quot; value=&quot;5&quot;/&gt;&lt;property id=&quot;20300&quot; value=&quot;Slide 15 - &amp;quot;Legal Disclaimer&amp;quot;&quot;/&gt;&lt;property id=&quot;20307&quot; value=&quot;272&quot;/&gt;&lt;/object&gt;&lt;object type=&quot;3&quot; unique_id=&quot;25299&quot;&gt;&lt;property id=&quot;20148&quot; value=&quot;5&quot;/&gt;&lt;property id=&quot;20300&quot; value=&quot;Slide 3 - &amp;quot;Instructions for Using This Template In Blue&amp;quot;&quot;/&gt;&lt;property id=&quot;20307&quot; value=&quot;274&quot;/&gt;&lt;/object&gt;&lt;object type=&quot;3&quot; unique_id=&quot;25301&quot;&gt;&lt;property id=&quot;20148&quot; value=&quot;5&quot;/&gt;&lt;property id=&quot;20300&quot; value=&quot;Slide 12 - &amp;quot;Left Copy and Image&amp;quot;&quot;/&gt;&lt;property id=&quot;20307&quot; value=&quot;275&quot;/&gt;&lt;/object&gt;&lt;object type=&quot;3&quot; unique_id=&quot;25302&quot;&gt;&lt;property id=&quot;20148&quot; value=&quot;5&quot;/&gt;&lt;property id=&quot;20300&quot; value=&quot;Slide 13 - &amp;quot;Upper Copy w/ Bullets &amp;amp; Image&amp;quot;&quot;/&gt;&lt;property id=&quot;20307&quot; value=&quot;276&quot;/&gt;&lt;/object&gt;&lt;object type=&quot;3&quot; unique_id=&quot;25303&quot;&gt;&lt;property id=&quot;20148&quot; value=&quot;5&quot;/&gt;&lt;property id=&quot;20300&quot; value=&quot;Slide 16&quot;/&gt;&lt;property id=&quot;20307&quot; value=&quot;277&quot;/&gt;&lt;/object&gt;&lt;/object&gt;&lt;object type=&quot;8&quot; unique_id=&quot;2399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SIG Theme 2014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Intel">
      <a:majorFont>
        <a:latin typeface="Neo Sans Intel Light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w="lg" len="lg"/>
          <a:tailEnd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12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IG Theme 2014" id="{5170D478-63D8-46F9-913B-8411B3B7C13A}" vid="{99732B25-3392-49C1-89AE-CE07F98D36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096AE4C2E0384AAB5FE813EFDFC850" ma:contentTypeVersion="0" ma:contentTypeDescription="Create a new document." ma:contentTypeScope="" ma:versionID="679eb289d3fc3e2a418c299aae2c86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866-A9A4-4ECA-AA17-B1FD6A0981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CF299D-F0FA-4F69-AFCA-8BBFF4010D95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4DD0CD-B78F-43E4-9E43-5AA3856F9E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53976</TotalTime>
  <Words>401</Words>
  <Application>Microsoft Office PowerPoint</Application>
  <PresentationFormat>On-screen Show (4:3)</PresentationFormat>
  <Paragraphs>119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Lucida Grande</vt:lpstr>
      <vt:lpstr>Neo Sans Intel</vt:lpstr>
      <vt:lpstr>Neo Sans Intel Light</vt:lpstr>
      <vt:lpstr>Neo Sans Intel Medium</vt:lpstr>
      <vt:lpstr>Wingdings 3</vt:lpstr>
      <vt:lpstr>CSIG Theme 2014</vt:lpstr>
      <vt:lpstr>Address Translation &amp; IRAM Cache</vt:lpstr>
      <vt:lpstr>Agenda </vt:lpstr>
      <vt:lpstr>Overview</vt:lpstr>
      <vt:lpstr>Address Translation - Introduction</vt:lpstr>
      <vt:lpstr>Address Translation – Method (1)</vt:lpstr>
      <vt:lpstr>PowerPoint Presentation</vt:lpstr>
      <vt:lpstr>Address Translation – Results (1)</vt:lpstr>
      <vt:lpstr>Address Translation – Results (2)</vt:lpstr>
      <vt:lpstr>Address Translation – Area Considerations</vt:lpstr>
      <vt:lpstr>IRAM Cache - Introduction</vt:lpstr>
      <vt:lpstr>IRAM Cache – Method (1)</vt:lpstr>
      <vt:lpstr>PowerPoint Presentation</vt:lpstr>
      <vt:lpstr>IRAM Cache – Results (1)</vt:lpstr>
      <vt:lpstr>IRAM Cache – Results (2)</vt:lpstr>
      <vt:lpstr>IRAM Cache – Area Considerations (1)</vt:lpstr>
      <vt:lpstr>Summary</vt:lpstr>
      <vt:lpstr>PowerPoint Presentation</vt:lpstr>
      <vt:lpstr>IRAM Cache – Area Considerations (1)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Networking and Storage</dc:title>
  <dc:creator>Yankilevich, Yevgeny</dc:creator>
  <cp:keywords>CTPClassification=CTP_IC:VisualMarkings=, CTPClassification=CTP_IC</cp:keywords>
  <cp:lastModifiedBy>Yefet, Ori</cp:lastModifiedBy>
  <cp:revision>475</cp:revision>
  <cp:lastPrinted>2013-08-27T18:55:40Z</cp:lastPrinted>
  <dcterms:created xsi:type="dcterms:W3CDTF">2013-11-23T00:18:05Z</dcterms:created>
  <dcterms:modified xsi:type="dcterms:W3CDTF">2019-05-25T18:11:45Z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0x01010027096AE4C2E0384AAB5FE813EFDFC850</vt:lpwstr>
  </property>
  <property fmtid="{D5CDD505-2E9C-101B-9397-08002B2CF9AE}" pid="3" name="TitusGUID">
    <vt:lpwstr>b34f2e28-9bb8-4206-902a-02ec47269b16</vt:lpwstr>
  </property>
  <property fmtid="{D5CDD505-2E9C-101B-9397-08002B2CF9AE}" pid="4" name="CTP_BU">
    <vt:lpwstr>DCG SILICON DEVELOPMENT</vt:lpwstr>
  </property>
  <property fmtid="{D5CDD505-2E9C-101B-9397-08002B2CF9AE}" pid="5" name="CTP_TimeStamp">
    <vt:lpwstr>2019-05-25 18:11:44Z</vt:lpwstr>
  </property>
  <property fmtid="{D5CDD505-2E9C-101B-9397-08002B2CF9AE}" pid="6" name="CTPClassification">
    <vt:lpwstr>CTP_IC</vt:lpwstr>
  </property>
</Properties>
</file>