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39" d="100"/>
          <a:sy n="39" d="100"/>
        </p:scale>
        <p:origin x="56"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BB5692-67B9-4527-AD46-19554A2FB1B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3208F6C-05B2-4FDD-81EA-0A5FE91E1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62F0CA17-A634-4A76-9E47-9A240DFDAC77}"/>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5" name="מציין מיקום של כותרת תחתונה 4">
            <a:extLst>
              <a:ext uri="{FF2B5EF4-FFF2-40B4-BE49-F238E27FC236}">
                <a16:creationId xmlns:a16="http://schemas.microsoft.com/office/drawing/2014/main" id="{67734A48-0A9E-41D3-997A-9CA99C5DF93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D78AD3D-5D1C-45C5-9D72-D509E38822D9}"/>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279920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D5DED9-3FE4-496C-8D9E-6959F23E271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46A85AD-3CD0-4D4B-89FA-9D8A080F439F}"/>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51EF064-E0BB-42A4-B7F0-565DC1FBC65D}"/>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5" name="מציין מיקום של כותרת תחתונה 4">
            <a:extLst>
              <a:ext uri="{FF2B5EF4-FFF2-40B4-BE49-F238E27FC236}">
                <a16:creationId xmlns:a16="http://schemas.microsoft.com/office/drawing/2014/main" id="{1E5630D6-EE13-49C0-B108-AD52CD5A046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ED0E150-EFEF-47E7-8165-0DDC584BEE2A}"/>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314009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BF2FB8D7-9C55-44BC-8DA1-3A580C7F829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73EDB89-8EAB-470B-A7C9-12375104AF57}"/>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130C603-0F84-4C38-B8EE-711751D08CEB}"/>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5" name="מציין מיקום של כותרת תחתונה 4">
            <a:extLst>
              <a:ext uri="{FF2B5EF4-FFF2-40B4-BE49-F238E27FC236}">
                <a16:creationId xmlns:a16="http://schemas.microsoft.com/office/drawing/2014/main" id="{0B59A729-9750-4EF9-8D58-12C45902D5E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7562159-9825-4A7F-8757-E8D16B2E5DB2}"/>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379438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1E6018-3A8B-4E5E-B98F-A708E70D461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3958307-DDA0-4A8E-B756-EB43D8036396}"/>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50AB536-B6D1-46BB-8C96-12DFC776CB7C}"/>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5" name="מציין מיקום של כותרת תחתונה 4">
            <a:extLst>
              <a:ext uri="{FF2B5EF4-FFF2-40B4-BE49-F238E27FC236}">
                <a16:creationId xmlns:a16="http://schemas.microsoft.com/office/drawing/2014/main" id="{2E5B06AF-4348-46BB-9DC8-F490B797BEF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663682B-BB05-4A90-B42E-59EDC0D3106A}"/>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271697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675F-2C4C-4675-8744-F931490E740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6BE3888-7BC1-4AE0-A2BA-3E3449908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F2098C15-9915-42FD-A129-066D9ABFBE74}"/>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5" name="מציין מיקום של כותרת תחתונה 4">
            <a:extLst>
              <a:ext uri="{FF2B5EF4-FFF2-40B4-BE49-F238E27FC236}">
                <a16:creationId xmlns:a16="http://schemas.microsoft.com/office/drawing/2014/main" id="{D8EDED87-D231-48ED-BB44-451D05F6508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B2D5A0-FC54-40BB-99A6-8A8C5BE3F647}"/>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16623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D3207C-81B6-41F1-BB26-1AB80451154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6F88476-8E83-4514-A5FF-EB04EFD08F96}"/>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C6588A4-0B80-4C4C-80FB-94C3DC7E84C8}"/>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8B3D46C-2465-4097-9328-2700A6B18AE8}"/>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6" name="מציין מיקום של כותרת תחתונה 5">
            <a:extLst>
              <a:ext uri="{FF2B5EF4-FFF2-40B4-BE49-F238E27FC236}">
                <a16:creationId xmlns:a16="http://schemas.microsoft.com/office/drawing/2014/main" id="{87AC06D6-152A-431F-ACE6-44CEDD4D24D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D142580-A4D5-4963-B7C7-9D679DF18BB2}"/>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41810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A0D6F3-3709-4528-BDDE-C82B41D7CC0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0791498-4C6A-45C0-9692-FB3013B68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13E67E04-0F7D-4DE3-9E57-7AF74965FE2D}"/>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BE7EC72-A09E-4A5B-AC4E-793218630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61A04DEE-18A5-460D-B7EE-63946A57E8A9}"/>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CF2E47B-4F02-4FD8-B53B-83A4C4AFFDF3}"/>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8" name="מציין מיקום של כותרת תחתונה 7">
            <a:extLst>
              <a:ext uri="{FF2B5EF4-FFF2-40B4-BE49-F238E27FC236}">
                <a16:creationId xmlns:a16="http://schemas.microsoft.com/office/drawing/2014/main" id="{0F41B820-9E70-4F78-BDB2-6F2AAE5CF0C5}"/>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F1C9CF6C-741B-440C-A21F-83F7E5400416}"/>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297383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669AB6-D327-4D10-85A9-80E6B27F2E1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CF0C0CB-A8A5-4EAB-A391-97D2BEEAACA2}"/>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4" name="מציין מיקום של כותרת תחתונה 3">
            <a:extLst>
              <a:ext uri="{FF2B5EF4-FFF2-40B4-BE49-F238E27FC236}">
                <a16:creationId xmlns:a16="http://schemas.microsoft.com/office/drawing/2014/main" id="{FDE00D5C-B103-4E43-AD3F-D162BDB339B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B387C729-9547-417B-B6E5-99DF439C40EF}"/>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148909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62A605A-595D-4A4D-8FF3-4C5F2F4225F9}"/>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3" name="מציין מיקום של כותרת תחתונה 2">
            <a:extLst>
              <a:ext uri="{FF2B5EF4-FFF2-40B4-BE49-F238E27FC236}">
                <a16:creationId xmlns:a16="http://schemas.microsoft.com/office/drawing/2014/main" id="{3B63EF07-72A8-450F-A981-F6AEEE4D5FE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0A9413B5-4D14-4DA8-9011-80A62BCD4429}"/>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19248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4DDE73-6A42-4577-903F-66464D2A255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E34F0D6-86E4-4BDE-947C-53890D275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EF76318-D250-40F1-8C59-5C764403A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3CB067A0-3EF6-4400-BCA0-629F0DA7273D}"/>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6" name="מציין מיקום של כותרת תחתונה 5">
            <a:extLst>
              <a:ext uri="{FF2B5EF4-FFF2-40B4-BE49-F238E27FC236}">
                <a16:creationId xmlns:a16="http://schemas.microsoft.com/office/drawing/2014/main" id="{CA8BEBE7-B994-4FA4-B4D9-B398F0A8B5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DCC0AF6-6A25-4A82-B046-1F412EFCCBFF}"/>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424960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E64F93-CC68-4AE9-821E-F59D514CCF6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C965B2E-16D1-43EB-B61D-B75983BC6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6A210350-60B0-4100-9AA5-8EDD37347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26E61DD9-0BD7-4ACA-9D0F-6BEF7FFD39DB}"/>
              </a:ext>
            </a:extLst>
          </p:cNvPr>
          <p:cNvSpPr>
            <a:spLocks noGrp="1"/>
          </p:cNvSpPr>
          <p:nvPr>
            <p:ph type="dt" sz="half" idx="10"/>
          </p:nvPr>
        </p:nvSpPr>
        <p:spPr/>
        <p:txBody>
          <a:bodyPr/>
          <a:lstStyle/>
          <a:p>
            <a:fld id="{6C228077-6A71-4321-A3B2-848E4DE33A61}" type="datetimeFigureOut">
              <a:rPr lang="he-IL" smtClean="0"/>
              <a:t>ט'/טבת/תשע"ח</a:t>
            </a:fld>
            <a:endParaRPr lang="he-IL"/>
          </a:p>
        </p:txBody>
      </p:sp>
      <p:sp>
        <p:nvSpPr>
          <p:cNvPr id="6" name="מציין מיקום של כותרת תחתונה 5">
            <a:extLst>
              <a:ext uri="{FF2B5EF4-FFF2-40B4-BE49-F238E27FC236}">
                <a16:creationId xmlns:a16="http://schemas.microsoft.com/office/drawing/2014/main" id="{7DC3ECEA-73BA-46BD-B554-04220C63D60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0176022-2752-41DE-A07E-5168A76DE61C}"/>
              </a:ext>
            </a:extLst>
          </p:cNvPr>
          <p:cNvSpPr>
            <a:spLocks noGrp="1"/>
          </p:cNvSpPr>
          <p:nvPr>
            <p:ph type="sldNum" sz="quarter" idx="12"/>
          </p:nvPr>
        </p:nvSpPr>
        <p:spPr/>
        <p:txBody>
          <a:bodyPr/>
          <a:lstStyle/>
          <a:p>
            <a:fld id="{BD6961AC-2C48-4239-9070-0B202FB1D438}" type="slidenum">
              <a:rPr lang="he-IL" smtClean="0"/>
              <a:t>‹#›</a:t>
            </a:fld>
            <a:endParaRPr lang="he-IL"/>
          </a:p>
        </p:txBody>
      </p:sp>
    </p:spTree>
    <p:extLst>
      <p:ext uri="{BB962C8B-B14F-4D97-AF65-F5344CB8AC3E}">
        <p14:creationId xmlns:p14="http://schemas.microsoft.com/office/powerpoint/2010/main" val="29335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16D9425-FA2F-4D31-848E-A467D29FD0B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83F430E-C455-4B2D-B01B-F0B3F4A720D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1DB7BE7-780D-4362-9FB4-2BB3D3D9F68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C228077-6A71-4321-A3B2-848E4DE33A61}" type="datetimeFigureOut">
              <a:rPr lang="he-IL" smtClean="0"/>
              <a:t>ט'/טבת/תשע"ח</a:t>
            </a:fld>
            <a:endParaRPr lang="he-IL"/>
          </a:p>
        </p:txBody>
      </p:sp>
      <p:sp>
        <p:nvSpPr>
          <p:cNvPr id="5" name="מציין מיקום של כותרת תחתונה 4">
            <a:extLst>
              <a:ext uri="{FF2B5EF4-FFF2-40B4-BE49-F238E27FC236}">
                <a16:creationId xmlns:a16="http://schemas.microsoft.com/office/drawing/2014/main" id="{74A28086-A0EC-40DD-9871-B46EE6EFC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7D2EDC1-AC12-4D44-83D1-D208DB0D58D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D6961AC-2C48-4239-9070-0B202FB1D438}" type="slidenum">
              <a:rPr lang="he-IL" smtClean="0"/>
              <a:t>‹#›</a:t>
            </a:fld>
            <a:endParaRPr lang="he-IL"/>
          </a:p>
        </p:txBody>
      </p:sp>
    </p:spTree>
    <p:extLst>
      <p:ext uri="{BB962C8B-B14F-4D97-AF65-F5344CB8AC3E}">
        <p14:creationId xmlns:p14="http://schemas.microsoft.com/office/powerpoint/2010/main" val="312046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36606CBC-B32F-4C93-8294-60B33FC2CF71}"/>
              </a:ext>
            </a:extLst>
          </p:cNvPr>
          <p:cNvSpPr>
            <a:spLocks noGrp="1"/>
          </p:cNvSpPr>
          <p:nvPr>
            <p:ph type="subTitle" idx="1"/>
          </p:nvPr>
        </p:nvSpPr>
        <p:spPr>
          <a:xfrm>
            <a:off x="1007945" y="3212423"/>
            <a:ext cx="9144000" cy="1655762"/>
          </a:xfrm>
          <a:noFill/>
          <a:effectLst>
            <a:reflection blurRad="6350" stA="50000" endA="300" endPos="55000" dir="5400000" sy="-100000" algn="bl" rotWithShape="0"/>
          </a:effectLst>
        </p:spPr>
        <p:txBody>
          <a:bodyPr>
            <a:normAutofit lnSpcReduction="10000"/>
          </a:bodyPr>
          <a:lstStyle/>
          <a:p>
            <a:pPr algn="l"/>
            <a:r>
              <a:rPr lang="en-US" dirty="0"/>
              <a:t>Students : </a:t>
            </a:r>
          </a:p>
          <a:p>
            <a:pPr marL="342900" indent="-342900" algn="l" rtl="0">
              <a:buFont typeface="Arial" panose="020B0604020202020204" pitchFamily="34" charset="0"/>
              <a:buChar char="•"/>
            </a:pPr>
            <a:r>
              <a:rPr lang="en-US" dirty="0" err="1"/>
              <a:t>Omri</a:t>
            </a:r>
            <a:r>
              <a:rPr lang="en-US" dirty="0"/>
              <a:t> Freund</a:t>
            </a:r>
          </a:p>
          <a:p>
            <a:pPr marL="342900" indent="-342900" algn="l" rtl="0">
              <a:buFont typeface="Arial" panose="020B0604020202020204" pitchFamily="34" charset="0"/>
              <a:buChar char="•"/>
            </a:pPr>
            <a:r>
              <a:rPr lang="en-US" dirty="0"/>
              <a:t>Roy Shvadron</a:t>
            </a:r>
            <a:br>
              <a:rPr lang="en-US" dirty="0"/>
            </a:br>
            <a:endParaRPr lang="he-IL" dirty="0"/>
          </a:p>
        </p:txBody>
      </p:sp>
      <p:sp>
        <p:nvSpPr>
          <p:cNvPr id="4" name="מלבן 3">
            <a:extLst>
              <a:ext uri="{FF2B5EF4-FFF2-40B4-BE49-F238E27FC236}">
                <a16:creationId xmlns:a16="http://schemas.microsoft.com/office/drawing/2014/main" id="{0EE64314-6A8D-482A-A6D2-BF1C5D9A6ECC}"/>
              </a:ext>
            </a:extLst>
          </p:cNvPr>
          <p:cNvSpPr/>
          <p:nvPr/>
        </p:nvSpPr>
        <p:spPr>
          <a:xfrm>
            <a:off x="1993939" y="1467284"/>
            <a:ext cx="783188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Mid </a:t>
            </a:r>
            <a:r>
              <a:rPr lang="en-US" sz="4800" b="0" cap="none" spc="0" dirty="0">
                <a:ln w="0"/>
                <a:solidFill>
                  <a:schemeClr val="accent1"/>
                </a:solidFill>
                <a:effectLst>
                  <a:outerShdw blurRad="38100" dist="25400" dir="5400000" algn="ctr" rotWithShape="0">
                    <a:srgbClr val="6E747A">
                      <a:alpha val="43000"/>
                    </a:srgbClr>
                  </a:outerShdw>
                </a:effectLst>
              </a:rPr>
              <a:t>Semester</a:t>
            </a:r>
            <a:r>
              <a:rPr lang="en-US" sz="5400" b="0" cap="none" spc="0" dirty="0">
                <a:ln w="0"/>
                <a:solidFill>
                  <a:schemeClr val="accent1"/>
                </a:solidFill>
                <a:effectLst>
                  <a:outerShdw blurRad="38100" dist="25400" dir="5400000" algn="ctr" rotWithShape="0">
                    <a:srgbClr val="6E747A">
                      <a:alpha val="43000"/>
                    </a:srgbClr>
                  </a:outerShdw>
                </a:effectLst>
              </a:rPr>
              <a:t> presentation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מלבן 4">
            <a:extLst>
              <a:ext uri="{FF2B5EF4-FFF2-40B4-BE49-F238E27FC236}">
                <a16:creationId xmlns:a16="http://schemas.microsoft.com/office/drawing/2014/main" id="{CDEC4EE1-3060-42B9-86CB-D353EDE4716A}"/>
              </a:ext>
            </a:extLst>
          </p:cNvPr>
          <p:cNvSpPr/>
          <p:nvPr/>
        </p:nvSpPr>
        <p:spPr>
          <a:xfrm>
            <a:off x="-78282" y="344674"/>
            <a:ext cx="12270282" cy="1846659"/>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Fast Fourier </a:t>
            </a:r>
            <a:r>
              <a:rPr lang="en-US" sz="6000" b="1" cap="none" spc="0" dirty="0">
                <a:ln w="6600">
                  <a:solidFill>
                    <a:schemeClr val="accent2"/>
                  </a:solidFill>
                  <a:prstDash val="solid"/>
                </a:ln>
                <a:solidFill>
                  <a:srgbClr val="FFFFFF"/>
                </a:solidFill>
                <a:effectLst>
                  <a:outerShdw dist="38100" dir="2700000" algn="tl" rotWithShape="0">
                    <a:schemeClr val="accent2"/>
                  </a:outerShdw>
                </a:effectLst>
              </a:rPr>
              <a:t>Transform</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Project – VLSI LAB</a:t>
            </a:r>
          </a:p>
          <a:p>
            <a:pPr algn="ctr"/>
            <a:endParaRPr lang="he-I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תמונה 5">
            <a:extLst>
              <a:ext uri="{FF2B5EF4-FFF2-40B4-BE49-F238E27FC236}">
                <a16:creationId xmlns:a16="http://schemas.microsoft.com/office/drawing/2014/main" id="{E7996F44-CCD5-41C0-AB9A-20795D88E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327" y="3367997"/>
            <a:ext cx="1905000" cy="3000375"/>
          </a:xfrm>
          <a:prstGeom prst="rect">
            <a:avLst/>
          </a:prstGeom>
          <a:effectLst>
            <a:outerShdw blurRad="50800" dist="50800" dir="4200000" algn="ctr" rotWithShape="0">
              <a:schemeClr val="accent1">
                <a:lumMod val="60000"/>
                <a:lumOff val="40000"/>
              </a:schemeClr>
            </a:outerShdw>
          </a:effectLst>
        </p:spPr>
      </p:pic>
    </p:spTree>
    <p:extLst>
      <p:ext uri="{BB962C8B-B14F-4D97-AF65-F5344CB8AC3E}">
        <p14:creationId xmlns:p14="http://schemas.microsoft.com/office/powerpoint/2010/main" val="342186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0842C2C-CE1A-4119-BEC9-D73672ACCBF4}"/>
              </a:ext>
            </a:extLst>
          </p:cNvPr>
          <p:cNvSpPr>
            <a:spLocks noGrp="1"/>
          </p:cNvSpPr>
          <p:nvPr>
            <p:ph idx="1"/>
          </p:nvPr>
        </p:nvSpPr>
        <p:spPr>
          <a:xfrm>
            <a:off x="838200" y="1489571"/>
            <a:ext cx="10515600" cy="4351338"/>
          </a:xfrm>
        </p:spPr>
        <p:txBody>
          <a:bodyPr/>
          <a:lstStyle/>
          <a:p>
            <a:pPr algn="l" rtl="0"/>
            <a:r>
              <a:rPr lang="en-US" dirty="0"/>
              <a:t>Project description : as part of the effort of SAMPL lab in reduction of the Ultrasound machine size, power consumption and cost,  the goal of our project is to design and implement an efficient VLSI architecture for the FFT engine, that will later be a significant part of the Ultrasound machine ASIC. </a:t>
            </a:r>
            <a:endParaRPr lang="he-IL" dirty="0"/>
          </a:p>
        </p:txBody>
      </p:sp>
      <p:sp>
        <p:nvSpPr>
          <p:cNvPr id="4" name="מלבן 3">
            <a:extLst>
              <a:ext uri="{FF2B5EF4-FFF2-40B4-BE49-F238E27FC236}">
                <a16:creationId xmlns:a16="http://schemas.microsoft.com/office/drawing/2014/main" id="{4E60701A-7104-4E49-ADA8-BD7451F4C0C1}"/>
              </a:ext>
            </a:extLst>
          </p:cNvPr>
          <p:cNvSpPr/>
          <p:nvPr/>
        </p:nvSpPr>
        <p:spPr>
          <a:xfrm>
            <a:off x="4197520" y="297456"/>
            <a:ext cx="3654719"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chemeClr val="accent1"/>
                </a:solidFill>
                <a:effectLst>
                  <a:glow rad="38100">
                    <a:schemeClr val="accent1">
                      <a:alpha val="40000"/>
                    </a:schemeClr>
                  </a:glow>
                </a:effectLst>
              </a:rPr>
              <a:t>Background</a:t>
            </a:r>
            <a:endParaRPr lang="he-IL" sz="5400" b="1" cap="none" spc="50" dirty="0">
              <a:ln w="9525" cmpd="sng">
                <a:solidFill>
                  <a:schemeClr val="accent1"/>
                </a:solidFill>
                <a:prstDash val="solid"/>
              </a:ln>
              <a:solidFill>
                <a:schemeClr val="accent1"/>
              </a:solidFill>
              <a:effectLst>
                <a:glow rad="38100">
                  <a:schemeClr val="accent1">
                    <a:alpha val="40000"/>
                  </a:schemeClr>
                </a:glow>
              </a:effectLst>
            </a:endParaRPr>
          </a:p>
        </p:txBody>
      </p:sp>
      <p:pic>
        <p:nvPicPr>
          <p:cNvPr id="6" name="תמונה 5">
            <a:extLst>
              <a:ext uri="{FF2B5EF4-FFF2-40B4-BE49-F238E27FC236}">
                <a16:creationId xmlns:a16="http://schemas.microsoft.com/office/drawing/2014/main" id="{D97502FA-1A7F-4191-B160-0009734D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00" y="3759200"/>
            <a:ext cx="2628900" cy="2913104"/>
          </a:xfrm>
          <a:prstGeom prst="rect">
            <a:avLst/>
          </a:prstGeom>
        </p:spPr>
      </p:pic>
      <p:sp>
        <p:nvSpPr>
          <p:cNvPr id="7" name="חץ: ימינה 6">
            <a:extLst>
              <a:ext uri="{FF2B5EF4-FFF2-40B4-BE49-F238E27FC236}">
                <a16:creationId xmlns:a16="http://schemas.microsoft.com/office/drawing/2014/main" id="{08A66535-692D-4C2C-A01F-90571D483BFE}"/>
              </a:ext>
            </a:extLst>
          </p:cNvPr>
          <p:cNvSpPr/>
          <p:nvPr/>
        </p:nvSpPr>
        <p:spPr>
          <a:xfrm>
            <a:off x="5366996" y="5022502"/>
            <a:ext cx="1541806" cy="386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תמונה 8">
            <a:extLst>
              <a:ext uri="{FF2B5EF4-FFF2-40B4-BE49-F238E27FC236}">
                <a16:creationId xmlns:a16="http://schemas.microsoft.com/office/drawing/2014/main" id="{000B78F3-A4D0-460C-B44B-C7AC1DC38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770" y="4547637"/>
            <a:ext cx="2720032" cy="1530018"/>
          </a:xfrm>
          <a:prstGeom prst="rect">
            <a:avLst/>
          </a:prstGeom>
        </p:spPr>
      </p:pic>
    </p:spTree>
    <p:extLst>
      <p:ext uri="{BB962C8B-B14F-4D97-AF65-F5344CB8AC3E}">
        <p14:creationId xmlns:p14="http://schemas.microsoft.com/office/powerpoint/2010/main" val="389604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D50BAE-5253-4C03-9986-B34F201660A6}"/>
              </a:ext>
            </a:extLst>
          </p:cNvPr>
          <p:cNvSpPr>
            <a:spLocks noGrp="1"/>
          </p:cNvSpPr>
          <p:nvPr>
            <p:ph type="title"/>
          </p:nvPr>
        </p:nvSpPr>
        <p:spPr>
          <a:xfrm>
            <a:off x="405353" y="365124"/>
            <a:ext cx="11623249" cy="3557272"/>
          </a:xfrm>
        </p:spPr>
        <p:txBody>
          <a:bodyPr>
            <a:normAutofit fontScale="90000"/>
          </a:bodyPr>
          <a:lstStyle/>
          <a:p>
            <a:pPr algn="l" rtl="0"/>
            <a:r>
              <a:rPr lang="en-US" dirty="0"/>
              <a:t>Signal path comprises of : </a:t>
            </a:r>
            <a:br>
              <a:rPr lang="he-IL" dirty="0"/>
            </a:br>
            <a:r>
              <a:rPr lang="en-US" sz="4000" dirty="0"/>
              <a:t>Buffer -&gt; Mixer -&gt; Digital LPF -&gt; buffer -&gt; FFT engine -&gt; buffer</a:t>
            </a:r>
            <a:br>
              <a:rPr lang="en-US" sz="4000" dirty="0">
                <a:solidFill>
                  <a:srgbClr val="FF0000"/>
                </a:solidFill>
              </a:rPr>
            </a:br>
            <a:br>
              <a:rPr lang="en-US" sz="4000" dirty="0">
                <a:solidFill>
                  <a:srgbClr val="FF0000"/>
                </a:solidFill>
              </a:rPr>
            </a:br>
            <a:r>
              <a:rPr lang="en-US" sz="4000" dirty="0"/>
              <a:t>Project requirements is to implement the second half of the signal path </a:t>
            </a:r>
            <a:r>
              <a:rPr lang="en-US" sz="4000" dirty="0" err="1"/>
              <a:t>ie</a:t>
            </a:r>
            <a:r>
              <a:rPr lang="en-US" sz="4000" dirty="0"/>
              <a:t> : </a:t>
            </a:r>
            <a:r>
              <a:rPr lang="en-US" sz="4000" b="1" dirty="0">
                <a:solidFill>
                  <a:srgbClr val="FF0000"/>
                </a:solidFill>
              </a:rPr>
              <a:t>buffer -&gt; FFT engine -&gt; buffer</a:t>
            </a:r>
            <a:br>
              <a:rPr lang="he-IL" sz="4000" dirty="0"/>
            </a:br>
            <a:br>
              <a:rPr lang="en-US" sz="4000" dirty="0">
                <a:solidFill>
                  <a:srgbClr val="FF0000"/>
                </a:solidFill>
              </a:rPr>
            </a:br>
            <a:endParaRPr lang="he-IL" sz="4000" dirty="0">
              <a:solidFill>
                <a:srgbClr val="FF0000"/>
              </a:solidFill>
            </a:endParaRPr>
          </a:p>
        </p:txBody>
      </p:sp>
      <p:pic>
        <p:nvPicPr>
          <p:cNvPr id="4" name="מציין מיקום תוכן 3">
            <a:extLst>
              <a:ext uri="{FF2B5EF4-FFF2-40B4-BE49-F238E27FC236}">
                <a16:creationId xmlns:a16="http://schemas.microsoft.com/office/drawing/2014/main" id="{DC2A56F1-AA50-4CDF-B20A-298C86311C14}"/>
              </a:ext>
            </a:extLst>
          </p:cNvPr>
          <p:cNvPicPr>
            <a:picLocks noGrp="1" noChangeAspect="1"/>
          </p:cNvPicPr>
          <p:nvPr>
            <p:ph idx="1"/>
          </p:nvPr>
        </p:nvPicPr>
        <p:blipFill>
          <a:blip r:embed="rId2"/>
          <a:stretch>
            <a:fillRect/>
          </a:stretch>
        </p:blipFill>
        <p:spPr>
          <a:xfrm>
            <a:off x="1577857" y="3922396"/>
            <a:ext cx="8444417" cy="2570480"/>
          </a:xfrm>
          <a:prstGeom prst="rect">
            <a:avLst/>
          </a:prstGeom>
        </p:spPr>
      </p:pic>
      <p:cxnSp>
        <p:nvCxnSpPr>
          <p:cNvPr id="6" name="מחבר חץ ישר 5">
            <a:extLst>
              <a:ext uri="{FF2B5EF4-FFF2-40B4-BE49-F238E27FC236}">
                <a16:creationId xmlns:a16="http://schemas.microsoft.com/office/drawing/2014/main" id="{18EA6ABD-6EC2-497A-A27E-4D05BDAAD8B3}"/>
              </a:ext>
            </a:extLst>
          </p:cNvPr>
          <p:cNvCxnSpPr>
            <a:cxnSpLocks/>
          </p:cNvCxnSpPr>
          <p:nvPr/>
        </p:nvCxnSpPr>
        <p:spPr>
          <a:xfrm>
            <a:off x="6693032" y="2931063"/>
            <a:ext cx="1282045" cy="1517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65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0284754-217F-488D-A2CA-4485E1F0E2F5}"/>
              </a:ext>
            </a:extLst>
          </p:cNvPr>
          <p:cNvSpPr>
            <a:spLocks noGrp="1"/>
          </p:cNvSpPr>
          <p:nvPr>
            <p:ph idx="1"/>
          </p:nvPr>
        </p:nvSpPr>
        <p:spPr>
          <a:xfrm>
            <a:off x="904188" y="1830338"/>
            <a:ext cx="10515600" cy="3773897"/>
          </a:xfrm>
        </p:spPr>
        <p:txBody>
          <a:bodyPr/>
          <a:lstStyle/>
          <a:p>
            <a:pPr algn="l" rtl="0"/>
            <a:r>
              <a:rPr lang="en-US" dirty="0"/>
              <a:t>The FFT engine will receive 2 sets of inputs, each with 256 samples and each sample is 16 bits wide.</a:t>
            </a:r>
          </a:p>
          <a:p>
            <a:pPr algn="l" rtl="0"/>
            <a:r>
              <a:rPr lang="en-US" dirty="0"/>
              <a:t>Every set of samples represents the real part of the sample and the other the imaginary part.</a:t>
            </a:r>
          </a:p>
          <a:p>
            <a:pPr algn="l" rtl="0"/>
            <a:r>
              <a:rPr lang="en-US" dirty="0"/>
              <a:t>The goal is to implement an efficient VLSI architecture which meets timing requirements and require </a:t>
            </a:r>
            <a:r>
              <a:rPr lang="en-US"/>
              <a:t>minimal amount of area.</a:t>
            </a:r>
            <a:endParaRPr lang="he-IL" dirty="0"/>
          </a:p>
        </p:txBody>
      </p:sp>
      <p:sp>
        <p:nvSpPr>
          <p:cNvPr id="4" name="מלבן 3">
            <a:extLst>
              <a:ext uri="{FF2B5EF4-FFF2-40B4-BE49-F238E27FC236}">
                <a16:creationId xmlns:a16="http://schemas.microsoft.com/office/drawing/2014/main" id="{F51266D3-F0A1-4F60-A526-4E9F8C0054E0}"/>
              </a:ext>
            </a:extLst>
          </p:cNvPr>
          <p:cNvSpPr/>
          <p:nvPr/>
        </p:nvSpPr>
        <p:spPr>
          <a:xfrm>
            <a:off x="2225067" y="452487"/>
            <a:ext cx="7741865" cy="1015663"/>
          </a:xfrm>
          <a:prstGeom prst="rect">
            <a:avLst/>
          </a:prstGeom>
          <a:solidFill>
            <a:schemeClr val="bg1"/>
          </a:solidFill>
        </p:spPr>
        <p:txBody>
          <a:bodyPr wrap="square" lIns="91440" tIns="45720" rIns="91440" bIns="45720">
            <a:spAutoFit/>
          </a:bodyPr>
          <a:lstStyle/>
          <a:p>
            <a:pPr algn="ctr"/>
            <a:r>
              <a:rPr lang="en-US" sz="6000" b="1"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Definitions</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and</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goals</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t>
            </a:r>
            <a:endParaRPr lang="he-IL"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61686521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141</Words>
  <Application>Microsoft Office PowerPoint</Application>
  <PresentationFormat>מסך רחב</PresentationFormat>
  <Paragraphs>12</Paragraphs>
  <Slides>4</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vt:i4>
      </vt:variant>
    </vt:vector>
  </HeadingPairs>
  <TitlesOfParts>
    <vt:vector size="9" baseType="lpstr">
      <vt:lpstr>Arial</vt:lpstr>
      <vt:lpstr>Calibri</vt:lpstr>
      <vt:lpstr>Calibri Light</vt:lpstr>
      <vt:lpstr>Times New Roman</vt:lpstr>
      <vt:lpstr>ערכת נושא Office</vt:lpstr>
      <vt:lpstr>מצגת של PowerPoint‏</vt:lpstr>
      <vt:lpstr>מצגת של PowerPoint‏</vt:lpstr>
      <vt:lpstr>Signal path comprises of :  Buffer -&gt; Mixer -&gt; Digital LPF -&gt; buffer -&gt; FFT engine -&gt; buffer  Project requirements is to implement the second half of the signal path ie : buffer -&gt; FFT engine -&gt; buffer  </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roy shvadron</dc:creator>
  <cp:lastModifiedBy>roy shvadron</cp:lastModifiedBy>
  <cp:revision>13</cp:revision>
  <dcterms:created xsi:type="dcterms:W3CDTF">2017-12-26T16:36:24Z</dcterms:created>
  <dcterms:modified xsi:type="dcterms:W3CDTF">2017-12-27T07:30:47Z</dcterms:modified>
</cp:coreProperties>
</file>