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4" r:id="rId9"/>
    <p:sldId id="266" r:id="rId10"/>
    <p:sldId id="265" r:id="rId11"/>
    <p:sldId id="262" r:id="rId12"/>
    <p:sldId id="263" r:id="rId13"/>
    <p:sldId id="270"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2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EA9-EA72-4EED-95A9-322CC7192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93E6C-A1AF-4795-8F36-76774D00B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F912B6-D6A9-432B-AE3D-37027CFD7B17}"/>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E12DF41F-9B06-4184-A513-7EE67EC65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6A94AD-FAC7-4721-82B2-0F5BAEC6A798}"/>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201876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C7B7-6737-482B-9D6B-008FF734C8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4F4DE-B543-40E0-B261-061BCB444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B577A-DE55-4A6C-8B65-5BC8515C2A46}"/>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325203F5-8471-4490-AB4E-A811DB5326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F1D26E-DF4A-424B-B4E6-F81DFFEE4417}"/>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296199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ADBFA-CC46-4071-9E5E-47E483636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B0980-E1F1-47B6-AFC5-74725E3E4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22ABA-1FE7-4EC8-9581-5CE45DC9E261}"/>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E7563229-F3DD-4C1F-90A9-C54ADD5779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A0ADB5-7A75-418E-8EC2-880C22AE1151}"/>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132829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0B5C-6670-492D-8BFC-911B3784F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7978B-12A9-4213-98C1-1BF7DB475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07F3B-4FE7-4966-82F2-CDBC3C4DE94F}"/>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33810A74-B379-4A2D-AE1D-5C5A10ABA8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782E2F-F3F7-436A-9B72-804D2C2A2B9F}"/>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242206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1018-FB0C-44EB-9A71-B5DFE44CF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1851A0-FD18-448C-B471-BB3355F8E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54E01-A800-41B8-81A1-9BC85FE02F47}"/>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89A9A8BF-76EA-42E6-82A7-4F61CB95B1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8BC60-A59B-45C2-95E6-2A98CC2FB4CC}"/>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14663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0B8D-E3C7-4065-8766-7D03FB1A6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99256-13CF-4D74-8A0F-8B4278535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528F7-88DA-4F73-99FB-7FA48E17F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BED80-8625-4096-A71D-D98E2ED8716E}"/>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6" name="Footer Placeholder 5">
            <a:extLst>
              <a:ext uri="{FF2B5EF4-FFF2-40B4-BE49-F238E27FC236}">
                <a16:creationId xmlns:a16="http://schemas.microsoft.com/office/drawing/2014/main" id="{6FE734A1-9768-448E-9663-75669B46F9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9FA22C-AEEC-4969-AB48-DCC108405F83}"/>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321925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7A45-7D93-4D74-8E5E-6BC7C61E4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D89B93-717D-4442-A957-EF59C4B8B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6C7D4-E89B-4D4A-86BB-1C1CEE07E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11FFD-F54D-4571-B706-D139EC84D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97582A-6981-4B55-8080-A0DF269EC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DAABD2-980F-47BD-8060-C840E3C2D5F0}"/>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8" name="Footer Placeholder 7">
            <a:extLst>
              <a:ext uri="{FF2B5EF4-FFF2-40B4-BE49-F238E27FC236}">
                <a16:creationId xmlns:a16="http://schemas.microsoft.com/office/drawing/2014/main" id="{5E5D58CE-E57A-4719-80B6-1214DA0635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20D394-3CE6-4461-A2DD-01B54511523E}"/>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148749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74A3-44C9-46C6-8762-46D0E0781D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A337AA-2BC7-4782-A2CF-D1A5B3EC3969}"/>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4" name="Footer Placeholder 3">
            <a:extLst>
              <a:ext uri="{FF2B5EF4-FFF2-40B4-BE49-F238E27FC236}">
                <a16:creationId xmlns:a16="http://schemas.microsoft.com/office/drawing/2014/main" id="{2B1D8C12-8154-40BF-906F-EE893D0B78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3FABB84-414C-41A5-85FE-7CC0462813DB}"/>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36826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ED5E9-6B7B-41A4-8E48-807A3DF25156}"/>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3" name="Footer Placeholder 2">
            <a:extLst>
              <a:ext uri="{FF2B5EF4-FFF2-40B4-BE49-F238E27FC236}">
                <a16:creationId xmlns:a16="http://schemas.microsoft.com/office/drawing/2014/main" id="{C6F6A4B5-43D9-4C35-8F43-D84A10F65F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BDB844-6A60-4330-B6E9-3E453E6A6FA6}"/>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99188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BF38-4D0D-45E9-B3B9-4DEFA1D02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B8C7D0-55D5-43D8-8A3B-247F469DC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F5FBC-AB8D-40F7-90C0-D7C2A422A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E1C6F-74F6-437B-991A-CCF8ABF8F36D}"/>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6" name="Footer Placeholder 5">
            <a:extLst>
              <a:ext uri="{FF2B5EF4-FFF2-40B4-BE49-F238E27FC236}">
                <a16:creationId xmlns:a16="http://schemas.microsoft.com/office/drawing/2014/main" id="{2F0C07A6-3D64-4E18-8B04-9E846206EB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23F199-F228-461F-AA79-00E2DEAC9F19}"/>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54395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44CA-2289-4AE6-8ED8-75F1D3F7F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797AA-3208-4D5A-8E08-D66A6E4A9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ABDFABA-A7E7-463B-88CA-F2B54DD48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1A711-1DD2-43AB-A898-0DD152F11D1B}"/>
              </a:ext>
            </a:extLst>
          </p:cNvPr>
          <p:cNvSpPr>
            <a:spLocks noGrp="1"/>
          </p:cNvSpPr>
          <p:nvPr>
            <p:ph type="dt" sz="half" idx="10"/>
          </p:nvPr>
        </p:nvSpPr>
        <p:spPr/>
        <p:txBody>
          <a:bodyPr/>
          <a:lstStyle/>
          <a:p>
            <a:fld id="{A6F5C7EB-8D9D-4A8A-A156-8A3E04A57D11}" type="datetimeFigureOut">
              <a:rPr lang="en-US" smtClean="0"/>
              <a:t>7/7/2020</a:t>
            </a:fld>
            <a:endParaRPr lang="en-US" dirty="0"/>
          </a:p>
        </p:txBody>
      </p:sp>
      <p:sp>
        <p:nvSpPr>
          <p:cNvPr id="6" name="Footer Placeholder 5">
            <a:extLst>
              <a:ext uri="{FF2B5EF4-FFF2-40B4-BE49-F238E27FC236}">
                <a16:creationId xmlns:a16="http://schemas.microsoft.com/office/drawing/2014/main" id="{84C24B43-D25D-45B9-AABD-E186A6E78B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86089B-F475-40CC-ABBA-31D6D1072F75}"/>
              </a:ext>
            </a:extLst>
          </p:cNvPr>
          <p:cNvSpPr>
            <a:spLocks noGrp="1"/>
          </p:cNvSpPr>
          <p:nvPr>
            <p:ph type="sldNum" sz="quarter" idx="12"/>
          </p:nvPr>
        </p:nvSpPr>
        <p:spPr/>
        <p:txBody>
          <a:bodyPr/>
          <a:lstStyle/>
          <a:p>
            <a:fld id="{1743E542-7FE6-4B5E-AB20-666B5B7E70C4}" type="slidenum">
              <a:rPr lang="en-US" smtClean="0"/>
              <a:t>‹#›</a:t>
            </a:fld>
            <a:endParaRPr lang="en-US" dirty="0"/>
          </a:p>
        </p:txBody>
      </p:sp>
    </p:spTree>
    <p:extLst>
      <p:ext uri="{BB962C8B-B14F-4D97-AF65-F5344CB8AC3E}">
        <p14:creationId xmlns:p14="http://schemas.microsoft.com/office/powerpoint/2010/main" val="210841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F72A3-CCE8-41BD-A15B-BFC54E250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D2581-B486-4392-B2C0-41E24AA5F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01368-4DDA-407E-AB86-410B1D223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5C7EB-8D9D-4A8A-A156-8A3E04A57D11}" type="datetimeFigureOut">
              <a:rPr lang="en-US" smtClean="0"/>
              <a:t>7/7/2020</a:t>
            </a:fld>
            <a:endParaRPr lang="en-US" dirty="0"/>
          </a:p>
        </p:txBody>
      </p:sp>
      <p:sp>
        <p:nvSpPr>
          <p:cNvPr id="5" name="Footer Placeholder 4">
            <a:extLst>
              <a:ext uri="{FF2B5EF4-FFF2-40B4-BE49-F238E27FC236}">
                <a16:creationId xmlns:a16="http://schemas.microsoft.com/office/drawing/2014/main" id="{3407699B-D358-4ED5-82B2-8BFD43BF7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968FF7-67BF-40D2-A4F7-54012D7EE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3E542-7FE6-4B5E-AB20-666B5B7E70C4}" type="slidenum">
              <a:rPr lang="en-US" smtClean="0"/>
              <a:t>‹#›</a:t>
            </a:fld>
            <a:endParaRPr lang="en-US" dirty="0"/>
          </a:p>
        </p:txBody>
      </p:sp>
    </p:spTree>
    <p:extLst>
      <p:ext uri="{BB962C8B-B14F-4D97-AF65-F5344CB8AC3E}">
        <p14:creationId xmlns:p14="http://schemas.microsoft.com/office/powerpoint/2010/main" val="378811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aruch.cuny.edu/nycdata/income-taxes/per_cap.htm" TargetMode="External"/><Relationship Id="rId2" Type="http://schemas.openxmlformats.org/officeDocument/2006/relationships/hyperlink" Target="https://data.cityofnewyork.us/resource/xywu-7bv9.csv" TargetMode="External"/><Relationship Id="rId1" Type="http://schemas.openxmlformats.org/officeDocument/2006/relationships/slideLayout" Target="../slideLayouts/slideLayout2.xml"/><Relationship Id="rId5" Type="http://schemas.openxmlformats.org/officeDocument/2006/relationships/hyperlink" Target="https://foursquare.com/explore?mode=url&amp;near=New%20York%2C%20NY%2C%20United%20States&amp;nearGeoId=72057594043056517&amp;q=Food" TargetMode="External"/><Relationship Id="rId4" Type="http://schemas.openxmlformats.org/officeDocument/2006/relationships/hyperlink" Target="https://www.bloomberg.com/graphics/property-prices/ny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5F92AF-E529-4868-85AA-93AA26AE24E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203337" cy="6858000"/>
          </a:xfrm>
          <a:prstGeom prst="rect">
            <a:avLst/>
          </a:prstGeom>
        </p:spPr>
      </p:pic>
      <p:sp>
        <p:nvSpPr>
          <p:cNvPr id="2" name="Title 1">
            <a:extLst>
              <a:ext uri="{FF2B5EF4-FFF2-40B4-BE49-F238E27FC236}">
                <a16:creationId xmlns:a16="http://schemas.microsoft.com/office/drawing/2014/main" id="{8B98A60F-5473-41B0-B6DB-39F957050CDA}"/>
              </a:ext>
            </a:extLst>
          </p:cNvPr>
          <p:cNvSpPr>
            <a:spLocks noGrp="1"/>
          </p:cNvSpPr>
          <p:nvPr>
            <p:ph type="ctrTitle"/>
          </p:nvPr>
        </p:nvSpPr>
        <p:spPr/>
        <p:txBody>
          <a:bodyPr/>
          <a:lstStyle/>
          <a:p>
            <a:r>
              <a:rPr lang="en-US" b="1" dirty="0"/>
              <a:t>Battle of the Neighborhoods</a:t>
            </a:r>
            <a:endParaRPr lang="en-US" dirty="0"/>
          </a:p>
        </p:txBody>
      </p:sp>
      <p:sp>
        <p:nvSpPr>
          <p:cNvPr id="4" name="Title 1">
            <a:extLst>
              <a:ext uri="{FF2B5EF4-FFF2-40B4-BE49-F238E27FC236}">
                <a16:creationId xmlns:a16="http://schemas.microsoft.com/office/drawing/2014/main" id="{BD35F0C6-FAA8-453B-B08D-9A0F8257C805}"/>
              </a:ext>
            </a:extLst>
          </p:cNvPr>
          <p:cNvSpPr txBox="1">
            <a:spLocks/>
          </p:cNvSpPr>
          <p:nvPr/>
        </p:nvSpPr>
        <p:spPr>
          <a:xfrm>
            <a:off x="8881354" y="5925931"/>
            <a:ext cx="3187430" cy="844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t>Capstone Project by Omer Ihsan</a:t>
            </a:r>
          </a:p>
          <a:p>
            <a:r>
              <a:rPr lang="en-US" sz="1800" dirty="0"/>
              <a:t>July 7</a:t>
            </a:r>
            <a:r>
              <a:rPr lang="en-US" sz="1800" baseline="30000" dirty="0"/>
              <a:t>th</a:t>
            </a:r>
            <a:r>
              <a:rPr lang="en-US" sz="1800" dirty="0"/>
              <a:t>, 2020</a:t>
            </a:r>
          </a:p>
        </p:txBody>
      </p:sp>
    </p:spTree>
    <p:extLst>
      <p:ext uri="{BB962C8B-B14F-4D97-AF65-F5344CB8AC3E}">
        <p14:creationId xmlns:p14="http://schemas.microsoft.com/office/powerpoint/2010/main" val="75222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b="1" dirty="0"/>
              <a:t>Choropleth Maps</a:t>
            </a:r>
            <a:endParaRPr lang="en-US" dirty="0"/>
          </a:p>
        </p:txBody>
      </p:sp>
      <p:pic>
        <p:nvPicPr>
          <p:cNvPr id="4" name="Content Placeholder 3">
            <a:extLst>
              <a:ext uri="{FF2B5EF4-FFF2-40B4-BE49-F238E27FC236}">
                <a16:creationId xmlns:a16="http://schemas.microsoft.com/office/drawing/2014/main" id="{1895C0D7-749E-458B-9ECF-D257DADCD882}"/>
              </a:ext>
            </a:extLst>
          </p:cNvPr>
          <p:cNvPicPr>
            <a:picLocks noGrp="1"/>
          </p:cNvPicPr>
          <p:nvPr>
            <p:ph idx="1"/>
          </p:nvPr>
        </p:nvPicPr>
        <p:blipFill>
          <a:blip r:embed="rId2"/>
          <a:stretch>
            <a:fillRect/>
          </a:stretch>
        </p:blipFill>
        <p:spPr>
          <a:xfrm>
            <a:off x="838200" y="2038351"/>
            <a:ext cx="4808425" cy="4258650"/>
          </a:xfrm>
          <a:prstGeom prst="rect">
            <a:avLst/>
          </a:prstGeom>
        </p:spPr>
      </p:pic>
      <p:pic>
        <p:nvPicPr>
          <p:cNvPr id="5" name="Picture 4">
            <a:extLst>
              <a:ext uri="{FF2B5EF4-FFF2-40B4-BE49-F238E27FC236}">
                <a16:creationId xmlns:a16="http://schemas.microsoft.com/office/drawing/2014/main" id="{EFF6D58F-2C3C-4FFD-9267-5452AEEDC81D}"/>
              </a:ext>
            </a:extLst>
          </p:cNvPr>
          <p:cNvPicPr/>
          <p:nvPr/>
        </p:nvPicPr>
        <p:blipFill>
          <a:blip r:embed="rId3"/>
          <a:stretch>
            <a:fillRect/>
          </a:stretch>
        </p:blipFill>
        <p:spPr>
          <a:xfrm>
            <a:off x="6545375" y="2038351"/>
            <a:ext cx="4808425" cy="4258650"/>
          </a:xfrm>
          <a:prstGeom prst="rect">
            <a:avLst/>
          </a:prstGeom>
        </p:spPr>
      </p:pic>
      <p:sp>
        <p:nvSpPr>
          <p:cNvPr id="6" name="TextBox 5">
            <a:extLst>
              <a:ext uri="{FF2B5EF4-FFF2-40B4-BE49-F238E27FC236}">
                <a16:creationId xmlns:a16="http://schemas.microsoft.com/office/drawing/2014/main" id="{9571AC19-0624-4B47-BC8C-694C4A8F65AF}"/>
              </a:ext>
            </a:extLst>
          </p:cNvPr>
          <p:cNvSpPr txBox="1"/>
          <p:nvPr/>
        </p:nvSpPr>
        <p:spPr>
          <a:xfrm>
            <a:off x="1510004" y="1490633"/>
            <a:ext cx="3295774" cy="400110"/>
          </a:xfrm>
          <a:prstGeom prst="rect">
            <a:avLst/>
          </a:prstGeom>
          <a:noFill/>
        </p:spPr>
        <p:txBody>
          <a:bodyPr wrap="none" rtlCol="0">
            <a:spAutoFit/>
          </a:bodyPr>
          <a:lstStyle/>
          <a:p>
            <a:r>
              <a:rPr lang="en-US" sz="2000" dirty="0">
                <a:solidFill>
                  <a:srgbClr val="C00000"/>
                </a:solidFill>
              </a:rPr>
              <a:t>Manhattan Per Capita Income</a:t>
            </a:r>
          </a:p>
        </p:txBody>
      </p:sp>
      <p:sp>
        <p:nvSpPr>
          <p:cNvPr id="7" name="TextBox 6">
            <a:extLst>
              <a:ext uri="{FF2B5EF4-FFF2-40B4-BE49-F238E27FC236}">
                <a16:creationId xmlns:a16="http://schemas.microsoft.com/office/drawing/2014/main" id="{665327E1-1190-4A00-BA42-E5042672AF8F}"/>
              </a:ext>
            </a:extLst>
          </p:cNvPr>
          <p:cNvSpPr txBox="1"/>
          <p:nvPr/>
        </p:nvSpPr>
        <p:spPr>
          <a:xfrm>
            <a:off x="6757641" y="1490633"/>
            <a:ext cx="4383892" cy="400110"/>
          </a:xfrm>
          <a:prstGeom prst="rect">
            <a:avLst/>
          </a:prstGeom>
          <a:noFill/>
        </p:spPr>
        <p:txBody>
          <a:bodyPr wrap="none" rtlCol="0">
            <a:spAutoFit/>
          </a:bodyPr>
          <a:lstStyle/>
          <a:p>
            <a:r>
              <a:rPr lang="en-US" sz="2000" dirty="0">
                <a:solidFill>
                  <a:srgbClr val="C00000"/>
                </a:solidFill>
              </a:rPr>
              <a:t>Manhattan Population 2020 (in millions)</a:t>
            </a:r>
          </a:p>
        </p:txBody>
      </p:sp>
    </p:spTree>
    <p:extLst>
      <p:ext uri="{BB962C8B-B14F-4D97-AF65-F5344CB8AC3E}">
        <p14:creationId xmlns:p14="http://schemas.microsoft.com/office/powerpoint/2010/main" val="3593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New York Neighborhoods</a:t>
            </a:r>
          </a:p>
        </p:txBody>
      </p:sp>
      <p:pic>
        <p:nvPicPr>
          <p:cNvPr id="4" name="Content Placeholder 3">
            <a:extLst>
              <a:ext uri="{FF2B5EF4-FFF2-40B4-BE49-F238E27FC236}">
                <a16:creationId xmlns:a16="http://schemas.microsoft.com/office/drawing/2014/main" id="{1775C1AC-6222-4B01-ADF0-38B17CFCCD6A}"/>
              </a:ext>
            </a:extLst>
          </p:cNvPr>
          <p:cNvPicPr>
            <a:picLocks noGrp="1"/>
          </p:cNvPicPr>
          <p:nvPr>
            <p:ph idx="1"/>
          </p:nvPr>
        </p:nvPicPr>
        <p:blipFill>
          <a:blip r:embed="rId2"/>
          <a:stretch>
            <a:fillRect/>
          </a:stretch>
        </p:blipFill>
        <p:spPr>
          <a:xfrm>
            <a:off x="838199" y="2243708"/>
            <a:ext cx="5124061" cy="4249167"/>
          </a:xfrm>
          <a:prstGeom prst="rect">
            <a:avLst/>
          </a:prstGeom>
        </p:spPr>
      </p:pic>
      <p:pic>
        <p:nvPicPr>
          <p:cNvPr id="5" name="Picture 4">
            <a:extLst>
              <a:ext uri="{FF2B5EF4-FFF2-40B4-BE49-F238E27FC236}">
                <a16:creationId xmlns:a16="http://schemas.microsoft.com/office/drawing/2014/main" id="{0E9496A1-DB92-4F93-BA4E-80C678A49C64}"/>
              </a:ext>
            </a:extLst>
          </p:cNvPr>
          <p:cNvPicPr/>
          <p:nvPr/>
        </p:nvPicPr>
        <p:blipFill>
          <a:blip r:embed="rId3"/>
          <a:stretch>
            <a:fillRect/>
          </a:stretch>
        </p:blipFill>
        <p:spPr>
          <a:xfrm>
            <a:off x="6354147" y="2243708"/>
            <a:ext cx="4870579" cy="4249167"/>
          </a:xfrm>
          <a:prstGeom prst="rect">
            <a:avLst/>
          </a:prstGeom>
        </p:spPr>
      </p:pic>
      <p:sp>
        <p:nvSpPr>
          <p:cNvPr id="6" name="TextBox 5">
            <a:extLst>
              <a:ext uri="{FF2B5EF4-FFF2-40B4-BE49-F238E27FC236}">
                <a16:creationId xmlns:a16="http://schemas.microsoft.com/office/drawing/2014/main" id="{647B2093-6FCB-4DDD-9269-BF99F74E5433}"/>
              </a:ext>
            </a:extLst>
          </p:cNvPr>
          <p:cNvSpPr txBox="1"/>
          <p:nvPr/>
        </p:nvSpPr>
        <p:spPr>
          <a:xfrm>
            <a:off x="1677955" y="1590661"/>
            <a:ext cx="3283656" cy="400110"/>
          </a:xfrm>
          <a:prstGeom prst="rect">
            <a:avLst/>
          </a:prstGeom>
          <a:noFill/>
        </p:spPr>
        <p:txBody>
          <a:bodyPr wrap="none" rtlCol="0">
            <a:spAutoFit/>
          </a:bodyPr>
          <a:lstStyle/>
          <a:p>
            <a:r>
              <a:rPr lang="en-US" sz="2000" dirty="0">
                <a:solidFill>
                  <a:srgbClr val="C00000"/>
                </a:solidFill>
              </a:rPr>
              <a:t>New York City Neighborhoods</a:t>
            </a:r>
          </a:p>
        </p:txBody>
      </p:sp>
      <p:sp>
        <p:nvSpPr>
          <p:cNvPr id="7" name="TextBox 6">
            <a:extLst>
              <a:ext uri="{FF2B5EF4-FFF2-40B4-BE49-F238E27FC236}">
                <a16:creationId xmlns:a16="http://schemas.microsoft.com/office/drawing/2014/main" id="{F5789838-1E2A-4F0D-9F1C-F8644B27BB22}"/>
              </a:ext>
            </a:extLst>
          </p:cNvPr>
          <p:cNvSpPr txBox="1"/>
          <p:nvPr/>
        </p:nvSpPr>
        <p:spPr>
          <a:xfrm>
            <a:off x="7055498" y="1590661"/>
            <a:ext cx="3006400" cy="400110"/>
          </a:xfrm>
          <a:prstGeom prst="rect">
            <a:avLst/>
          </a:prstGeom>
          <a:noFill/>
        </p:spPr>
        <p:txBody>
          <a:bodyPr wrap="none" rtlCol="0">
            <a:spAutoFit/>
          </a:bodyPr>
          <a:lstStyle/>
          <a:p>
            <a:r>
              <a:rPr lang="en-US" sz="2000" dirty="0">
                <a:solidFill>
                  <a:srgbClr val="C00000"/>
                </a:solidFill>
              </a:rPr>
              <a:t>Manhattan Neighborhoods</a:t>
            </a:r>
          </a:p>
        </p:txBody>
      </p:sp>
    </p:spTree>
    <p:extLst>
      <p:ext uri="{BB962C8B-B14F-4D97-AF65-F5344CB8AC3E}">
        <p14:creationId xmlns:p14="http://schemas.microsoft.com/office/powerpoint/2010/main" val="20623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Venue Categories : New York Neighborhoods</a:t>
            </a:r>
          </a:p>
        </p:txBody>
      </p:sp>
      <p:pic>
        <p:nvPicPr>
          <p:cNvPr id="5" name="Content Placeholder 4">
            <a:extLst>
              <a:ext uri="{FF2B5EF4-FFF2-40B4-BE49-F238E27FC236}">
                <a16:creationId xmlns:a16="http://schemas.microsoft.com/office/drawing/2014/main" id="{A2D925B9-C762-4952-8F27-A6CBF57C62C2}"/>
              </a:ext>
            </a:extLst>
          </p:cNvPr>
          <p:cNvPicPr>
            <a:picLocks noGrp="1"/>
          </p:cNvPicPr>
          <p:nvPr>
            <p:ph idx="1"/>
          </p:nvPr>
        </p:nvPicPr>
        <p:blipFill>
          <a:blip r:embed="rId2"/>
          <a:stretch>
            <a:fillRect/>
          </a:stretch>
        </p:blipFill>
        <p:spPr>
          <a:xfrm>
            <a:off x="838199" y="1690688"/>
            <a:ext cx="10734675" cy="5167312"/>
          </a:xfrm>
          <a:prstGeom prst="rect">
            <a:avLst/>
          </a:prstGeom>
        </p:spPr>
      </p:pic>
      <p:sp>
        <p:nvSpPr>
          <p:cNvPr id="6" name="TextBox 5">
            <a:extLst>
              <a:ext uri="{FF2B5EF4-FFF2-40B4-BE49-F238E27FC236}">
                <a16:creationId xmlns:a16="http://schemas.microsoft.com/office/drawing/2014/main" id="{4D22D149-3C97-4EA0-B351-1F651511308A}"/>
              </a:ext>
            </a:extLst>
          </p:cNvPr>
          <p:cNvSpPr txBox="1"/>
          <p:nvPr/>
        </p:nvSpPr>
        <p:spPr>
          <a:xfrm>
            <a:off x="1092485" y="1428750"/>
            <a:ext cx="10370852" cy="369332"/>
          </a:xfrm>
          <a:prstGeom prst="rect">
            <a:avLst/>
          </a:prstGeom>
          <a:noFill/>
        </p:spPr>
        <p:txBody>
          <a:bodyPr wrap="none" rtlCol="0">
            <a:spAutoFit/>
          </a:bodyPr>
          <a:lstStyle/>
          <a:p>
            <a:r>
              <a:rPr lang="en-US" dirty="0"/>
              <a:t>These are the Venue Categories returned by the Foursquare APIs in a 500m radius of each NY Neighborhood </a:t>
            </a:r>
          </a:p>
        </p:txBody>
      </p:sp>
    </p:spTree>
    <p:extLst>
      <p:ext uri="{BB962C8B-B14F-4D97-AF65-F5344CB8AC3E}">
        <p14:creationId xmlns:p14="http://schemas.microsoft.com/office/powerpoint/2010/main" val="107806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2300-3DFE-49E1-B136-31865F97A07E}"/>
              </a:ext>
            </a:extLst>
          </p:cNvPr>
          <p:cNvSpPr>
            <a:spLocks noGrp="1"/>
          </p:cNvSpPr>
          <p:nvPr>
            <p:ph type="title"/>
          </p:nvPr>
        </p:nvSpPr>
        <p:spPr/>
        <p:txBody>
          <a:bodyPr/>
          <a:lstStyle/>
          <a:p>
            <a:r>
              <a:rPr lang="en-US" dirty="0"/>
              <a:t>Data Clustering</a:t>
            </a:r>
          </a:p>
        </p:txBody>
      </p:sp>
      <p:sp>
        <p:nvSpPr>
          <p:cNvPr id="3" name="Content Placeholder 2">
            <a:extLst>
              <a:ext uri="{FF2B5EF4-FFF2-40B4-BE49-F238E27FC236}">
                <a16:creationId xmlns:a16="http://schemas.microsoft.com/office/drawing/2014/main" id="{0517D712-8794-464D-8054-7889BA7F24BE}"/>
              </a:ext>
            </a:extLst>
          </p:cNvPr>
          <p:cNvSpPr>
            <a:spLocks noGrp="1"/>
          </p:cNvSpPr>
          <p:nvPr>
            <p:ph idx="1"/>
          </p:nvPr>
        </p:nvSpPr>
        <p:spPr>
          <a:xfrm>
            <a:off x="838200" y="1825625"/>
            <a:ext cx="5715000" cy="4351338"/>
          </a:xfrm>
        </p:spPr>
        <p:txBody>
          <a:bodyPr/>
          <a:lstStyle/>
          <a:p>
            <a:r>
              <a:rPr lang="en-US" dirty="0"/>
              <a:t>K Means Clustering</a:t>
            </a:r>
          </a:p>
          <a:p>
            <a:pPr marL="0" indent="0">
              <a:buNone/>
            </a:pPr>
            <a:endParaRPr lang="en-US" dirty="0"/>
          </a:p>
          <a:p>
            <a:pPr marL="914400" lvl="2" indent="0">
              <a:buNone/>
            </a:pPr>
            <a:r>
              <a:rPr lang="en-US" sz="1800" dirty="0"/>
              <a:t>K-Means Clustering is an unsupervised learning algorithm that tries to cluster data based on their similarity. Unsupervised learning means that there is no outcome to be predicted, and the algorithm just tries to find patterns in the data.</a:t>
            </a:r>
          </a:p>
          <a:p>
            <a:pPr marL="914400" lvl="2" indent="0">
              <a:buNone/>
            </a:pPr>
            <a:endParaRPr lang="en-US" sz="1800" dirty="0"/>
          </a:p>
          <a:p>
            <a:pPr marL="914400" lvl="2" indent="0">
              <a:buNone/>
            </a:pPr>
            <a:endParaRPr lang="en-US" sz="1800" dirty="0"/>
          </a:p>
          <a:p>
            <a:pPr marL="914400" lvl="2" indent="0">
              <a:buNone/>
            </a:pPr>
            <a:r>
              <a:rPr lang="en-US" sz="1800" dirty="0"/>
              <a:t>We will use Clusters = 5 to segment the data in to 5 sets of Manhattan neighborhoods. The neighborhoods will be grouped based on the similarities of the venue categories returned by the Foursquare API.</a:t>
            </a:r>
          </a:p>
        </p:txBody>
      </p:sp>
      <p:pic>
        <p:nvPicPr>
          <p:cNvPr id="4" name="Picture 3">
            <a:extLst>
              <a:ext uri="{FF2B5EF4-FFF2-40B4-BE49-F238E27FC236}">
                <a16:creationId xmlns:a16="http://schemas.microsoft.com/office/drawing/2014/main" id="{DF61A298-CAAB-4F19-A2A8-DAE38AD78B0B}"/>
              </a:ext>
            </a:extLst>
          </p:cNvPr>
          <p:cNvPicPr/>
          <p:nvPr/>
        </p:nvPicPr>
        <p:blipFill>
          <a:blip r:embed="rId2"/>
          <a:stretch>
            <a:fillRect/>
          </a:stretch>
        </p:blipFill>
        <p:spPr>
          <a:xfrm>
            <a:off x="6669405" y="1825625"/>
            <a:ext cx="5151120" cy="4351338"/>
          </a:xfrm>
          <a:prstGeom prst="rect">
            <a:avLst/>
          </a:prstGeom>
          <a:ln>
            <a:solidFill>
              <a:schemeClr val="accent1"/>
            </a:solidFill>
          </a:ln>
        </p:spPr>
      </p:pic>
    </p:spTree>
    <p:extLst>
      <p:ext uri="{BB962C8B-B14F-4D97-AF65-F5344CB8AC3E}">
        <p14:creationId xmlns:p14="http://schemas.microsoft.com/office/powerpoint/2010/main" val="376486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2300-3DFE-49E1-B136-31865F97A07E}"/>
              </a:ext>
            </a:extLst>
          </p:cNvPr>
          <p:cNvSpPr>
            <a:spLocks noGrp="1"/>
          </p:cNvSpPr>
          <p:nvPr>
            <p:ph type="title"/>
          </p:nvPr>
        </p:nvSpPr>
        <p:spPr/>
        <p:txBody>
          <a:bodyPr/>
          <a:lstStyle/>
          <a:p>
            <a:r>
              <a:rPr lang="en-US" dirty="0"/>
              <a:t>Clustering Results</a:t>
            </a:r>
          </a:p>
        </p:txBody>
      </p:sp>
      <p:pic>
        <p:nvPicPr>
          <p:cNvPr id="4" name="Content Placeholder 3">
            <a:extLst>
              <a:ext uri="{FF2B5EF4-FFF2-40B4-BE49-F238E27FC236}">
                <a16:creationId xmlns:a16="http://schemas.microsoft.com/office/drawing/2014/main" id="{01C08107-D575-44A3-9E5B-3CBC168B7B76}"/>
              </a:ext>
            </a:extLst>
          </p:cNvPr>
          <p:cNvPicPr>
            <a:picLocks noGrp="1"/>
          </p:cNvPicPr>
          <p:nvPr>
            <p:ph idx="1"/>
          </p:nvPr>
        </p:nvPicPr>
        <p:blipFill>
          <a:blip r:embed="rId2"/>
          <a:stretch>
            <a:fillRect/>
          </a:stretch>
        </p:blipFill>
        <p:spPr>
          <a:xfrm>
            <a:off x="6096000" y="2804703"/>
            <a:ext cx="5714998" cy="1804619"/>
          </a:xfrm>
          <a:prstGeom prst="rect">
            <a:avLst/>
          </a:prstGeom>
          <a:ln>
            <a:solidFill>
              <a:schemeClr val="accent1"/>
            </a:solidFill>
          </a:ln>
        </p:spPr>
      </p:pic>
      <p:pic>
        <p:nvPicPr>
          <p:cNvPr id="5" name="Picture 4">
            <a:extLst>
              <a:ext uri="{FF2B5EF4-FFF2-40B4-BE49-F238E27FC236}">
                <a16:creationId xmlns:a16="http://schemas.microsoft.com/office/drawing/2014/main" id="{C26F86F7-B4A6-4F81-B6D9-3976A0C3E3E1}"/>
              </a:ext>
            </a:extLst>
          </p:cNvPr>
          <p:cNvPicPr/>
          <p:nvPr/>
        </p:nvPicPr>
        <p:blipFill>
          <a:blip r:embed="rId3"/>
          <a:stretch>
            <a:fillRect/>
          </a:stretch>
        </p:blipFill>
        <p:spPr>
          <a:xfrm>
            <a:off x="295080" y="4762436"/>
            <a:ext cx="8326406" cy="1804619"/>
          </a:xfrm>
          <a:prstGeom prst="rect">
            <a:avLst/>
          </a:prstGeom>
          <a:ln>
            <a:solidFill>
              <a:schemeClr val="accent1"/>
            </a:solidFill>
          </a:ln>
        </p:spPr>
      </p:pic>
      <p:pic>
        <p:nvPicPr>
          <p:cNvPr id="6" name="Picture 5">
            <a:extLst>
              <a:ext uri="{FF2B5EF4-FFF2-40B4-BE49-F238E27FC236}">
                <a16:creationId xmlns:a16="http://schemas.microsoft.com/office/drawing/2014/main" id="{CDA5EDE3-5FE4-47A3-9380-2050DC4C04C6}"/>
              </a:ext>
            </a:extLst>
          </p:cNvPr>
          <p:cNvPicPr/>
          <p:nvPr/>
        </p:nvPicPr>
        <p:blipFill>
          <a:blip r:embed="rId4"/>
          <a:stretch>
            <a:fillRect/>
          </a:stretch>
        </p:blipFill>
        <p:spPr>
          <a:xfrm>
            <a:off x="228600" y="1447609"/>
            <a:ext cx="5714999" cy="2052320"/>
          </a:xfrm>
          <a:prstGeom prst="rect">
            <a:avLst/>
          </a:prstGeom>
          <a:ln>
            <a:solidFill>
              <a:schemeClr val="accent1"/>
            </a:solidFill>
          </a:ln>
        </p:spPr>
      </p:pic>
    </p:spTree>
    <p:extLst>
      <p:ext uri="{BB962C8B-B14F-4D97-AF65-F5344CB8AC3E}">
        <p14:creationId xmlns:p14="http://schemas.microsoft.com/office/powerpoint/2010/main" val="76127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2300-3DFE-49E1-B136-31865F97A07E}"/>
              </a:ext>
            </a:extLst>
          </p:cNvPr>
          <p:cNvSpPr>
            <a:spLocks noGrp="1"/>
          </p:cNvSpPr>
          <p:nvPr>
            <p:ph type="title"/>
          </p:nvPr>
        </p:nvSpPr>
        <p:spPr/>
        <p:txBody>
          <a:bodyPr/>
          <a:lstStyle/>
          <a:p>
            <a:r>
              <a:rPr lang="en-US" dirty="0"/>
              <a:t>EDA : Cluster Data</a:t>
            </a:r>
          </a:p>
        </p:txBody>
      </p:sp>
      <p:pic>
        <p:nvPicPr>
          <p:cNvPr id="4" name="Content Placeholder 3">
            <a:extLst>
              <a:ext uri="{FF2B5EF4-FFF2-40B4-BE49-F238E27FC236}">
                <a16:creationId xmlns:a16="http://schemas.microsoft.com/office/drawing/2014/main" id="{945804B3-3A0B-4A25-A7D8-D5F7F5DF0648}"/>
              </a:ext>
            </a:extLst>
          </p:cNvPr>
          <p:cNvPicPr>
            <a:picLocks noGrp="1"/>
          </p:cNvPicPr>
          <p:nvPr>
            <p:ph idx="1"/>
          </p:nvPr>
        </p:nvPicPr>
        <p:blipFill>
          <a:blip r:embed="rId2"/>
          <a:stretch>
            <a:fillRect/>
          </a:stretch>
        </p:blipFill>
        <p:spPr>
          <a:xfrm>
            <a:off x="700898" y="1924050"/>
            <a:ext cx="5395101" cy="4210050"/>
          </a:xfrm>
          <a:prstGeom prst="rect">
            <a:avLst/>
          </a:prstGeom>
          <a:ln>
            <a:solidFill>
              <a:schemeClr val="accent1"/>
            </a:solidFill>
          </a:ln>
        </p:spPr>
      </p:pic>
      <p:pic>
        <p:nvPicPr>
          <p:cNvPr id="5" name="Picture 4">
            <a:extLst>
              <a:ext uri="{FF2B5EF4-FFF2-40B4-BE49-F238E27FC236}">
                <a16:creationId xmlns:a16="http://schemas.microsoft.com/office/drawing/2014/main" id="{3AC2F2E2-32C7-4BBD-9282-B92F6478BD10}"/>
              </a:ext>
            </a:extLst>
          </p:cNvPr>
          <p:cNvPicPr/>
          <p:nvPr/>
        </p:nvPicPr>
        <p:blipFill>
          <a:blip r:embed="rId3"/>
          <a:stretch>
            <a:fillRect/>
          </a:stretch>
        </p:blipFill>
        <p:spPr>
          <a:xfrm>
            <a:off x="6219827" y="1924050"/>
            <a:ext cx="5536744" cy="4210050"/>
          </a:xfrm>
          <a:prstGeom prst="rect">
            <a:avLst/>
          </a:prstGeom>
          <a:ln>
            <a:solidFill>
              <a:schemeClr val="accent1"/>
            </a:solidFill>
          </a:ln>
        </p:spPr>
      </p:pic>
    </p:spTree>
    <p:extLst>
      <p:ext uri="{BB962C8B-B14F-4D97-AF65-F5344CB8AC3E}">
        <p14:creationId xmlns:p14="http://schemas.microsoft.com/office/powerpoint/2010/main" val="364857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8AAB-B192-458B-8024-DF1D093A7F09}"/>
              </a:ext>
            </a:extLst>
          </p:cNvPr>
          <p:cNvSpPr>
            <a:spLocks noGrp="1"/>
          </p:cNvSpPr>
          <p:nvPr>
            <p:ph type="title"/>
          </p:nvPr>
        </p:nvSpPr>
        <p:spPr/>
        <p:txBody>
          <a:bodyPr/>
          <a:lstStyle/>
          <a:p>
            <a:r>
              <a:rPr lang="en-US" dirty="0"/>
              <a:t>Conclusion</a:t>
            </a:r>
          </a:p>
        </p:txBody>
      </p:sp>
      <p:pic>
        <p:nvPicPr>
          <p:cNvPr id="4" name="Content Placeholder 3">
            <a:extLst>
              <a:ext uri="{FF2B5EF4-FFF2-40B4-BE49-F238E27FC236}">
                <a16:creationId xmlns:a16="http://schemas.microsoft.com/office/drawing/2014/main" id="{EA57D9AB-3E3D-41AC-AC7A-10D2E8E82CD8}"/>
              </a:ext>
            </a:extLst>
          </p:cNvPr>
          <p:cNvPicPr>
            <a:picLocks noGrp="1"/>
          </p:cNvPicPr>
          <p:nvPr>
            <p:ph idx="1"/>
          </p:nvPr>
        </p:nvPicPr>
        <p:blipFill>
          <a:blip r:embed="rId2"/>
          <a:stretch>
            <a:fillRect/>
          </a:stretch>
        </p:blipFill>
        <p:spPr>
          <a:xfrm>
            <a:off x="6522098" y="1586204"/>
            <a:ext cx="5449077" cy="4655975"/>
          </a:xfrm>
          <a:prstGeom prst="rect">
            <a:avLst/>
          </a:prstGeom>
          <a:ln>
            <a:solidFill>
              <a:schemeClr val="accent1"/>
            </a:solidFill>
          </a:ln>
        </p:spPr>
      </p:pic>
      <p:sp>
        <p:nvSpPr>
          <p:cNvPr id="5" name="Title 1">
            <a:extLst>
              <a:ext uri="{FF2B5EF4-FFF2-40B4-BE49-F238E27FC236}">
                <a16:creationId xmlns:a16="http://schemas.microsoft.com/office/drawing/2014/main" id="{A1D59980-597C-4027-A68C-3B40306D85F2}"/>
              </a:ext>
            </a:extLst>
          </p:cNvPr>
          <p:cNvSpPr txBox="1">
            <a:spLocks/>
          </p:cNvSpPr>
          <p:nvPr/>
        </p:nvSpPr>
        <p:spPr>
          <a:xfrm>
            <a:off x="748713" y="1586204"/>
            <a:ext cx="5661612" cy="442271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600" dirty="0">
                <a:latin typeface="+mn-lt"/>
                <a:ea typeface="+mn-ea"/>
                <a:cs typeface="+mn-cs"/>
              </a:rPr>
              <a:t>Parameters such as consumer density, spending power and competition are extremely important in deciding for a location to start any business. Anyhow they are not the only parameters. This study provided these parameters to potential investors who wanted to start a café\restaurant in New York.</a:t>
            </a:r>
          </a:p>
          <a:p>
            <a:pPr algn="just"/>
            <a:endParaRPr lang="en-US" sz="2600" dirty="0">
              <a:latin typeface="+mn-lt"/>
              <a:ea typeface="+mn-ea"/>
              <a:cs typeface="+mn-cs"/>
            </a:endParaRPr>
          </a:p>
          <a:p>
            <a:pPr algn="just"/>
            <a:endParaRPr lang="en-US" sz="2600" dirty="0">
              <a:latin typeface="+mn-lt"/>
              <a:ea typeface="+mn-ea"/>
              <a:cs typeface="+mn-cs"/>
            </a:endParaRPr>
          </a:p>
          <a:p>
            <a:pPr algn="just"/>
            <a:r>
              <a:rPr lang="en-US" sz="2600" dirty="0">
                <a:latin typeface="+mn-lt"/>
                <a:ea typeface="+mn-ea"/>
                <a:cs typeface="+mn-cs"/>
              </a:rPr>
              <a:t>Based on the analysis for consumer density and spending power of the people of New York, we were able to select Manhattan as the potential borough to start the café.</a:t>
            </a:r>
          </a:p>
          <a:p>
            <a:pPr algn="just"/>
            <a:endParaRPr lang="en-US" sz="2600" dirty="0">
              <a:latin typeface="+mn-lt"/>
              <a:ea typeface="+mn-ea"/>
              <a:cs typeface="+mn-cs"/>
            </a:endParaRPr>
          </a:p>
          <a:p>
            <a:pPr algn="just"/>
            <a:endParaRPr lang="en-US" sz="2600" dirty="0">
              <a:latin typeface="+mn-lt"/>
              <a:ea typeface="+mn-ea"/>
              <a:cs typeface="+mn-cs"/>
            </a:endParaRPr>
          </a:p>
          <a:p>
            <a:pPr algn="just"/>
            <a:r>
              <a:rPr lang="en-US" sz="2600" dirty="0">
                <a:latin typeface="+mn-lt"/>
                <a:ea typeface="+mn-ea"/>
                <a:cs typeface="+mn-cs"/>
              </a:rPr>
              <a:t>We have finalized to suggest to our investor to go for an investment in Cluster 1 mainly because of two reasons</a:t>
            </a:r>
          </a:p>
          <a:p>
            <a:pPr algn="just"/>
            <a:endParaRPr lang="en-US" sz="2600" dirty="0">
              <a:latin typeface="+mn-lt"/>
              <a:ea typeface="+mn-ea"/>
              <a:cs typeface="+mn-cs"/>
            </a:endParaRPr>
          </a:p>
          <a:p>
            <a:pPr marL="285750" indent="-285750" algn="just">
              <a:buFont typeface="Arial" panose="020B0604020202020204" pitchFamily="34" charset="0"/>
              <a:buChar char="•"/>
            </a:pPr>
            <a:r>
              <a:rPr lang="en-US" sz="2300" dirty="0">
                <a:latin typeface="+mn-lt"/>
                <a:ea typeface="+mn-ea"/>
                <a:cs typeface="+mn-cs"/>
              </a:rPr>
              <a:t>Number of neighborhoods in the cluster is the highest which suggests a larger area and bigger number of consumers.</a:t>
            </a:r>
          </a:p>
          <a:p>
            <a:pPr marL="285750" indent="-285750" algn="just">
              <a:buFont typeface="Arial" panose="020B0604020202020204" pitchFamily="34" charset="0"/>
              <a:buChar char="•"/>
            </a:pPr>
            <a:r>
              <a:rPr lang="en-US" sz="2300" dirty="0">
                <a:latin typeface="+mn-lt"/>
                <a:ea typeface="+mn-ea"/>
                <a:cs typeface="+mn-cs"/>
              </a:rPr>
              <a:t>Secondly, the proportion being lower than the highest proportion of 40% suggests that there is room for competition. </a:t>
            </a:r>
          </a:p>
          <a:p>
            <a:pPr marL="742950" lvl="1" indent="-285750" algn="just">
              <a:buFont typeface="Arial" panose="020B0604020202020204" pitchFamily="34" charset="0"/>
              <a:buChar char="•"/>
            </a:pPr>
            <a:endParaRPr lang="en-US" sz="100" dirty="0">
              <a:latin typeface="+mn-lt"/>
              <a:ea typeface="+mn-ea"/>
              <a:cs typeface="+mn-cs"/>
            </a:endParaRPr>
          </a:p>
          <a:p>
            <a:pPr lvl="1" algn="just"/>
            <a:endParaRPr lang="en-US" sz="100" dirty="0">
              <a:latin typeface="+mn-lt"/>
              <a:ea typeface="+mn-ea"/>
              <a:cs typeface="+mn-cs"/>
            </a:endParaRPr>
          </a:p>
          <a:p>
            <a:pPr algn="just"/>
            <a:endParaRPr lang="en-US" sz="1800" dirty="0">
              <a:latin typeface="+mn-lt"/>
            </a:endParaRPr>
          </a:p>
          <a:p>
            <a:pPr algn="just"/>
            <a:endParaRPr lang="en-US" sz="1800" dirty="0">
              <a:latin typeface="+mn-lt"/>
            </a:endParaRPr>
          </a:p>
        </p:txBody>
      </p:sp>
    </p:spTree>
    <p:extLst>
      <p:ext uri="{BB962C8B-B14F-4D97-AF65-F5344CB8AC3E}">
        <p14:creationId xmlns:p14="http://schemas.microsoft.com/office/powerpoint/2010/main" val="138588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1A7E-F938-4A34-A6A0-8E1025FC002A}"/>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ECCEDE02-C6A2-4A85-A391-7547DB246CE8}"/>
              </a:ext>
            </a:extLst>
          </p:cNvPr>
          <p:cNvSpPr>
            <a:spLocks noGrp="1"/>
          </p:cNvSpPr>
          <p:nvPr>
            <p:ph idx="1"/>
          </p:nvPr>
        </p:nvSpPr>
        <p:spPr/>
        <p:txBody>
          <a:bodyPr>
            <a:normAutofit/>
          </a:bodyPr>
          <a:lstStyle/>
          <a:p>
            <a:pPr algn="just"/>
            <a:r>
              <a:rPr lang="en-US" sz="1800" dirty="0"/>
              <a:t>A recent study has revealed that the success of a business can be determined even before a business has started its operations. A major determinant of business success is the selection of the location. A business needs to decide on the best location taking into account factors such as:</a:t>
            </a:r>
          </a:p>
          <a:p>
            <a:pPr lvl="3"/>
            <a:r>
              <a:rPr lang="en-US" dirty="0"/>
              <a:t>Customers</a:t>
            </a:r>
          </a:p>
          <a:p>
            <a:pPr lvl="3"/>
            <a:r>
              <a:rPr lang="en-US" dirty="0"/>
              <a:t>Staff</a:t>
            </a:r>
          </a:p>
          <a:p>
            <a:pPr lvl="3"/>
            <a:r>
              <a:rPr lang="en-US" dirty="0"/>
              <a:t>Support services</a:t>
            </a:r>
          </a:p>
          <a:p>
            <a:pPr lvl="3"/>
            <a:r>
              <a:rPr lang="en-US" dirty="0"/>
              <a:t>Cost</a:t>
            </a:r>
          </a:p>
          <a:p>
            <a:pPr lvl="3"/>
            <a:r>
              <a:rPr lang="en-US" dirty="0"/>
              <a:t>Infrastructure and Economy of Scale</a:t>
            </a:r>
          </a:p>
          <a:p>
            <a:pPr lvl="3"/>
            <a:r>
              <a:rPr lang="en-US" dirty="0"/>
              <a:t>Logistics</a:t>
            </a:r>
          </a:p>
          <a:p>
            <a:pPr lvl="3"/>
            <a:r>
              <a:rPr lang="en-US" dirty="0"/>
              <a:t>Government Facilitation</a:t>
            </a:r>
          </a:p>
          <a:p>
            <a:pPr lvl="3"/>
            <a:r>
              <a:rPr lang="en-US" dirty="0"/>
              <a:t>Resource</a:t>
            </a:r>
          </a:p>
        </p:txBody>
      </p:sp>
    </p:spTree>
    <p:extLst>
      <p:ext uri="{BB962C8B-B14F-4D97-AF65-F5344CB8AC3E}">
        <p14:creationId xmlns:p14="http://schemas.microsoft.com/office/powerpoint/2010/main" val="317218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b="1" dirty="0"/>
              <a:t>Business Problem &amp; Interest</a:t>
            </a:r>
            <a:endParaRPr lang="en-US" dirty="0"/>
          </a:p>
        </p:txBody>
      </p:sp>
      <p:sp>
        <p:nvSpPr>
          <p:cNvPr id="3" name="Content Placeholder 2">
            <a:extLst>
              <a:ext uri="{FF2B5EF4-FFF2-40B4-BE49-F238E27FC236}">
                <a16:creationId xmlns:a16="http://schemas.microsoft.com/office/drawing/2014/main" id="{DF3182AC-86CF-4A78-B3A4-FC7F921FC4B2}"/>
              </a:ext>
            </a:extLst>
          </p:cNvPr>
          <p:cNvSpPr>
            <a:spLocks noGrp="1"/>
          </p:cNvSpPr>
          <p:nvPr>
            <p:ph idx="1"/>
          </p:nvPr>
        </p:nvSpPr>
        <p:spPr/>
        <p:txBody>
          <a:bodyPr>
            <a:normAutofit/>
          </a:bodyPr>
          <a:lstStyle/>
          <a:p>
            <a:pPr algn="just"/>
            <a:r>
              <a:rPr lang="en-US" sz="1800" dirty="0"/>
              <a:t>Currently an aspiring business must undertake an extensive, time consuming and exhausting practice to decide on a location to start the operations. Many a times, the exercise is not undertaken seriously because of the effort involved. The result is a business, which has a promising product but due to a bad selection of site operations, the business fails.</a:t>
            </a:r>
          </a:p>
          <a:p>
            <a:pPr marL="0" indent="0" algn="just">
              <a:buNone/>
            </a:pPr>
            <a:endParaRPr lang="en-US" sz="1800" dirty="0"/>
          </a:p>
          <a:p>
            <a:pPr algn="just"/>
            <a:r>
              <a:rPr lang="en-US" sz="1800" dirty="0"/>
              <a:t>The aim of this project is to address the issue of selection of the best location for starting a cafeteria business and reduce the time and effort that is put in addressing this issue.</a:t>
            </a:r>
          </a:p>
        </p:txBody>
      </p:sp>
    </p:spTree>
    <p:extLst>
      <p:ext uri="{BB962C8B-B14F-4D97-AF65-F5344CB8AC3E}">
        <p14:creationId xmlns:p14="http://schemas.microsoft.com/office/powerpoint/2010/main" val="24260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b="1" dirty="0"/>
              <a:t>Data Acquisition and Wrangling</a:t>
            </a:r>
            <a:endParaRPr lang="en-US" dirty="0"/>
          </a:p>
        </p:txBody>
      </p:sp>
      <p:sp>
        <p:nvSpPr>
          <p:cNvPr id="3" name="Content Placeholder 2">
            <a:extLst>
              <a:ext uri="{FF2B5EF4-FFF2-40B4-BE49-F238E27FC236}">
                <a16:creationId xmlns:a16="http://schemas.microsoft.com/office/drawing/2014/main" id="{DF3182AC-86CF-4A78-B3A4-FC7F921FC4B2}"/>
              </a:ext>
            </a:extLst>
          </p:cNvPr>
          <p:cNvSpPr>
            <a:spLocks noGrp="1"/>
          </p:cNvSpPr>
          <p:nvPr>
            <p:ph idx="1"/>
          </p:nvPr>
        </p:nvSpPr>
        <p:spPr/>
        <p:txBody>
          <a:bodyPr>
            <a:normAutofit/>
          </a:bodyPr>
          <a:lstStyle/>
          <a:p>
            <a:r>
              <a:rPr lang="en-US" b="1" dirty="0"/>
              <a:t>Data Sources</a:t>
            </a:r>
          </a:p>
          <a:p>
            <a:pPr lvl="2"/>
            <a:r>
              <a:rPr lang="en-US" dirty="0"/>
              <a:t>New York City Population by Borough, 1950 </a:t>
            </a:r>
            <a:r>
              <a:rPr lang="en-US" dirty="0">
                <a:hlinkClick r:id="rId2"/>
              </a:rPr>
              <a:t>–</a:t>
            </a:r>
            <a:r>
              <a:rPr lang="en-US" dirty="0"/>
              <a:t> 2040</a:t>
            </a:r>
          </a:p>
          <a:p>
            <a:pPr marL="1371600" lvl="3" indent="0">
              <a:buNone/>
            </a:pPr>
            <a:r>
              <a:rPr lang="en-US" u="sng" dirty="0">
                <a:hlinkClick r:id="rId2"/>
              </a:rPr>
              <a:t>https://data.cityofnewyork.us/resource/xywu-7bv9.csv</a:t>
            </a:r>
            <a:endParaRPr lang="en-US" dirty="0"/>
          </a:p>
          <a:p>
            <a:pPr lvl="2"/>
            <a:endParaRPr lang="en-US" dirty="0"/>
          </a:p>
          <a:p>
            <a:pPr lvl="2"/>
            <a:r>
              <a:rPr lang="en-US" dirty="0"/>
              <a:t>Per Capita Income</a:t>
            </a:r>
          </a:p>
          <a:p>
            <a:pPr marL="1371600" lvl="3" indent="0">
              <a:buNone/>
            </a:pPr>
            <a:r>
              <a:rPr lang="en-US" u="sng" dirty="0">
                <a:hlinkClick r:id="rId3"/>
              </a:rPr>
              <a:t>https://www.baruch.cuny.edu/nycdata/income-taxes/per_cap.htm</a:t>
            </a:r>
            <a:endParaRPr lang="en-US" dirty="0"/>
          </a:p>
          <a:p>
            <a:pPr lvl="2"/>
            <a:endParaRPr lang="en-US" dirty="0"/>
          </a:p>
          <a:p>
            <a:pPr lvl="2"/>
            <a:r>
              <a:rPr lang="en-US" dirty="0"/>
              <a:t>Property Valuation and Affordability</a:t>
            </a:r>
          </a:p>
          <a:p>
            <a:pPr marL="1371600" lvl="3" indent="0">
              <a:buNone/>
            </a:pPr>
            <a:r>
              <a:rPr lang="en-US" u="sng" dirty="0">
                <a:hlinkClick r:id="rId4"/>
              </a:rPr>
              <a:t>https://www.bloomberg.com/graphics/property-prices/nyc/</a:t>
            </a:r>
            <a:endParaRPr lang="en-US" dirty="0"/>
          </a:p>
          <a:p>
            <a:pPr marL="914400" lvl="2" indent="0">
              <a:buNone/>
            </a:pPr>
            <a:endParaRPr lang="en-US" dirty="0"/>
          </a:p>
          <a:p>
            <a:pPr lvl="2"/>
            <a:r>
              <a:rPr lang="en-US" dirty="0"/>
              <a:t>New York City Cafes Data</a:t>
            </a:r>
          </a:p>
          <a:p>
            <a:pPr marL="1371600" lvl="3" indent="0">
              <a:buNone/>
            </a:pPr>
            <a:r>
              <a:rPr lang="en-US" u="sng" dirty="0">
                <a:hlinkClick r:id="rId5"/>
              </a:rPr>
              <a:t>https://foursquare.com/explore?mode=url&amp;near=New%20York%2C%20NY%2C%20United%20States&amp;nearGeoId=72057594043056517&amp;q=Food</a:t>
            </a:r>
            <a:endParaRPr lang="en-US" dirty="0"/>
          </a:p>
          <a:p>
            <a:endParaRPr lang="en-US" dirty="0"/>
          </a:p>
        </p:txBody>
      </p:sp>
    </p:spTree>
    <p:extLst>
      <p:ext uri="{BB962C8B-B14F-4D97-AF65-F5344CB8AC3E}">
        <p14:creationId xmlns:p14="http://schemas.microsoft.com/office/powerpoint/2010/main" val="254283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New York City Boroughs</a:t>
            </a:r>
          </a:p>
        </p:txBody>
      </p:sp>
      <p:pic>
        <p:nvPicPr>
          <p:cNvPr id="4" name="Content Placeholder 3">
            <a:extLst>
              <a:ext uri="{FF2B5EF4-FFF2-40B4-BE49-F238E27FC236}">
                <a16:creationId xmlns:a16="http://schemas.microsoft.com/office/drawing/2014/main" id="{466CDAC1-09D1-4283-8D49-5FFAC2AA85C6}"/>
              </a:ext>
            </a:extLst>
          </p:cNvPr>
          <p:cNvPicPr>
            <a:picLocks noGrp="1"/>
          </p:cNvPicPr>
          <p:nvPr>
            <p:ph idx="1"/>
          </p:nvPr>
        </p:nvPicPr>
        <p:blipFill>
          <a:blip r:embed="rId2"/>
          <a:stretch>
            <a:fillRect/>
          </a:stretch>
        </p:blipFill>
        <p:spPr>
          <a:xfrm>
            <a:off x="6379652" y="2016118"/>
            <a:ext cx="4442845" cy="3817951"/>
          </a:xfrm>
          <a:prstGeom prst="rect">
            <a:avLst/>
          </a:prstGeom>
          <a:ln>
            <a:solidFill>
              <a:schemeClr val="accent1"/>
            </a:solidFill>
          </a:ln>
        </p:spPr>
      </p:pic>
      <p:sp>
        <p:nvSpPr>
          <p:cNvPr id="5" name="TextBox 4">
            <a:extLst>
              <a:ext uri="{FF2B5EF4-FFF2-40B4-BE49-F238E27FC236}">
                <a16:creationId xmlns:a16="http://schemas.microsoft.com/office/drawing/2014/main" id="{9167DFFA-29BD-4186-9AA7-A8A841277DF6}"/>
              </a:ext>
            </a:extLst>
          </p:cNvPr>
          <p:cNvSpPr txBox="1"/>
          <p:nvPr/>
        </p:nvSpPr>
        <p:spPr>
          <a:xfrm>
            <a:off x="952500" y="2114550"/>
            <a:ext cx="5219700" cy="2585323"/>
          </a:xfrm>
          <a:prstGeom prst="rect">
            <a:avLst/>
          </a:prstGeom>
          <a:noFill/>
        </p:spPr>
        <p:txBody>
          <a:bodyPr wrap="square" rtlCol="0">
            <a:spAutoFit/>
          </a:bodyPr>
          <a:lstStyle/>
          <a:p>
            <a:r>
              <a:rPr lang="en-US" dirty="0"/>
              <a:t>New York City has a total of 5 Boroughs</a:t>
            </a:r>
          </a:p>
          <a:p>
            <a:pPr marL="742950" lvl="1" indent="-285750">
              <a:buFont typeface="Arial" panose="020B0604020202020204" pitchFamily="34" charset="0"/>
              <a:buChar char="•"/>
            </a:pPr>
            <a:r>
              <a:rPr lang="en-US" dirty="0"/>
              <a:t>Queens</a:t>
            </a:r>
          </a:p>
          <a:p>
            <a:pPr marL="742950" lvl="1" indent="-285750">
              <a:buFont typeface="Arial" panose="020B0604020202020204" pitchFamily="34" charset="0"/>
              <a:buChar char="•"/>
            </a:pPr>
            <a:r>
              <a:rPr lang="en-US" dirty="0"/>
              <a:t>Bronx</a:t>
            </a:r>
          </a:p>
          <a:p>
            <a:pPr marL="742950" lvl="1" indent="-285750">
              <a:buFont typeface="Arial" panose="020B0604020202020204" pitchFamily="34" charset="0"/>
              <a:buChar char="•"/>
            </a:pPr>
            <a:r>
              <a:rPr lang="en-US" dirty="0"/>
              <a:t>Manhattan</a:t>
            </a:r>
          </a:p>
          <a:p>
            <a:pPr marL="742950" lvl="1" indent="-285750">
              <a:buFont typeface="Arial" panose="020B0604020202020204" pitchFamily="34" charset="0"/>
              <a:buChar char="•"/>
            </a:pPr>
            <a:r>
              <a:rPr lang="en-US" dirty="0"/>
              <a:t>Brooklyn</a:t>
            </a:r>
          </a:p>
          <a:p>
            <a:pPr marL="742950" lvl="1" indent="-285750">
              <a:buFont typeface="Arial" panose="020B0604020202020204" pitchFamily="34" charset="0"/>
              <a:buChar char="•"/>
            </a:pPr>
            <a:r>
              <a:rPr lang="en-US" dirty="0"/>
              <a:t>Staten Island</a:t>
            </a:r>
          </a:p>
          <a:p>
            <a:endParaRPr lang="en-US" dirty="0"/>
          </a:p>
          <a:p>
            <a:r>
              <a:rPr lang="en-US" dirty="0"/>
              <a:t>There are 306 Neighborhoods in these 5 Boroughs</a:t>
            </a:r>
          </a:p>
          <a:p>
            <a:endParaRPr lang="en-US" dirty="0"/>
          </a:p>
        </p:txBody>
      </p:sp>
    </p:spTree>
    <p:extLst>
      <p:ext uri="{BB962C8B-B14F-4D97-AF65-F5344CB8AC3E}">
        <p14:creationId xmlns:p14="http://schemas.microsoft.com/office/powerpoint/2010/main" val="320391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New York Population Data</a:t>
            </a:r>
          </a:p>
        </p:txBody>
      </p:sp>
      <p:sp>
        <p:nvSpPr>
          <p:cNvPr id="3" name="Content Placeholder 2">
            <a:extLst>
              <a:ext uri="{FF2B5EF4-FFF2-40B4-BE49-F238E27FC236}">
                <a16:creationId xmlns:a16="http://schemas.microsoft.com/office/drawing/2014/main" id="{DF3182AC-86CF-4A78-B3A4-FC7F921FC4B2}"/>
              </a:ext>
            </a:extLst>
          </p:cNvPr>
          <p:cNvSpPr>
            <a:spLocks noGrp="1"/>
          </p:cNvSpPr>
          <p:nvPr>
            <p:ph idx="1"/>
          </p:nvPr>
        </p:nvSpPr>
        <p:spPr>
          <a:xfrm>
            <a:off x="838200" y="1690688"/>
            <a:ext cx="10515600" cy="4351338"/>
          </a:xfrm>
        </p:spPr>
        <p:txBody>
          <a:bodyPr>
            <a:normAutofit/>
          </a:bodyPr>
          <a:lstStyle/>
          <a:p>
            <a:r>
              <a:rPr lang="en-US" sz="1800" dirty="0"/>
              <a:t>New York population count data and the population percentage data are a good indicator to judge the consumer density. The larger the population count, more the consumers for any business.</a:t>
            </a:r>
          </a:p>
          <a:p>
            <a:r>
              <a:rPr lang="en-US" sz="1800" dirty="0"/>
              <a:t>We have the current population of NYC along with the prediction of the population in 2040.</a:t>
            </a:r>
          </a:p>
        </p:txBody>
      </p:sp>
      <p:pic>
        <p:nvPicPr>
          <p:cNvPr id="4" name="Picture 3">
            <a:extLst>
              <a:ext uri="{FF2B5EF4-FFF2-40B4-BE49-F238E27FC236}">
                <a16:creationId xmlns:a16="http://schemas.microsoft.com/office/drawing/2014/main" id="{FDE8FF7D-852D-4B2E-B23D-8F1267390DC1}"/>
              </a:ext>
            </a:extLst>
          </p:cNvPr>
          <p:cNvPicPr/>
          <p:nvPr/>
        </p:nvPicPr>
        <p:blipFill>
          <a:blip r:embed="rId2"/>
          <a:stretch>
            <a:fillRect/>
          </a:stretch>
        </p:blipFill>
        <p:spPr>
          <a:xfrm>
            <a:off x="1314215" y="2870639"/>
            <a:ext cx="4526747" cy="2205213"/>
          </a:xfrm>
          <a:prstGeom prst="rect">
            <a:avLst/>
          </a:prstGeom>
          <a:ln>
            <a:solidFill>
              <a:schemeClr val="accent1"/>
            </a:solidFill>
          </a:ln>
        </p:spPr>
      </p:pic>
      <p:pic>
        <p:nvPicPr>
          <p:cNvPr id="5" name="Picture 4">
            <a:extLst>
              <a:ext uri="{FF2B5EF4-FFF2-40B4-BE49-F238E27FC236}">
                <a16:creationId xmlns:a16="http://schemas.microsoft.com/office/drawing/2014/main" id="{6023FCBC-85E2-482A-A6D2-44DD3B3862B7}"/>
              </a:ext>
            </a:extLst>
          </p:cNvPr>
          <p:cNvPicPr/>
          <p:nvPr/>
        </p:nvPicPr>
        <p:blipFill>
          <a:blip r:embed="rId3"/>
          <a:stretch>
            <a:fillRect/>
          </a:stretch>
        </p:blipFill>
        <p:spPr>
          <a:xfrm>
            <a:off x="6015678" y="3645080"/>
            <a:ext cx="4770510" cy="2205212"/>
          </a:xfrm>
          <a:prstGeom prst="rect">
            <a:avLst/>
          </a:prstGeom>
          <a:ln>
            <a:solidFill>
              <a:schemeClr val="accent1"/>
            </a:solidFill>
          </a:ln>
        </p:spPr>
      </p:pic>
    </p:spTree>
    <p:extLst>
      <p:ext uri="{BB962C8B-B14F-4D97-AF65-F5344CB8AC3E}">
        <p14:creationId xmlns:p14="http://schemas.microsoft.com/office/powerpoint/2010/main" val="63388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EDA : New York Population Data</a:t>
            </a:r>
          </a:p>
        </p:txBody>
      </p:sp>
      <p:pic>
        <p:nvPicPr>
          <p:cNvPr id="4" name="Content Placeholder 3">
            <a:extLst>
              <a:ext uri="{FF2B5EF4-FFF2-40B4-BE49-F238E27FC236}">
                <a16:creationId xmlns:a16="http://schemas.microsoft.com/office/drawing/2014/main" id="{CF338E03-37C1-41CC-B708-AEDBF6D8E3EF}"/>
              </a:ext>
            </a:extLst>
          </p:cNvPr>
          <p:cNvPicPr>
            <a:picLocks noGrp="1"/>
          </p:cNvPicPr>
          <p:nvPr>
            <p:ph idx="1"/>
          </p:nvPr>
        </p:nvPicPr>
        <p:blipFill>
          <a:blip r:embed="rId2"/>
          <a:stretch>
            <a:fillRect/>
          </a:stretch>
        </p:blipFill>
        <p:spPr>
          <a:xfrm>
            <a:off x="1190624" y="1345627"/>
            <a:ext cx="4629151" cy="2655570"/>
          </a:xfrm>
          <a:prstGeom prst="rect">
            <a:avLst/>
          </a:prstGeom>
          <a:ln>
            <a:solidFill>
              <a:schemeClr val="accent1"/>
            </a:solidFill>
          </a:ln>
        </p:spPr>
      </p:pic>
      <p:pic>
        <p:nvPicPr>
          <p:cNvPr id="5" name="Picture 4">
            <a:extLst>
              <a:ext uri="{FF2B5EF4-FFF2-40B4-BE49-F238E27FC236}">
                <a16:creationId xmlns:a16="http://schemas.microsoft.com/office/drawing/2014/main" id="{4DBF7372-6708-40ED-9876-89FCD4F6C3AE}"/>
              </a:ext>
            </a:extLst>
          </p:cNvPr>
          <p:cNvPicPr/>
          <p:nvPr/>
        </p:nvPicPr>
        <p:blipFill>
          <a:blip r:embed="rId3"/>
          <a:stretch>
            <a:fillRect/>
          </a:stretch>
        </p:blipFill>
        <p:spPr>
          <a:xfrm>
            <a:off x="5838826" y="1345627"/>
            <a:ext cx="4857750" cy="2655570"/>
          </a:xfrm>
          <a:prstGeom prst="rect">
            <a:avLst/>
          </a:prstGeom>
          <a:ln>
            <a:solidFill>
              <a:schemeClr val="accent1"/>
            </a:solidFill>
          </a:ln>
        </p:spPr>
      </p:pic>
      <p:pic>
        <p:nvPicPr>
          <p:cNvPr id="6" name="Picture 5">
            <a:extLst>
              <a:ext uri="{FF2B5EF4-FFF2-40B4-BE49-F238E27FC236}">
                <a16:creationId xmlns:a16="http://schemas.microsoft.com/office/drawing/2014/main" id="{993086CB-0978-4F14-92DB-F778A7AD68F5}"/>
              </a:ext>
            </a:extLst>
          </p:cNvPr>
          <p:cNvPicPr/>
          <p:nvPr/>
        </p:nvPicPr>
        <p:blipFill>
          <a:blip r:embed="rId4"/>
          <a:stretch>
            <a:fillRect/>
          </a:stretch>
        </p:blipFill>
        <p:spPr>
          <a:xfrm>
            <a:off x="1190625" y="4001197"/>
            <a:ext cx="4629150" cy="2655570"/>
          </a:xfrm>
          <a:prstGeom prst="rect">
            <a:avLst/>
          </a:prstGeom>
          <a:ln>
            <a:solidFill>
              <a:schemeClr val="accent1"/>
            </a:solidFill>
          </a:ln>
        </p:spPr>
      </p:pic>
      <p:pic>
        <p:nvPicPr>
          <p:cNvPr id="7" name="Picture 6">
            <a:extLst>
              <a:ext uri="{FF2B5EF4-FFF2-40B4-BE49-F238E27FC236}">
                <a16:creationId xmlns:a16="http://schemas.microsoft.com/office/drawing/2014/main" id="{60A5E86E-869C-4BF0-9474-EBB07672D024}"/>
              </a:ext>
            </a:extLst>
          </p:cNvPr>
          <p:cNvPicPr/>
          <p:nvPr/>
        </p:nvPicPr>
        <p:blipFill>
          <a:blip r:embed="rId5"/>
          <a:stretch>
            <a:fillRect/>
          </a:stretch>
        </p:blipFill>
        <p:spPr>
          <a:xfrm>
            <a:off x="5838825" y="4001197"/>
            <a:ext cx="4857750" cy="2655570"/>
          </a:xfrm>
          <a:prstGeom prst="rect">
            <a:avLst/>
          </a:prstGeom>
          <a:ln>
            <a:solidFill>
              <a:schemeClr val="accent1"/>
            </a:solidFill>
          </a:ln>
        </p:spPr>
      </p:pic>
    </p:spTree>
    <p:extLst>
      <p:ext uri="{BB962C8B-B14F-4D97-AF65-F5344CB8AC3E}">
        <p14:creationId xmlns:p14="http://schemas.microsoft.com/office/powerpoint/2010/main" val="135328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New York Per Capita Income</a:t>
            </a:r>
          </a:p>
        </p:txBody>
      </p:sp>
      <p:pic>
        <p:nvPicPr>
          <p:cNvPr id="4" name="Content Placeholder 3">
            <a:extLst>
              <a:ext uri="{FF2B5EF4-FFF2-40B4-BE49-F238E27FC236}">
                <a16:creationId xmlns:a16="http://schemas.microsoft.com/office/drawing/2014/main" id="{42943FCA-7459-42F1-8287-72EDDA63600E}"/>
              </a:ext>
            </a:extLst>
          </p:cNvPr>
          <p:cNvPicPr>
            <a:picLocks noGrp="1"/>
          </p:cNvPicPr>
          <p:nvPr>
            <p:ph idx="1"/>
          </p:nvPr>
        </p:nvPicPr>
        <p:blipFill>
          <a:blip r:embed="rId2"/>
          <a:stretch>
            <a:fillRect/>
          </a:stretch>
        </p:blipFill>
        <p:spPr>
          <a:xfrm>
            <a:off x="3586162" y="3316363"/>
            <a:ext cx="4795077" cy="1940465"/>
          </a:xfrm>
          <a:prstGeom prst="rect">
            <a:avLst/>
          </a:prstGeom>
          <a:ln>
            <a:solidFill>
              <a:schemeClr val="accent1"/>
            </a:solidFill>
          </a:ln>
        </p:spPr>
      </p:pic>
      <p:sp>
        <p:nvSpPr>
          <p:cNvPr id="5" name="Rectangle 4">
            <a:extLst>
              <a:ext uri="{FF2B5EF4-FFF2-40B4-BE49-F238E27FC236}">
                <a16:creationId xmlns:a16="http://schemas.microsoft.com/office/drawing/2014/main" id="{EDDE69DC-5C1F-416F-BAD7-FC7EFC1FB115}"/>
              </a:ext>
            </a:extLst>
          </p:cNvPr>
          <p:cNvSpPr/>
          <p:nvPr/>
        </p:nvSpPr>
        <p:spPr>
          <a:xfrm>
            <a:off x="838200" y="1910258"/>
            <a:ext cx="10291003" cy="923330"/>
          </a:xfrm>
          <a:prstGeom prst="rect">
            <a:avLst/>
          </a:prstGeom>
        </p:spPr>
        <p:txBody>
          <a:bodyPr wrap="square">
            <a:spAutoFit/>
          </a:bodyPr>
          <a:lstStyle/>
          <a:p>
            <a:pPr algn="just"/>
            <a:r>
              <a:rPr lang="en-US" dirty="0">
                <a:ea typeface="Times New Roman" panose="02020603050405020304" pitchFamily="18" charset="0"/>
              </a:rPr>
              <a:t>The data provides values for Per Capita Income for different Geographical Areas \ Boroughs of NYC. The Per Capita Income of the Area is proportional to the spending power of the residents. A greater value of PCI indicates a greater spending power.</a:t>
            </a:r>
            <a:endParaRPr lang="en-US" dirty="0"/>
          </a:p>
        </p:txBody>
      </p:sp>
    </p:spTree>
    <p:extLst>
      <p:ext uri="{BB962C8B-B14F-4D97-AF65-F5344CB8AC3E}">
        <p14:creationId xmlns:p14="http://schemas.microsoft.com/office/powerpoint/2010/main" val="368903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1EDB-41DC-423F-A530-223EDE234B20}"/>
              </a:ext>
            </a:extLst>
          </p:cNvPr>
          <p:cNvSpPr>
            <a:spLocks noGrp="1"/>
          </p:cNvSpPr>
          <p:nvPr>
            <p:ph type="title"/>
          </p:nvPr>
        </p:nvSpPr>
        <p:spPr/>
        <p:txBody>
          <a:bodyPr/>
          <a:lstStyle/>
          <a:p>
            <a:r>
              <a:rPr lang="en-US" dirty="0"/>
              <a:t>EDA : New York Per Capita Income</a:t>
            </a:r>
          </a:p>
        </p:txBody>
      </p:sp>
      <p:pic>
        <p:nvPicPr>
          <p:cNvPr id="4" name="Content Placeholder 3">
            <a:extLst>
              <a:ext uri="{FF2B5EF4-FFF2-40B4-BE49-F238E27FC236}">
                <a16:creationId xmlns:a16="http://schemas.microsoft.com/office/drawing/2014/main" id="{60962B40-5266-4D4D-98CB-AA7438CF0394}"/>
              </a:ext>
            </a:extLst>
          </p:cNvPr>
          <p:cNvPicPr>
            <a:picLocks noGrp="1"/>
          </p:cNvPicPr>
          <p:nvPr>
            <p:ph idx="1"/>
          </p:nvPr>
        </p:nvPicPr>
        <p:blipFill>
          <a:blip r:embed="rId2"/>
          <a:stretch>
            <a:fillRect/>
          </a:stretch>
        </p:blipFill>
        <p:spPr>
          <a:xfrm>
            <a:off x="979021" y="1690687"/>
            <a:ext cx="5031253" cy="3167063"/>
          </a:xfrm>
          <a:prstGeom prst="rect">
            <a:avLst/>
          </a:prstGeom>
          <a:ln>
            <a:solidFill>
              <a:schemeClr val="accent1"/>
            </a:solidFill>
          </a:ln>
        </p:spPr>
      </p:pic>
      <p:pic>
        <p:nvPicPr>
          <p:cNvPr id="5" name="Picture 4">
            <a:extLst>
              <a:ext uri="{FF2B5EF4-FFF2-40B4-BE49-F238E27FC236}">
                <a16:creationId xmlns:a16="http://schemas.microsoft.com/office/drawing/2014/main" id="{708930C8-50A9-4A3E-9BA6-8C389078F231}"/>
              </a:ext>
            </a:extLst>
          </p:cNvPr>
          <p:cNvPicPr/>
          <p:nvPr/>
        </p:nvPicPr>
        <p:blipFill>
          <a:blip r:embed="rId3"/>
          <a:stretch>
            <a:fillRect/>
          </a:stretch>
        </p:blipFill>
        <p:spPr>
          <a:xfrm>
            <a:off x="6356836" y="3266757"/>
            <a:ext cx="5236992" cy="3353117"/>
          </a:xfrm>
          <a:prstGeom prst="rect">
            <a:avLst/>
          </a:prstGeom>
          <a:ln>
            <a:solidFill>
              <a:schemeClr val="accent1"/>
            </a:solidFill>
          </a:ln>
        </p:spPr>
      </p:pic>
    </p:spTree>
    <p:extLst>
      <p:ext uri="{BB962C8B-B14F-4D97-AF65-F5344CB8AC3E}">
        <p14:creationId xmlns:p14="http://schemas.microsoft.com/office/powerpoint/2010/main" val="260132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718</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Battle of the Neighborhoods</vt:lpstr>
      <vt:lpstr>Background</vt:lpstr>
      <vt:lpstr>Business Problem &amp; Interest</vt:lpstr>
      <vt:lpstr>Data Acquisition and Wrangling</vt:lpstr>
      <vt:lpstr>New York City Boroughs</vt:lpstr>
      <vt:lpstr>New York Population Data</vt:lpstr>
      <vt:lpstr>EDA : New York Population Data</vt:lpstr>
      <vt:lpstr>New York Per Capita Income</vt:lpstr>
      <vt:lpstr>EDA : New York Per Capita Income</vt:lpstr>
      <vt:lpstr>Choropleth Maps</vt:lpstr>
      <vt:lpstr>New York Neighborhoods</vt:lpstr>
      <vt:lpstr>Venue Categories : New York Neighborhoods</vt:lpstr>
      <vt:lpstr>Data Clustering</vt:lpstr>
      <vt:lpstr>Clustering Results</vt:lpstr>
      <vt:lpstr>EDA : Cluster Data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Omer Ihsan</dc:creator>
  <cp:lastModifiedBy>Omer Ihsan</cp:lastModifiedBy>
  <cp:revision>8</cp:revision>
  <dcterms:created xsi:type="dcterms:W3CDTF">2020-07-06T20:39:10Z</dcterms:created>
  <dcterms:modified xsi:type="dcterms:W3CDTF">2020-07-06T22:04:43Z</dcterms:modified>
</cp:coreProperties>
</file>