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79" r:id="rId5"/>
    <p:sldId id="280" r:id="rId6"/>
    <p:sldId id="281" r:id="rId7"/>
    <p:sldId id="275" r:id="rId8"/>
    <p:sldId id="276" r:id="rId9"/>
    <p:sldId id="277" r:id="rId10"/>
    <p:sldId id="278" r:id="rId11"/>
    <p:sldId id="289" r:id="rId12"/>
    <p:sldId id="282" r:id="rId13"/>
    <p:sldId id="283" r:id="rId14"/>
    <p:sldId id="284" r:id="rId15"/>
    <p:sldId id="288" r:id="rId16"/>
    <p:sldId id="285" r:id="rId17"/>
    <p:sldId id="287" r:id="rId18"/>
    <p:sldId id="286" r:id="rId19"/>
    <p:sldId id="290" r:id="rId20"/>
    <p:sldId id="291" r:id="rId21"/>
    <p:sldId id="292" r:id="rId22"/>
    <p:sldId id="293" r:id="rId23"/>
    <p:sldId id="294" r:id="rId24"/>
    <p:sldId id="295" r:id="rId25"/>
    <p:sldId id="296" r:id="rId26"/>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90" d="100"/>
          <a:sy n="90" d="100"/>
        </p:scale>
        <p:origin x="3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4ADD54C2-8F6E-4962-A37B-C070CA766BA9}" type="datetimeFigureOut">
              <a:rPr lang="he-IL" smtClean="0"/>
              <a:t>א'/תמוז/תשפ"ד</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61015A3-2460-4D59-B319-A72EC7169154}" type="slidenum">
              <a:rPr lang="he-IL" smtClean="0"/>
              <a:t>‹#›</a:t>
            </a:fld>
            <a:endParaRPr lang="he-IL"/>
          </a:p>
        </p:txBody>
      </p:sp>
    </p:spTree>
    <p:extLst>
      <p:ext uri="{BB962C8B-B14F-4D97-AF65-F5344CB8AC3E}">
        <p14:creationId xmlns:p14="http://schemas.microsoft.com/office/powerpoint/2010/main" val="3993578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ee68e0c1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ee68e0c1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ee68e0c10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ee68e0c1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AutoNum type="alphaUcPeriod"/>
            </a:pPr>
            <a:r>
              <a:rPr lang="en" sz="1150">
                <a:solidFill>
                  <a:schemeClr val="dk1"/>
                </a:solidFill>
                <a:highlight>
                  <a:schemeClr val="lt1"/>
                </a:highlight>
              </a:rPr>
              <a:t> If there is an edge (a step change in pixel value) in hue that is hard to detect in a grayscale image, or if we need to identify objects of known hue (orange fruit in front of green leaves), then color information could be useful. </a:t>
            </a:r>
            <a:endParaRPr sz="1150">
              <a:solidFill>
                <a:schemeClr val="dk1"/>
              </a:solidFill>
              <a:highlight>
                <a:schemeClr val="lt1"/>
              </a:highlight>
            </a:endParaRPr>
          </a:p>
          <a:p>
            <a:pPr marL="0" lvl="0" indent="0" algn="l" rtl="0">
              <a:lnSpc>
                <a:spcPct val="115000"/>
              </a:lnSpc>
              <a:spcBef>
                <a:spcPts val="0"/>
              </a:spcBef>
              <a:spcAft>
                <a:spcPts val="0"/>
              </a:spcAft>
              <a:buNone/>
            </a:pPr>
            <a:r>
              <a:rPr lang="en" sz="1150">
                <a:solidFill>
                  <a:schemeClr val="dk1"/>
                </a:solidFill>
                <a:highlight>
                  <a:schemeClr val="lt1"/>
                </a:highlight>
              </a:rPr>
              <a:t> C. 	If you get into the business of attempting to distinguish colors from one another, then you'll either want to (a) follow tradition and control the lighting, camera color calibration, and other factors to ensure the best results, or (b) settle down for a career-long journey into a topic that gets deeper the more you look at it, or (c) wish you could be back working with grayscale because at least then the problems seem solvable.</a:t>
            </a:r>
            <a:endParaRPr sz="1150">
              <a:solidFill>
                <a:schemeClr val="dk1"/>
              </a:solidFill>
              <a:highlight>
                <a:schemeClr val="lt1"/>
              </a:highlight>
            </a:endParaRPr>
          </a:p>
          <a:p>
            <a:pPr marL="0" lvl="0" indent="0" algn="l" rtl="0">
              <a:lnSpc>
                <a:spcPct val="115000"/>
              </a:lnSpc>
              <a:spcBef>
                <a:spcPts val="0"/>
              </a:spcBef>
              <a:spcAft>
                <a:spcPts val="0"/>
              </a:spcAft>
              <a:buNone/>
            </a:pPr>
            <a:endParaRPr sz="1150">
              <a:solidFill>
                <a:schemeClr val="dk1"/>
              </a:solidFill>
              <a:highlight>
                <a:schemeClr val="lt1"/>
              </a:highlight>
            </a:endParaRPr>
          </a:p>
          <a:p>
            <a:pPr marL="0" lvl="0" indent="0" algn="l" rtl="0">
              <a:lnSpc>
                <a:spcPct val="115000"/>
              </a:lnSpc>
              <a:spcBef>
                <a:spcPts val="0"/>
              </a:spcBef>
              <a:spcAft>
                <a:spcPts val="0"/>
              </a:spcAft>
              <a:buNone/>
            </a:pPr>
            <a:endParaRPr sz="1150">
              <a:solidFill>
                <a:schemeClr val="dk1"/>
              </a:solidFill>
              <a:highlight>
                <a:schemeClr val="lt1"/>
              </a:highlight>
            </a:endParaRPr>
          </a:p>
          <a:p>
            <a:pPr marL="0" lvl="0" indent="0" algn="l" rtl="0">
              <a:lnSpc>
                <a:spcPct val="115000"/>
              </a:lnSpc>
              <a:spcBef>
                <a:spcPts val="0"/>
              </a:spcBef>
              <a:spcAft>
                <a:spcPts val="0"/>
              </a:spcAft>
              <a:buNone/>
            </a:pPr>
            <a:r>
              <a:rPr lang="en" sz="1150">
                <a:solidFill>
                  <a:schemeClr val="dk1"/>
                </a:solidFill>
                <a:highlight>
                  <a:schemeClr val="lt1"/>
                </a:highlight>
              </a:rPr>
              <a:t>D.With modern computers, and with parallel programming, it's possible to perform simple pixel-by-pixel processing of a megapixel image in milliseconds. Facial recognition, OCR, content-aware resizing, mean shift segmentation, and other tasks can take much longer than that. If we make the hand-wavy assumption that processing a three-channel color image takes three times as long as processing a grayscale image. Cutting processing time by a factor of three to four can mean the difference between running an 8-hour overnight test that ends before you get back to work, and having your computer's processors pegged for 24 hours straight.</a:t>
            </a:r>
            <a:endParaRPr sz="1150">
              <a:solidFill>
                <a:schemeClr val="dk1"/>
              </a:solidFill>
              <a:highlight>
                <a:schemeClr val="lt1"/>
              </a:highlight>
            </a:endParaRPr>
          </a:p>
          <a:p>
            <a:pPr marL="0" lvl="0" indent="0" algn="l" rtl="0">
              <a:lnSpc>
                <a:spcPct val="115000"/>
              </a:lnSpc>
              <a:spcBef>
                <a:spcPts val="0"/>
              </a:spcBef>
              <a:spcAft>
                <a:spcPts val="0"/>
              </a:spcAft>
              <a:buNone/>
            </a:pPr>
            <a:endParaRPr sz="1150">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161015A3-2460-4D59-B319-A72EC7169154}" type="slidenum">
              <a:rPr lang="he-IL" smtClean="0"/>
              <a:t>14</a:t>
            </a:fld>
            <a:endParaRPr lang="he-IL"/>
          </a:p>
        </p:txBody>
      </p:sp>
    </p:spTree>
    <p:extLst>
      <p:ext uri="{BB962C8B-B14F-4D97-AF65-F5344CB8AC3E}">
        <p14:creationId xmlns:p14="http://schemas.microsoft.com/office/powerpoint/2010/main" val="2645611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4E18-5D12-C471-EDE3-EF94164093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24CE37AB-098F-9348-E5A4-112EDD9880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52908E18-7F1C-2EC1-6AB7-D13851B15A84}"/>
              </a:ext>
            </a:extLst>
          </p:cNvPr>
          <p:cNvSpPr>
            <a:spLocks noGrp="1"/>
          </p:cNvSpPr>
          <p:nvPr>
            <p:ph type="dt" sz="half" idx="10"/>
          </p:nvPr>
        </p:nvSpPr>
        <p:spPr/>
        <p:txBody>
          <a:bodyPr/>
          <a:lstStyle/>
          <a:p>
            <a:fld id="{DDCDE5AE-179A-415C-8B3F-A560383E8E89}" type="datetime8">
              <a:rPr lang="he-IL" smtClean="0"/>
              <a:t>07 יולי 24</a:t>
            </a:fld>
            <a:endParaRPr lang="he-IL"/>
          </a:p>
        </p:txBody>
      </p:sp>
      <p:sp>
        <p:nvSpPr>
          <p:cNvPr id="5" name="Footer Placeholder 4">
            <a:extLst>
              <a:ext uri="{FF2B5EF4-FFF2-40B4-BE49-F238E27FC236}">
                <a16:creationId xmlns:a16="http://schemas.microsoft.com/office/drawing/2014/main" id="{D94BABA9-AC29-A4E8-8438-96B79A54E45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D7570AD-538E-F8AE-FBE6-1B67EE6A8ECF}"/>
              </a:ext>
            </a:extLst>
          </p:cNvPr>
          <p:cNvSpPr>
            <a:spLocks noGrp="1"/>
          </p:cNvSpPr>
          <p:nvPr>
            <p:ph type="sldNum" sz="quarter" idx="12"/>
          </p:nvPr>
        </p:nvSpPr>
        <p:spPr/>
        <p:txBody>
          <a:bodyPr/>
          <a:lstStyle/>
          <a:p>
            <a:fld id="{3568C4DD-BE80-46AF-8832-BA83E0309181}" type="slidenum">
              <a:rPr lang="he-IL" smtClean="0"/>
              <a:t>‹#›</a:t>
            </a:fld>
            <a:endParaRPr lang="he-IL"/>
          </a:p>
        </p:txBody>
      </p:sp>
    </p:spTree>
    <p:extLst>
      <p:ext uri="{BB962C8B-B14F-4D97-AF65-F5344CB8AC3E}">
        <p14:creationId xmlns:p14="http://schemas.microsoft.com/office/powerpoint/2010/main" val="8599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97EF-A205-ED82-4A7B-95C4E9BCD3E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31EAC999-031E-8BCA-C98E-6C8ABF7103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1387417-C849-463A-9383-0C90CE0381AB}"/>
              </a:ext>
            </a:extLst>
          </p:cNvPr>
          <p:cNvSpPr>
            <a:spLocks noGrp="1"/>
          </p:cNvSpPr>
          <p:nvPr>
            <p:ph type="dt" sz="half" idx="10"/>
          </p:nvPr>
        </p:nvSpPr>
        <p:spPr/>
        <p:txBody>
          <a:bodyPr/>
          <a:lstStyle/>
          <a:p>
            <a:fld id="{4BA5E2DA-EADD-4174-BF22-3DB74E3D08E1}" type="datetime8">
              <a:rPr lang="he-IL" smtClean="0"/>
              <a:t>07 יולי 24</a:t>
            </a:fld>
            <a:endParaRPr lang="he-IL"/>
          </a:p>
        </p:txBody>
      </p:sp>
      <p:sp>
        <p:nvSpPr>
          <p:cNvPr id="5" name="Footer Placeholder 4">
            <a:extLst>
              <a:ext uri="{FF2B5EF4-FFF2-40B4-BE49-F238E27FC236}">
                <a16:creationId xmlns:a16="http://schemas.microsoft.com/office/drawing/2014/main" id="{DEF402FB-2DB9-30C4-845D-789CF62507D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62B5853-D6B4-3F0D-A402-C4A759ED0828}"/>
              </a:ext>
            </a:extLst>
          </p:cNvPr>
          <p:cNvSpPr>
            <a:spLocks noGrp="1"/>
          </p:cNvSpPr>
          <p:nvPr>
            <p:ph type="sldNum" sz="quarter" idx="12"/>
          </p:nvPr>
        </p:nvSpPr>
        <p:spPr/>
        <p:txBody>
          <a:bodyPr/>
          <a:lstStyle/>
          <a:p>
            <a:fld id="{3568C4DD-BE80-46AF-8832-BA83E0309181}" type="slidenum">
              <a:rPr lang="he-IL" smtClean="0"/>
              <a:t>‹#›</a:t>
            </a:fld>
            <a:endParaRPr lang="he-IL"/>
          </a:p>
        </p:txBody>
      </p:sp>
    </p:spTree>
    <p:extLst>
      <p:ext uri="{BB962C8B-B14F-4D97-AF65-F5344CB8AC3E}">
        <p14:creationId xmlns:p14="http://schemas.microsoft.com/office/powerpoint/2010/main" val="258191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CF2D3-5835-7A7A-736A-281CFE91F3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6AC510E-2D9A-EC20-4D45-26B5F2D639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E154610F-52C2-8097-BBA8-080FBE8AD03D}"/>
              </a:ext>
            </a:extLst>
          </p:cNvPr>
          <p:cNvSpPr>
            <a:spLocks noGrp="1"/>
          </p:cNvSpPr>
          <p:nvPr>
            <p:ph type="dt" sz="half" idx="10"/>
          </p:nvPr>
        </p:nvSpPr>
        <p:spPr/>
        <p:txBody>
          <a:bodyPr/>
          <a:lstStyle/>
          <a:p>
            <a:fld id="{7E7EE033-9F1E-4900-82CF-4B66C7B5BD2E}" type="datetime8">
              <a:rPr lang="he-IL" smtClean="0"/>
              <a:t>07 יולי 24</a:t>
            </a:fld>
            <a:endParaRPr lang="he-IL"/>
          </a:p>
        </p:txBody>
      </p:sp>
      <p:sp>
        <p:nvSpPr>
          <p:cNvPr id="5" name="Footer Placeholder 4">
            <a:extLst>
              <a:ext uri="{FF2B5EF4-FFF2-40B4-BE49-F238E27FC236}">
                <a16:creationId xmlns:a16="http://schemas.microsoft.com/office/drawing/2014/main" id="{9031C34F-A24C-368B-28EA-25A3AB109F0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39BBD9B-7070-13B0-4D31-9AE70AC8CA5B}"/>
              </a:ext>
            </a:extLst>
          </p:cNvPr>
          <p:cNvSpPr>
            <a:spLocks noGrp="1"/>
          </p:cNvSpPr>
          <p:nvPr>
            <p:ph type="sldNum" sz="quarter" idx="12"/>
          </p:nvPr>
        </p:nvSpPr>
        <p:spPr/>
        <p:txBody>
          <a:bodyPr/>
          <a:lstStyle/>
          <a:p>
            <a:fld id="{3568C4DD-BE80-46AF-8832-BA83E0309181}" type="slidenum">
              <a:rPr lang="he-IL" smtClean="0"/>
              <a:t>‹#›</a:t>
            </a:fld>
            <a:endParaRPr lang="he-IL"/>
          </a:p>
        </p:txBody>
      </p:sp>
    </p:spTree>
    <p:extLst>
      <p:ext uri="{BB962C8B-B14F-4D97-AF65-F5344CB8AC3E}">
        <p14:creationId xmlns:p14="http://schemas.microsoft.com/office/powerpoint/2010/main" val="956521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936454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3B56-06E1-E17E-5782-74D9220FD4C6}"/>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7D64EBED-59DB-B259-F756-49A89FBF32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9B5885A-84FB-F8A7-F2B2-A09EAC0C9B2A}"/>
              </a:ext>
            </a:extLst>
          </p:cNvPr>
          <p:cNvSpPr>
            <a:spLocks noGrp="1"/>
          </p:cNvSpPr>
          <p:nvPr>
            <p:ph type="dt" sz="half" idx="10"/>
          </p:nvPr>
        </p:nvSpPr>
        <p:spPr/>
        <p:txBody>
          <a:bodyPr/>
          <a:lstStyle/>
          <a:p>
            <a:fld id="{5AD03F81-C5CF-4BA3-96A0-A82E9103781C}" type="datetime8">
              <a:rPr lang="he-IL" smtClean="0"/>
              <a:t>07 יולי 24</a:t>
            </a:fld>
            <a:endParaRPr lang="he-IL"/>
          </a:p>
        </p:txBody>
      </p:sp>
      <p:sp>
        <p:nvSpPr>
          <p:cNvPr id="5" name="Footer Placeholder 4">
            <a:extLst>
              <a:ext uri="{FF2B5EF4-FFF2-40B4-BE49-F238E27FC236}">
                <a16:creationId xmlns:a16="http://schemas.microsoft.com/office/drawing/2014/main" id="{0D1EC83A-774B-7E42-FDE8-AAC9D16B6FC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BAA857B6-D7F3-04D8-552E-91F9D8DE696D}"/>
              </a:ext>
            </a:extLst>
          </p:cNvPr>
          <p:cNvSpPr>
            <a:spLocks noGrp="1"/>
          </p:cNvSpPr>
          <p:nvPr>
            <p:ph type="sldNum" sz="quarter" idx="12"/>
          </p:nvPr>
        </p:nvSpPr>
        <p:spPr/>
        <p:txBody>
          <a:bodyPr/>
          <a:lstStyle/>
          <a:p>
            <a:fld id="{3568C4DD-BE80-46AF-8832-BA83E0309181}" type="slidenum">
              <a:rPr lang="he-IL" smtClean="0"/>
              <a:t>‹#›</a:t>
            </a:fld>
            <a:endParaRPr lang="he-IL"/>
          </a:p>
        </p:txBody>
      </p:sp>
    </p:spTree>
    <p:extLst>
      <p:ext uri="{BB962C8B-B14F-4D97-AF65-F5344CB8AC3E}">
        <p14:creationId xmlns:p14="http://schemas.microsoft.com/office/powerpoint/2010/main" val="44585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A67E-FC09-8F45-50D8-853D80DB58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72F99B53-F659-90E5-507A-EB0837BE93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6E85DB-2953-D7AB-6282-A3AA273FD672}"/>
              </a:ext>
            </a:extLst>
          </p:cNvPr>
          <p:cNvSpPr>
            <a:spLocks noGrp="1"/>
          </p:cNvSpPr>
          <p:nvPr>
            <p:ph type="dt" sz="half" idx="10"/>
          </p:nvPr>
        </p:nvSpPr>
        <p:spPr/>
        <p:txBody>
          <a:bodyPr/>
          <a:lstStyle/>
          <a:p>
            <a:fld id="{C869D068-08DA-4BA6-88E5-9F671E0416B0}" type="datetime8">
              <a:rPr lang="he-IL" smtClean="0"/>
              <a:t>07 יולי 24</a:t>
            </a:fld>
            <a:endParaRPr lang="he-IL"/>
          </a:p>
        </p:txBody>
      </p:sp>
      <p:sp>
        <p:nvSpPr>
          <p:cNvPr id="5" name="Footer Placeholder 4">
            <a:extLst>
              <a:ext uri="{FF2B5EF4-FFF2-40B4-BE49-F238E27FC236}">
                <a16:creationId xmlns:a16="http://schemas.microsoft.com/office/drawing/2014/main" id="{EAB66F71-2063-EB65-B18A-F32818F39AE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0B11186E-6418-E82A-8118-BB9965B85406}"/>
              </a:ext>
            </a:extLst>
          </p:cNvPr>
          <p:cNvSpPr>
            <a:spLocks noGrp="1"/>
          </p:cNvSpPr>
          <p:nvPr>
            <p:ph type="sldNum" sz="quarter" idx="12"/>
          </p:nvPr>
        </p:nvSpPr>
        <p:spPr/>
        <p:txBody>
          <a:bodyPr/>
          <a:lstStyle/>
          <a:p>
            <a:fld id="{3568C4DD-BE80-46AF-8832-BA83E0309181}" type="slidenum">
              <a:rPr lang="he-IL" smtClean="0"/>
              <a:t>‹#›</a:t>
            </a:fld>
            <a:endParaRPr lang="he-IL"/>
          </a:p>
        </p:txBody>
      </p:sp>
    </p:spTree>
    <p:extLst>
      <p:ext uri="{BB962C8B-B14F-4D97-AF65-F5344CB8AC3E}">
        <p14:creationId xmlns:p14="http://schemas.microsoft.com/office/powerpoint/2010/main" val="405665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01F8-B042-C5B8-EF17-9C8E611B6C2A}"/>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E977FB25-66A6-2AC2-069A-C2C20DDC6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D70823B3-0519-7A75-A57B-22BA395D23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5E95051D-2984-5942-F724-4BC6F0D5A471}"/>
              </a:ext>
            </a:extLst>
          </p:cNvPr>
          <p:cNvSpPr>
            <a:spLocks noGrp="1"/>
          </p:cNvSpPr>
          <p:nvPr>
            <p:ph type="dt" sz="half" idx="10"/>
          </p:nvPr>
        </p:nvSpPr>
        <p:spPr/>
        <p:txBody>
          <a:bodyPr/>
          <a:lstStyle/>
          <a:p>
            <a:fld id="{F8AE7E40-FF54-4151-9BC8-A81B47D9B137}" type="datetime8">
              <a:rPr lang="he-IL" smtClean="0"/>
              <a:t>07 יולי 24</a:t>
            </a:fld>
            <a:endParaRPr lang="he-IL"/>
          </a:p>
        </p:txBody>
      </p:sp>
      <p:sp>
        <p:nvSpPr>
          <p:cNvPr id="6" name="Footer Placeholder 5">
            <a:extLst>
              <a:ext uri="{FF2B5EF4-FFF2-40B4-BE49-F238E27FC236}">
                <a16:creationId xmlns:a16="http://schemas.microsoft.com/office/drawing/2014/main" id="{3736888E-7813-06F8-68FB-E192775E31EC}"/>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005AAAB-ECA5-E2DD-A492-943E9CFAFD30}"/>
              </a:ext>
            </a:extLst>
          </p:cNvPr>
          <p:cNvSpPr>
            <a:spLocks noGrp="1"/>
          </p:cNvSpPr>
          <p:nvPr>
            <p:ph type="sldNum" sz="quarter" idx="12"/>
          </p:nvPr>
        </p:nvSpPr>
        <p:spPr/>
        <p:txBody>
          <a:bodyPr/>
          <a:lstStyle/>
          <a:p>
            <a:fld id="{3568C4DD-BE80-46AF-8832-BA83E0309181}" type="slidenum">
              <a:rPr lang="he-IL" smtClean="0"/>
              <a:t>‹#›</a:t>
            </a:fld>
            <a:endParaRPr lang="he-IL"/>
          </a:p>
        </p:txBody>
      </p:sp>
    </p:spTree>
    <p:extLst>
      <p:ext uri="{BB962C8B-B14F-4D97-AF65-F5344CB8AC3E}">
        <p14:creationId xmlns:p14="http://schemas.microsoft.com/office/powerpoint/2010/main" val="98837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23CE-FC61-5634-CC91-375048B0B821}"/>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A56F6461-E054-82CF-A5E1-62D1A5B0A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40981D-32FF-F3EF-0370-27962AE97E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92A38A0-F1E5-96BC-9982-8A78A06BA7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499F8C-0E49-2576-792E-6D924016F1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78A1B198-AB16-B028-53C6-6E5BB55F93DE}"/>
              </a:ext>
            </a:extLst>
          </p:cNvPr>
          <p:cNvSpPr>
            <a:spLocks noGrp="1"/>
          </p:cNvSpPr>
          <p:nvPr>
            <p:ph type="dt" sz="half" idx="10"/>
          </p:nvPr>
        </p:nvSpPr>
        <p:spPr/>
        <p:txBody>
          <a:bodyPr/>
          <a:lstStyle/>
          <a:p>
            <a:fld id="{616598E6-F1F2-4310-A384-7693FA541656}" type="datetime8">
              <a:rPr lang="he-IL" smtClean="0"/>
              <a:t>07 יולי 24</a:t>
            </a:fld>
            <a:endParaRPr lang="he-IL"/>
          </a:p>
        </p:txBody>
      </p:sp>
      <p:sp>
        <p:nvSpPr>
          <p:cNvPr id="8" name="Footer Placeholder 7">
            <a:extLst>
              <a:ext uri="{FF2B5EF4-FFF2-40B4-BE49-F238E27FC236}">
                <a16:creationId xmlns:a16="http://schemas.microsoft.com/office/drawing/2014/main" id="{1F250A8F-D57B-1851-81D3-22585DC8B12D}"/>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0585D7E-7021-31E3-FD52-B95E3A6FDF27}"/>
              </a:ext>
            </a:extLst>
          </p:cNvPr>
          <p:cNvSpPr>
            <a:spLocks noGrp="1"/>
          </p:cNvSpPr>
          <p:nvPr>
            <p:ph type="sldNum" sz="quarter" idx="12"/>
          </p:nvPr>
        </p:nvSpPr>
        <p:spPr/>
        <p:txBody>
          <a:bodyPr/>
          <a:lstStyle/>
          <a:p>
            <a:fld id="{3568C4DD-BE80-46AF-8832-BA83E0309181}" type="slidenum">
              <a:rPr lang="he-IL" smtClean="0"/>
              <a:t>‹#›</a:t>
            </a:fld>
            <a:endParaRPr lang="he-IL"/>
          </a:p>
        </p:txBody>
      </p:sp>
    </p:spTree>
    <p:extLst>
      <p:ext uri="{BB962C8B-B14F-4D97-AF65-F5344CB8AC3E}">
        <p14:creationId xmlns:p14="http://schemas.microsoft.com/office/powerpoint/2010/main" val="216880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981B-65E8-C438-5E69-04776B1A7F22}"/>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6478F6F3-B310-6664-48F2-97C54CAF780B}"/>
              </a:ext>
            </a:extLst>
          </p:cNvPr>
          <p:cNvSpPr>
            <a:spLocks noGrp="1"/>
          </p:cNvSpPr>
          <p:nvPr>
            <p:ph type="dt" sz="half" idx="10"/>
          </p:nvPr>
        </p:nvSpPr>
        <p:spPr/>
        <p:txBody>
          <a:bodyPr/>
          <a:lstStyle/>
          <a:p>
            <a:fld id="{ED96E750-4C97-4D94-A1E1-5020129DACEB}" type="datetime8">
              <a:rPr lang="he-IL" smtClean="0"/>
              <a:t>07 יולי 24</a:t>
            </a:fld>
            <a:endParaRPr lang="he-IL"/>
          </a:p>
        </p:txBody>
      </p:sp>
      <p:sp>
        <p:nvSpPr>
          <p:cNvPr id="4" name="Footer Placeholder 3">
            <a:extLst>
              <a:ext uri="{FF2B5EF4-FFF2-40B4-BE49-F238E27FC236}">
                <a16:creationId xmlns:a16="http://schemas.microsoft.com/office/drawing/2014/main" id="{553282EB-7E70-3B26-F4F6-02190F50F458}"/>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9C0F973A-5E6F-9807-C229-E8224B0586BB}"/>
              </a:ext>
            </a:extLst>
          </p:cNvPr>
          <p:cNvSpPr>
            <a:spLocks noGrp="1"/>
          </p:cNvSpPr>
          <p:nvPr>
            <p:ph type="sldNum" sz="quarter" idx="12"/>
          </p:nvPr>
        </p:nvSpPr>
        <p:spPr/>
        <p:txBody>
          <a:bodyPr/>
          <a:lstStyle/>
          <a:p>
            <a:fld id="{3568C4DD-BE80-46AF-8832-BA83E0309181}" type="slidenum">
              <a:rPr lang="he-IL" smtClean="0"/>
              <a:t>‹#›</a:t>
            </a:fld>
            <a:endParaRPr lang="he-IL"/>
          </a:p>
        </p:txBody>
      </p:sp>
    </p:spTree>
    <p:extLst>
      <p:ext uri="{BB962C8B-B14F-4D97-AF65-F5344CB8AC3E}">
        <p14:creationId xmlns:p14="http://schemas.microsoft.com/office/powerpoint/2010/main" val="3236947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E3545B-3D3C-B0DF-3BDE-BFFA8D43A36F}"/>
              </a:ext>
            </a:extLst>
          </p:cNvPr>
          <p:cNvSpPr>
            <a:spLocks noGrp="1"/>
          </p:cNvSpPr>
          <p:nvPr>
            <p:ph type="dt" sz="half" idx="10"/>
          </p:nvPr>
        </p:nvSpPr>
        <p:spPr/>
        <p:txBody>
          <a:bodyPr/>
          <a:lstStyle/>
          <a:p>
            <a:fld id="{662D774C-D60E-412E-9FC2-29DE107EC854}" type="datetime8">
              <a:rPr lang="he-IL" smtClean="0"/>
              <a:t>07 יולי 24</a:t>
            </a:fld>
            <a:endParaRPr lang="he-IL"/>
          </a:p>
        </p:txBody>
      </p:sp>
      <p:sp>
        <p:nvSpPr>
          <p:cNvPr id="3" name="Footer Placeholder 2">
            <a:extLst>
              <a:ext uri="{FF2B5EF4-FFF2-40B4-BE49-F238E27FC236}">
                <a16:creationId xmlns:a16="http://schemas.microsoft.com/office/drawing/2014/main" id="{31C15790-CEE9-A034-2710-4F4D5CB4B3CA}"/>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C895276D-B675-17D5-EC1F-8BEBE0D41C32}"/>
              </a:ext>
            </a:extLst>
          </p:cNvPr>
          <p:cNvSpPr>
            <a:spLocks noGrp="1"/>
          </p:cNvSpPr>
          <p:nvPr>
            <p:ph type="sldNum" sz="quarter" idx="12"/>
          </p:nvPr>
        </p:nvSpPr>
        <p:spPr/>
        <p:txBody>
          <a:bodyPr/>
          <a:lstStyle/>
          <a:p>
            <a:fld id="{3568C4DD-BE80-46AF-8832-BA83E0309181}" type="slidenum">
              <a:rPr lang="he-IL" smtClean="0"/>
              <a:t>‹#›</a:t>
            </a:fld>
            <a:endParaRPr lang="he-IL"/>
          </a:p>
        </p:txBody>
      </p:sp>
    </p:spTree>
    <p:extLst>
      <p:ext uri="{BB962C8B-B14F-4D97-AF65-F5344CB8AC3E}">
        <p14:creationId xmlns:p14="http://schemas.microsoft.com/office/powerpoint/2010/main" val="1093893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5342-A539-5E1F-100F-4CEFD9458E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6FFBDE7-06F8-EB21-0D0A-6BC4EEDAE7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FBCF89B5-10F2-0DD4-396B-D7F1D160B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0991CF-601C-F005-F0F3-550D018E697D}"/>
              </a:ext>
            </a:extLst>
          </p:cNvPr>
          <p:cNvSpPr>
            <a:spLocks noGrp="1"/>
          </p:cNvSpPr>
          <p:nvPr>
            <p:ph type="dt" sz="half" idx="10"/>
          </p:nvPr>
        </p:nvSpPr>
        <p:spPr/>
        <p:txBody>
          <a:bodyPr/>
          <a:lstStyle/>
          <a:p>
            <a:fld id="{C45CB7E3-AAC4-4C0A-BDC5-DB4577ECE411}" type="datetime8">
              <a:rPr lang="he-IL" smtClean="0"/>
              <a:t>07 יולי 24</a:t>
            </a:fld>
            <a:endParaRPr lang="he-IL"/>
          </a:p>
        </p:txBody>
      </p:sp>
      <p:sp>
        <p:nvSpPr>
          <p:cNvPr id="6" name="Footer Placeholder 5">
            <a:extLst>
              <a:ext uri="{FF2B5EF4-FFF2-40B4-BE49-F238E27FC236}">
                <a16:creationId xmlns:a16="http://schemas.microsoft.com/office/drawing/2014/main" id="{02FDB92E-6F0F-1D84-9097-9CC223320E6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4111D036-9883-C29D-BB42-796155DEFF3C}"/>
              </a:ext>
            </a:extLst>
          </p:cNvPr>
          <p:cNvSpPr>
            <a:spLocks noGrp="1"/>
          </p:cNvSpPr>
          <p:nvPr>
            <p:ph type="sldNum" sz="quarter" idx="12"/>
          </p:nvPr>
        </p:nvSpPr>
        <p:spPr/>
        <p:txBody>
          <a:bodyPr/>
          <a:lstStyle/>
          <a:p>
            <a:fld id="{3568C4DD-BE80-46AF-8832-BA83E0309181}" type="slidenum">
              <a:rPr lang="he-IL" smtClean="0"/>
              <a:t>‹#›</a:t>
            </a:fld>
            <a:endParaRPr lang="he-IL"/>
          </a:p>
        </p:txBody>
      </p:sp>
    </p:spTree>
    <p:extLst>
      <p:ext uri="{BB962C8B-B14F-4D97-AF65-F5344CB8AC3E}">
        <p14:creationId xmlns:p14="http://schemas.microsoft.com/office/powerpoint/2010/main" val="352198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0730-F86C-4499-40AD-A4919E3F9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012A3AE2-2B42-D38C-AB51-017D4177A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9E6DA1E-CAAD-5B65-83BE-BBEB785F9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B9A5B-E2F7-A17D-1E3F-F85FD97402A2}"/>
              </a:ext>
            </a:extLst>
          </p:cNvPr>
          <p:cNvSpPr>
            <a:spLocks noGrp="1"/>
          </p:cNvSpPr>
          <p:nvPr>
            <p:ph type="dt" sz="half" idx="10"/>
          </p:nvPr>
        </p:nvSpPr>
        <p:spPr/>
        <p:txBody>
          <a:bodyPr/>
          <a:lstStyle/>
          <a:p>
            <a:fld id="{ED2F7572-A3E1-4CDC-9A27-8C45E7224C1F}" type="datetime8">
              <a:rPr lang="he-IL" smtClean="0"/>
              <a:t>07 יולי 24</a:t>
            </a:fld>
            <a:endParaRPr lang="he-IL"/>
          </a:p>
        </p:txBody>
      </p:sp>
      <p:sp>
        <p:nvSpPr>
          <p:cNvPr id="6" name="Footer Placeholder 5">
            <a:extLst>
              <a:ext uri="{FF2B5EF4-FFF2-40B4-BE49-F238E27FC236}">
                <a16:creationId xmlns:a16="http://schemas.microsoft.com/office/drawing/2014/main" id="{D18ACF84-5A2A-BD11-510B-A9B73A1B4120}"/>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CAC7332-3207-A6E8-D80F-8A49554F4CF5}"/>
              </a:ext>
            </a:extLst>
          </p:cNvPr>
          <p:cNvSpPr>
            <a:spLocks noGrp="1"/>
          </p:cNvSpPr>
          <p:nvPr>
            <p:ph type="sldNum" sz="quarter" idx="12"/>
          </p:nvPr>
        </p:nvSpPr>
        <p:spPr/>
        <p:txBody>
          <a:bodyPr/>
          <a:lstStyle/>
          <a:p>
            <a:fld id="{3568C4DD-BE80-46AF-8832-BA83E0309181}" type="slidenum">
              <a:rPr lang="he-IL" smtClean="0"/>
              <a:t>‹#›</a:t>
            </a:fld>
            <a:endParaRPr lang="he-IL"/>
          </a:p>
        </p:txBody>
      </p:sp>
    </p:spTree>
    <p:extLst>
      <p:ext uri="{BB962C8B-B14F-4D97-AF65-F5344CB8AC3E}">
        <p14:creationId xmlns:p14="http://schemas.microsoft.com/office/powerpoint/2010/main" val="2845918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8E60DD-6D7E-3B5D-FDF4-E5F85D0D2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B5345889-4BA0-2091-4D1E-47C43A5AF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210B654-C6BA-EF37-1C3A-14B2D110CA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45E896-6677-4A57-B8F3-1BE019A14A00}" type="datetime8">
              <a:rPr lang="he-IL" smtClean="0"/>
              <a:t>07 יולי 24</a:t>
            </a:fld>
            <a:endParaRPr lang="he-IL"/>
          </a:p>
        </p:txBody>
      </p:sp>
      <p:sp>
        <p:nvSpPr>
          <p:cNvPr id="5" name="Footer Placeholder 4">
            <a:extLst>
              <a:ext uri="{FF2B5EF4-FFF2-40B4-BE49-F238E27FC236}">
                <a16:creationId xmlns:a16="http://schemas.microsoft.com/office/drawing/2014/main" id="{B4DC42E3-F003-D6D8-2357-EF539DBD26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e-IL"/>
          </a:p>
        </p:txBody>
      </p:sp>
      <p:sp>
        <p:nvSpPr>
          <p:cNvPr id="6" name="Slide Number Placeholder 5">
            <a:extLst>
              <a:ext uri="{FF2B5EF4-FFF2-40B4-BE49-F238E27FC236}">
                <a16:creationId xmlns:a16="http://schemas.microsoft.com/office/drawing/2014/main" id="{16298AF7-0FA5-8E25-0404-7D4BF75339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68C4DD-BE80-46AF-8832-BA83E0309181}" type="slidenum">
              <a:rPr lang="he-IL" smtClean="0"/>
              <a:t>‹#›</a:t>
            </a:fld>
            <a:endParaRPr lang="he-IL"/>
          </a:p>
        </p:txBody>
      </p:sp>
    </p:spTree>
    <p:extLst>
      <p:ext uri="{BB962C8B-B14F-4D97-AF65-F5344CB8AC3E}">
        <p14:creationId xmlns:p14="http://schemas.microsoft.com/office/powerpoint/2010/main" val="2178539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6.png"/><Relationship Id="rId7" Type="http://schemas.openxmlformats.org/officeDocument/2006/relationships/image" Target="../media/image4.sv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6.svg"/></Relationships>
</file>

<file path=ppt/slides/_rels/slide14.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7.png"/><Relationship Id="rId3" Type="http://schemas.openxmlformats.org/officeDocument/2006/relationships/image" Target="../media/image19.png"/><Relationship Id="rId7" Type="http://schemas.openxmlformats.org/officeDocument/2006/relationships/image" Target="../media/image1.png"/><Relationship Id="rId12" Type="http://schemas.openxmlformats.org/officeDocument/2006/relationships/image" Target="../media/image6.sv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2.png"/><Relationship Id="rId11" Type="http://schemas.openxmlformats.org/officeDocument/2006/relationships/image" Target="../media/image5.png"/><Relationship Id="rId5" Type="http://schemas.openxmlformats.org/officeDocument/2006/relationships/image" Target="../media/image21.png"/><Relationship Id="rId10" Type="http://schemas.openxmlformats.org/officeDocument/2006/relationships/image" Target="../media/image4.svg"/><Relationship Id="rId4" Type="http://schemas.openxmlformats.org/officeDocument/2006/relationships/image" Target="../media/image20.png"/><Relationship Id="rId9" Type="http://schemas.openxmlformats.org/officeDocument/2006/relationships/image" Target="../media/image3.png"/><Relationship Id="rId14" Type="http://schemas.openxmlformats.org/officeDocument/2006/relationships/image" Target="../media/image8.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p:nvPr/>
        </p:nvSpPr>
        <p:spPr>
          <a:xfrm>
            <a:off x="0" y="0"/>
            <a:ext cx="12192000" cy="1574800"/>
          </a:xfrm>
          <a:prstGeom prst="rect">
            <a:avLst/>
          </a:prstGeom>
          <a:noFill/>
          <a:ln>
            <a:noFill/>
          </a:ln>
        </p:spPr>
        <p:txBody>
          <a:bodyPr spcFirstLastPara="1" wrap="square" lIns="121900" tIns="121900" rIns="121900" bIns="121900" anchor="t" anchorCtr="0">
            <a:noAutofit/>
          </a:bodyPr>
          <a:lstStyle/>
          <a:p>
            <a:pPr algn="ctr"/>
            <a:r>
              <a:rPr lang="en" sz="2533" b="1" dirty="0">
                <a:solidFill>
                  <a:srgbClr val="0070C0"/>
                </a:solidFill>
              </a:rPr>
              <a:t>Course: Image Processing 31651</a:t>
            </a:r>
            <a:br>
              <a:rPr lang="en" sz="2533" b="1" dirty="0">
                <a:solidFill>
                  <a:srgbClr val="0070C0"/>
                </a:solidFill>
              </a:rPr>
            </a:br>
            <a:r>
              <a:rPr lang="en" sz="2533" b="1" dirty="0">
                <a:solidFill>
                  <a:srgbClr val="0070C0"/>
                </a:solidFill>
              </a:rPr>
              <a:t>Micro Project 1 (MP1) : Convert Color Image to Grayscale Image (N=1)</a:t>
            </a:r>
          </a:p>
          <a:p>
            <a:pPr algn="ctr"/>
            <a:r>
              <a:rPr lang="en-US" sz="2533" b="1" dirty="0">
                <a:solidFill>
                  <a:srgbClr val="FF0000"/>
                </a:solidFill>
              </a:rPr>
              <a:t>P</a:t>
            </a:r>
            <a:r>
              <a:rPr lang="en" sz="2533" b="1" dirty="0">
                <a:solidFill>
                  <a:srgbClr val="FF0000"/>
                </a:solidFill>
              </a:rPr>
              <a:t>resentation date: 1/8/2024 on laboratory session </a:t>
            </a:r>
            <a:r>
              <a:rPr lang="en" sz="2533" b="1" dirty="0">
                <a:solidFill>
                  <a:srgbClr val="00B050"/>
                </a:solidFill>
              </a:rPr>
              <a:t>(V=1)</a:t>
            </a:r>
            <a:endParaRPr sz="2533" b="1" dirty="0">
              <a:solidFill>
                <a:srgbClr val="00B050"/>
              </a:solidFill>
            </a:endParaRPr>
          </a:p>
        </p:txBody>
      </p:sp>
      <p:graphicFrame>
        <p:nvGraphicFramePr>
          <p:cNvPr id="2" name="Table 1">
            <a:extLst>
              <a:ext uri="{FF2B5EF4-FFF2-40B4-BE49-F238E27FC236}">
                <a16:creationId xmlns:a16="http://schemas.microsoft.com/office/drawing/2014/main" id="{E9CFBB70-8C79-9422-044E-CB124FF3BF81}"/>
              </a:ext>
            </a:extLst>
          </p:cNvPr>
          <p:cNvGraphicFramePr>
            <a:graphicFrameLocks noGrp="1"/>
          </p:cNvGraphicFramePr>
          <p:nvPr>
            <p:extLst>
              <p:ext uri="{D42A27DB-BD31-4B8C-83A1-F6EECF244321}">
                <p14:modId xmlns:p14="http://schemas.microsoft.com/office/powerpoint/2010/main" val="1471205511"/>
              </p:ext>
            </p:extLst>
          </p:nvPr>
        </p:nvGraphicFramePr>
        <p:xfrm>
          <a:off x="496112" y="1634245"/>
          <a:ext cx="10875522" cy="5087567"/>
        </p:xfrm>
        <a:graphic>
          <a:graphicData uri="http://schemas.openxmlformats.org/drawingml/2006/table">
            <a:tbl>
              <a:tblPr rtl="1" firstRow="1" bandRow="1">
                <a:tableStyleId>{5940675A-B579-460E-94D1-54222C63F5DA}</a:tableStyleId>
              </a:tblPr>
              <a:tblGrid>
                <a:gridCol w="5583677">
                  <a:extLst>
                    <a:ext uri="{9D8B030D-6E8A-4147-A177-3AD203B41FA5}">
                      <a16:colId xmlns:a16="http://schemas.microsoft.com/office/drawing/2014/main" val="20000"/>
                    </a:ext>
                  </a:extLst>
                </a:gridCol>
                <a:gridCol w="1771609">
                  <a:extLst>
                    <a:ext uri="{9D8B030D-6E8A-4147-A177-3AD203B41FA5}">
                      <a16:colId xmlns:a16="http://schemas.microsoft.com/office/drawing/2014/main" val="20001"/>
                    </a:ext>
                  </a:extLst>
                </a:gridCol>
                <a:gridCol w="1860286">
                  <a:extLst>
                    <a:ext uri="{9D8B030D-6E8A-4147-A177-3AD203B41FA5}">
                      <a16:colId xmlns:a16="http://schemas.microsoft.com/office/drawing/2014/main" val="20002"/>
                    </a:ext>
                  </a:extLst>
                </a:gridCol>
                <a:gridCol w="1659950">
                  <a:extLst>
                    <a:ext uri="{9D8B030D-6E8A-4147-A177-3AD203B41FA5}">
                      <a16:colId xmlns:a16="http://schemas.microsoft.com/office/drawing/2014/main" val="20003"/>
                    </a:ext>
                  </a:extLst>
                </a:gridCol>
              </a:tblGrid>
              <a:tr h="1186142">
                <a:tc>
                  <a:txBody>
                    <a:bodyPr/>
                    <a:lstStyle/>
                    <a:p>
                      <a:pPr algn="l" rtl="0"/>
                      <a:r>
                        <a:rPr lang="en-US" dirty="0"/>
                        <a:t>Photo of the student </a:t>
                      </a:r>
                      <a:endParaRPr lang="he-IL" dirty="0"/>
                    </a:p>
                  </a:txBody>
                  <a:tcPr/>
                </a:tc>
                <a:tc>
                  <a:txBody>
                    <a:bodyPr/>
                    <a:lstStyle/>
                    <a:p>
                      <a:pPr algn="l" rtl="0"/>
                      <a:r>
                        <a:rPr lang="en-US" dirty="0"/>
                        <a:t>Shorten Name</a:t>
                      </a:r>
                      <a:endParaRPr lang="he-IL" dirty="0"/>
                    </a:p>
                  </a:txBody>
                  <a:tcPr/>
                </a:tc>
                <a:tc>
                  <a:txBody>
                    <a:bodyPr/>
                    <a:lstStyle/>
                    <a:p>
                      <a:pPr algn="l" rtl="0"/>
                      <a:r>
                        <a:rPr lang="en-US" dirty="0"/>
                        <a:t>ID</a:t>
                      </a:r>
                      <a:endParaRPr lang="he-IL" dirty="0"/>
                    </a:p>
                  </a:txBody>
                  <a:tcPr/>
                </a:tc>
                <a:tc>
                  <a:txBody>
                    <a:bodyPr/>
                    <a:lstStyle/>
                    <a:p>
                      <a:pPr algn="l" rtl="0"/>
                      <a:endParaRPr lang="he-IL" dirty="0"/>
                    </a:p>
                  </a:txBody>
                  <a:tcPr/>
                </a:tc>
                <a:extLst>
                  <a:ext uri="{0D108BD9-81ED-4DB2-BD59-A6C34878D82A}">
                    <a16:rowId xmlns:a16="http://schemas.microsoft.com/office/drawing/2014/main" val="10000"/>
                  </a:ext>
                </a:extLst>
              </a:tr>
              <a:tr h="1597226">
                <a:tc>
                  <a:txBody>
                    <a:bodyPr/>
                    <a:lstStyle/>
                    <a:p>
                      <a:pPr algn="l" rtl="0"/>
                      <a:endParaRPr lang="en-US" dirty="0"/>
                    </a:p>
                    <a:p>
                      <a:pPr algn="l" rtl="0"/>
                      <a:endParaRPr lang="en-US" dirty="0"/>
                    </a:p>
                    <a:p>
                      <a:pPr algn="l" rtl="0"/>
                      <a:endParaRPr lang="he-IL" dirty="0"/>
                    </a:p>
                  </a:txBody>
                  <a:tcPr/>
                </a:tc>
                <a:tc>
                  <a:txBody>
                    <a:bodyPr/>
                    <a:lstStyle/>
                    <a:p>
                      <a:pPr algn="l" rtl="0"/>
                      <a:r>
                        <a:rPr lang="en-US" dirty="0">
                          <a:solidFill>
                            <a:srgbClr val="FF0000"/>
                          </a:solidFill>
                        </a:rPr>
                        <a:t>pony</a:t>
                      </a:r>
                      <a:endParaRPr lang="he-IL" dirty="0">
                        <a:solidFill>
                          <a:srgbClr val="FF0000"/>
                        </a:solidFill>
                      </a:endParaRPr>
                    </a:p>
                  </a:txBody>
                  <a:tcPr/>
                </a:tc>
                <a:tc>
                  <a:txBody>
                    <a:bodyPr/>
                    <a:lstStyle/>
                    <a:p>
                      <a:pPr algn="l" rtl="0"/>
                      <a:r>
                        <a:rPr lang="en-US" b="1" dirty="0">
                          <a:solidFill>
                            <a:srgbClr val="FF0000"/>
                          </a:solidFill>
                        </a:rPr>
                        <a:t>2210</a:t>
                      </a:r>
                      <a:endParaRPr lang="he-IL" b="1" dirty="0">
                        <a:solidFill>
                          <a:srgbClr val="FF0000"/>
                        </a:solidFill>
                      </a:endParaRPr>
                    </a:p>
                  </a:txBody>
                  <a:tcPr/>
                </a:tc>
                <a:tc>
                  <a:txBody>
                    <a:bodyPr/>
                    <a:lstStyle/>
                    <a:p>
                      <a:pPr algn="l" rtl="0"/>
                      <a:r>
                        <a:rPr lang="en-US" dirty="0"/>
                        <a:t>Student #1</a:t>
                      </a:r>
                      <a:endParaRPr lang="he-IL" dirty="0"/>
                    </a:p>
                  </a:txBody>
                  <a:tcPr/>
                </a:tc>
                <a:extLst>
                  <a:ext uri="{0D108BD9-81ED-4DB2-BD59-A6C34878D82A}">
                    <a16:rowId xmlns:a16="http://schemas.microsoft.com/office/drawing/2014/main" val="10001"/>
                  </a:ext>
                </a:extLst>
              </a:tr>
              <a:tr h="1118057">
                <a:tc>
                  <a:txBody>
                    <a:bodyPr/>
                    <a:lstStyle/>
                    <a:p>
                      <a:pPr algn="l" rtl="0"/>
                      <a:endParaRPr lang="en-US" dirty="0"/>
                    </a:p>
                    <a:p>
                      <a:pPr algn="l" rtl="0"/>
                      <a:endParaRPr lang="he-IL" dirty="0"/>
                    </a:p>
                  </a:txBody>
                  <a:tcPr/>
                </a:tc>
                <a:tc>
                  <a:txBody>
                    <a:bodyPr/>
                    <a:lstStyle/>
                    <a:p>
                      <a:pPr algn="l" rtl="0"/>
                      <a:r>
                        <a:rPr lang="en-US" dirty="0" err="1">
                          <a:solidFill>
                            <a:srgbClr val="FF0000"/>
                          </a:solidFill>
                        </a:rPr>
                        <a:t>shienfeld</a:t>
                      </a:r>
                      <a:endParaRPr lang="he-IL" dirty="0">
                        <a:solidFill>
                          <a:srgbClr val="FF0000"/>
                        </a:solidFill>
                      </a:endParaRPr>
                    </a:p>
                  </a:txBody>
                  <a:tcPr/>
                </a:tc>
                <a:tc>
                  <a:txBody>
                    <a:bodyPr/>
                    <a:lstStyle/>
                    <a:p>
                      <a:pPr algn="l" rtl="0"/>
                      <a:r>
                        <a:rPr lang="en-US" b="1" dirty="0">
                          <a:solidFill>
                            <a:srgbClr val="FF0000"/>
                          </a:solidFill>
                        </a:rPr>
                        <a:t>XXXXXEFGH</a:t>
                      </a:r>
                      <a:endParaRPr lang="he-IL" b="1" dirty="0">
                        <a:solidFill>
                          <a:srgbClr val="FF0000"/>
                        </a:solidFill>
                      </a:endParaRPr>
                    </a:p>
                  </a:txBody>
                  <a:tcPr/>
                </a:tc>
                <a:tc>
                  <a:txBody>
                    <a:bodyPr/>
                    <a:lstStyle/>
                    <a:p>
                      <a:pPr algn="l" rtl="0"/>
                      <a:r>
                        <a:rPr lang="en-US" dirty="0"/>
                        <a:t>Student #2</a:t>
                      </a:r>
                      <a:endParaRPr lang="he-IL" dirty="0"/>
                    </a:p>
                  </a:txBody>
                  <a:tcPr/>
                </a:tc>
                <a:extLst>
                  <a:ext uri="{0D108BD9-81ED-4DB2-BD59-A6C34878D82A}">
                    <a16:rowId xmlns:a16="http://schemas.microsoft.com/office/drawing/2014/main" val="10002"/>
                  </a:ext>
                </a:extLst>
              </a:tr>
              <a:tr h="1186142">
                <a:tc>
                  <a:txBody>
                    <a:bodyPr/>
                    <a:lstStyle/>
                    <a:p>
                      <a:pPr algn="l" rtl="0"/>
                      <a:endParaRPr lang="he-IL" dirty="0"/>
                    </a:p>
                  </a:txBody>
                  <a:tcPr/>
                </a:tc>
                <a:tc>
                  <a:txBody>
                    <a:bodyPr/>
                    <a:lstStyle/>
                    <a:p>
                      <a:pPr algn="l" rtl="0"/>
                      <a:r>
                        <a:rPr lang="en-US" dirty="0" err="1">
                          <a:solidFill>
                            <a:srgbClr val="FF0000"/>
                          </a:solidFill>
                        </a:rPr>
                        <a:t>akimov</a:t>
                      </a:r>
                      <a:endParaRPr lang="he-IL" dirty="0">
                        <a:solidFill>
                          <a:srgbClr val="FF0000"/>
                        </a:solidFill>
                      </a:endParaRPr>
                    </a:p>
                  </a:txBody>
                  <a:tcPr/>
                </a:tc>
                <a:tc>
                  <a:txBody>
                    <a:bodyPr/>
                    <a:lstStyle/>
                    <a:p>
                      <a:pPr algn="l" rtl="0"/>
                      <a:r>
                        <a:rPr lang="en-US" b="1" dirty="0">
                          <a:solidFill>
                            <a:srgbClr val="FF0000"/>
                          </a:solidFill>
                        </a:rPr>
                        <a:t>XXXXXIJKL</a:t>
                      </a:r>
                      <a:endParaRPr lang="he-IL" b="1" dirty="0">
                        <a:solidFill>
                          <a:srgbClr val="FF0000"/>
                        </a:solidFill>
                      </a:endParaRPr>
                    </a:p>
                  </a:txBody>
                  <a:tcPr/>
                </a:tc>
                <a:tc>
                  <a:txBody>
                    <a:bodyPr/>
                    <a:lstStyle/>
                    <a:p>
                      <a:pPr algn="l" rtl="0"/>
                      <a:r>
                        <a:rPr lang="en-US" dirty="0"/>
                        <a:t>Student #3</a:t>
                      </a:r>
                      <a:endParaRPr lang="he-IL" dirty="0"/>
                    </a:p>
                  </a:txBody>
                  <a:tcPr/>
                </a:tc>
                <a:extLst>
                  <a:ext uri="{0D108BD9-81ED-4DB2-BD59-A6C34878D82A}">
                    <a16:rowId xmlns:a16="http://schemas.microsoft.com/office/drawing/2014/main" val="10003"/>
                  </a:ext>
                </a:extLst>
              </a:tr>
            </a:tbl>
          </a:graphicData>
        </a:graphic>
      </p:graphicFrame>
      <p:sp>
        <p:nvSpPr>
          <p:cNvPr id="4" name="Slide Number Placeholder 3">
            <a:extLst>
              <a:ext uri="{FF2B5EF4-FFF2-40B4-BE49-F238E27FC236}">
                <a16:creationId xmlns:a16="http://schemas.microsoft.com/office/drawing/2014/main" id="{EDCFD815-C5FF-7446-FD7E-C287A09FE627}"/>
              </a:ext>
            </a:extLst>
          </p:cNvPr>
          <p:cNvSpPr>
            <a:spLocks noGrp="1"/>
          </p:cNvSpPr>
          <p:nvPr>
            <p:ph type="sldNum" sz="quarter" idx="12"/>
          </p:nvPr>
        </p:nvSpPr>
        <p:spPr>
          <a:xfrm>
            <a:off x="11901791" y="6492875"/>
            <a:ext cx="290209" cy="365125"/>
          </a:xfrm>
        </p:spPr>
        <p:txBody>
          <a:bodyPr/>
          <a:lstStyle/>
          <a:p>
            <a:fld id="{3568C4DD-BE80-46AF-8832-BA83E0309181}" type="slidenum">
              <a:rPr lang="he-IL" sz="1400" smtClean="0"/>
              <a:t>1</a:t>
            </a:fld>
            <a:endParaRPr lang="he-IL"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9B3A6C-C30A-2379-C24E-9F9F9A21A990}"/>
              </a:ext>
            </a:extLst>
          </p:cNvPr>
          <p:cNvSpPr>
            <a:spLocks noGrp="1"/>
          </p:cNvSpPr>
          <p:nvPr>
            <p:ph type="sldNum" idx="12"/>
          </p:nvPr>
        </p:nvSpPr>
        <p:spPr>
          <a:xfrm>
            <a:off x="11717867" y="0"/>
            <a:ext cx="474133" cy="367024"/>
          </a:xfrm>
        </p:spPr>
        <p:txBody>
          <a:bodyPr/>
          <a:lstStyle/>
          <a:p>
            <a:pPr algn="r"/>
            <a:fld id="{00000000-1234-1234-1234-123412341234}" type="slidenum">
              <a:rPr lang="en" sz="1400" smtClean="0"/>
              <a:pPr algn="r"/>
              <a:t>10</a:t>
            </a:fld>
            <a:endParaRPr lang="en" sz="1400" dirty="0"/>
          </a:p>
        </p:txBody>
      </p:sp>
      <p:sp>
        <p:nvSpPr>
          <p:cNvPr id="5" name="Google Shape;80;p17">
            <a:extLst>
              <a:ext uri="{FF2B5EF4-FFF2-40B4-BE49-F238E27FC236}">
                <a16:creationId xmlns:a16="http://schemas.microsoft.com/office/drawing/2014/main" id="{21F04DB4-C745-F233-921E-3782B8DF40E8}"/>
              </a:ext>
            </a:extLst>
          </p:cNvPr>
          <p:cNvSpPr txBox="1"/>
          <p:nvPr/>
        </p:nvSpPr>
        <p:spPr>
          <a:xfrm>
            <a:off x="3837552" y="548953"/>
            <a:ext cx="5082703"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P1.2 Description of the algorithms – </a:t>
            </a:r>
            <a:r>
              <a:rPr lang="en" dirty="0">
                <a:solidFill>
                  <a:srgbClr val="FF0000"/>
                </a:solidFill>
              </a:rPr>
              <a:t>part 4</a:t>
            </a:r>
            <a:endParaRPr dirty="0">
              <a:solidFill>
                <a:srgbClr val="FF0000"/>
              </a:solidFill>
            </a:endParaRPr>
          </a:p>
        </p:txBody>
      </p:sp>
      <p:sp>
        <p:nvSpPr>
          <p:cNvPr id="6" name="Google Shape;60;p14">
            <a:extLst>
              <a:ext uri="{FF2B5EF4-FFF2-40B4-BE49-F238E27FC236}">
                <a16:creationId xmlns:a16="http://schemas.microsoft.com/office/drawing/2014/main" id="{3C17D16D-DEEE-7667-9A12-622945010C20}"/>
              </a:ext>
            </a:extLst>
          </p:cNvPr>
          <p:cNvSpPr txBox="1"/>
          <p:nvPr/>
        </p:nvSpPr>
        <p:spPr>
          <a:xfrm>
            <a:off x="1546698" y="-22654"/>
            <a:ext cx="8891081" cy="550072"/>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Micro Project 1 (MP1) : Convert Color Image to Grayscale Image (N=1)</a:t>
            </a:r>
          </a:p>
        </p:txBody>
      </p:sp>
      <p:cxnSp>
        <p:nvCxnSpPr>
          <p:cNvPr id="8" name="Straight Arrow Connector 7">
            <a:extLst>
              <a:ext uri="{FF2B5EF4-FFF2-40B4-BE49-F238E27FC236}">
                <a16:creationId xmlns:a16="http://schemas.microsoft.com/office/drawing/2014/main" id="{9677F99B-003B-CBC8-53D9-FB39EADF1394}"/>
              </a:ext>
            </a:extLst>
          </p:cNvPr>
          <p:cNvCxnSpPr>
            <a:cxnSpLocks/>
          </p:cNvCxnSpPr>
          <p:nvPr/>
        </p:nvCxnSpPr>
        <p:spPr>
          <a:xfrm flipH="1" flipV="1">
            <a:off x="3930153" y="2556933"/>
            <a:ext cx="540245" cy="68316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2E4A257B-0D3E-F3A7-80C2-B52B3896B533}"/>
              </a:ext>
            </a:extLst>
          </p:cNvPr>
          <p:cNvSpPr txBox="1"/>
          <p:nvPr/>
        </p:nvSpPr>
        <p:spPr>
          <a:xfrm>
            <a:off x="210854" y="1356604"/>
            <a:ext cx="3717407" cy="120032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b="1" u="sng" dirty="0"/>
              <a:t>Input Image(s) :</a:t>
            </a:r>
            <a:r>
              <a:rPr lang="en-US" dirty="0"/>
              <a:t> The algorithm takes one "True color" image with a size of 320x240 pixels. (predefined in the attached header file)</a:t>
            </a:r>
            <a:endParaRPr lang="he-IL" dirty="0"/>
          </a:p>
        </p:txBody>
      </p:sp>
      <p:cxnSp>
        <p:nvCxnSpPr>
          <p:cNvPr id="16" name="Straight Arrow Connector 15">
            <a:extLst>
              <a:ext uri="{FF2B5EF4-FFF2-40B4-BE49-F238E27FC236}">
                <a16:creationId xmlns:a16="http://schemas.microsoft.com/office/drawing/2014/main" id="{73A6D858-C5A5-A2D3-C232-1060EFC3BFA6}"/>
              </a:ext>
            </a:extLst>
          </p:cNvPr>
          <p:cNvCxnSpPr>
            <a:cxnSpLocks/>
          </p:cNvCxnSpPr>
          <p:nvPr/>
        </p:nvCxnSpPr>
        <p:spPr>
          <a:xfrm flipV="1">
            <a:off x="7103531" y="2451311"/>
            <a:ext cx="626539" cy="788782"/>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7449F20E-C943-F4E4-A797-1E2E5414BD75}"/>
              </a:ext>
            </a:extLst>
          </p:cNvPr>
          <p:cNvSpPr txBox="1"/>
          <p:nvPr/>
        </p:nvSpPr>
        <p:spPr>
          <a:xfrm>
            <a:off x="7603066" y="1483407"/>
            <a:ext cx="4588934" cy="92333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b="1" u="sng" dirty="0"/>
              <a:t>Algorithm Parameters : </a:t>
            </a:r>
          </a:p>
          <a:p>
            <a:r>
              <a:rPr lang="en-US" dirty="0"/>
              <a:t>First parameter (R) : 0.21, second parameter (G) : 0.72, third parameter (B) : 0.07</a:t>
            </a:r>
            <a:endParaRPr lang="he-IL" dirty="0"/>
          </a:p>
        </p:txBody>
      </p:sp>
      <p:sp>
        <p:nvSpPr>
          <p:cNvPr id="22" name="TextBox 21">
            <a:extLst>
              <a:ext uri="{FF2B5EF4-FFF2-40B4-BE49-F238E27FC236}">
                <a16:creationId xmlns:a16="http://schemas.microsoft.com/office/drawing/2014/main" id="{E990F07F-05F7-107B-BDFC-678FABB1FECF}"/>
              </a:ext>
            </a:extLst>
          </p:cNvPr>
          <p:cNvSpPr txBox="1"/>
          <p:nvPr/>
        </p:nvSpPr>
        <p:spPr>
          <a:xfrm>
            <a:off x="7281331" y="4968734"/>
            <a:ext cx="4910669" cy="175432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b="1" u="sng" dirty="0"/>
              <a:t>Algorithm explanation:</a:t>
            </a:r>
          </a:p>
          <a:p>
            <a:r>
              <a:rPr lang="en-US" dirty="0"/>
              <a:t>A more sophisticated version of the average method. It also averages the values, but it forms a weighted average to account for human perception. We’re more sensitive to green than other colors, so green is weighted most heavily. </a:t>
            </a:r>
            <a:endParaRPr lang="he-IL" dirty="0"/>
          </a:p>
        </p:txBody>
      </p:sp>
      <p:cxnSp>
        <p:nvCxnSpPr>
          <p:cNvPr id="26" name="Straight Arrow Connector 25">
            <a:extLst>
              <a:ext uri="{FF2B5EF4-FFF2-40B4-BE49-F238E27FC236}">
                <a16:creationId xmlns:a16="http://schemas.microsoft.com/office/drawing/2014/main" id="{FBB8D69F-4B39-EA38-4312-92F81BD2A9BE}"/>
              </a:ext>
            </a:extLst>
          </p:cNvPr>
          <p:cNvCxnSpPr>
            <a:cxnSpLocks/>
          </p:cNvCxnSpPr>
          <p:nvPr/>
        </p:nvCxnSpPr>
        <p:spPr>
          <a:xfrm>
            <a:off x="7103531" y="4182378"/>
            <a:ext cx="424867" cy="71359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8802DA5-8CFF-6B1B-1E4F-020BAAC1901B}"/>
              </a:ext>
            </a:extLst>
          </p:cNvPr>
          <p:cNvCxnSpPr>
            <a:cxnSpLocks/>
          </p:cNvCxnSpPr>
          <p:nvPr/>
        </p:nvCxnSpPr>
        <p:spPr>
          <a:xfrm flipH="1">
            <a:off x="3398636" y="4221132"/>
            <a:ext cx="1049428" cy="120056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F2AEECE2-60E6-E40E-5B55-5B1EC1E4676B}"/>
              </a:ext>
            </a:extLst>
          </p:cNvPr>
          <p:cNvSpPr txBox="1"/>
          <p:nvPr/>
        </p:nvSpPr>
        <p:spPr>
          <a:xfrm>
            <a:off x="410633" y="5421699"/>
            <a:ext cx="2908838"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b="1" u="sng" dirty="0"/>
              <a:t>Output Image(s):</a:t>
            </a:r>
          </a:p>
          <a:p>
            <a:r>
              <a:rPr lang="en-US" dirty="0"/>
              <a:t>This algorithm produces one grayscale image with a size of 320x240 pixels.</a:t>
            </a:r>
            <a:endParaRPr lang="he-IL" dirty="0"/>
          </a:p>
        </p:txBody>
      </p:sp>
      <p:sp>
        <p:nvSpPr>
          <p:cNvPr id="2" name="Rectangle 1">
            <a:extLst>
              <a:ext uri="{FF2B5EF4-FFF2-40B4-BE49-F238E27FC236}">
                <a16:creationId xmlns:a16="http://schemas.microsoft.com/office/drawing/2014/main" id="{B323F319-9C30-7DFA-FF4F-4D13BC6F7EA7}"/>
              </a:ext>
            </a:extLst>
          </p:cNvPr>
          <p:cNvSpPr/>
          <p:nvPr/>
        </p:nvSpPr>
        <p:spPr>
          <a:xfrm>
            <a:off x="4470399" y="3299604"/>
            <a:ext cx="2592332" cy="846668"/>
          </a:xfrm>
          <a:prstGeom prst="rect">
            <a:avLst/>
          </a:prstGeom>
        </p:spPr>
        <p:style>
          <a:lnRef idx="0">
            <a:schemeClr val="accent4"/>
          </a:lnRef>
          <a:fillRef idx="3">
            <a:schemeClr val="accent4"/>
          </a:fillRef>
          <a:effectRef idx="3">
            <a:schemeClr val="accent4"/>
          </a:effectRef>
          <a:fontRef idx="minor">
            <a:schemeClr val="lt1"/>
          </a:fontRef>
        </p:style>
        <p:txBody>
          <a:bodyPr rtlCol="1" anchor="ctr"/>
          <a:lstStyle/>
          <a:p>
            <a:pPr algn="ctr"/>
            <a:r>
              <a:rPr lang="en-US" sz="2000" b="1" dirty="0"/>
              <a:t>Luminosity   Algorithm</a:t>
            </a:r>
            <a:endParaRPr lang="he-IL" sz="2000" b="1" dirty="0"/>
          </a:p>
        </p:txBody>
      </p:sp>
      <p:sp>
        <p:nvSpPr>
          <p:cNvPr id="9" name="TextBox 8">
            <a:extLst>
              <a:ext uri="{FF2B5EF4-FFF2-40B4-BE49-F238E27FC236}">
                <a16:creationId xmlns:a16="http://schemas.microsoft.com/office/drawing/2014/main" id="{763AEDE8-5A86-971E-F37C-75719CB1A261}"/>
              </a:ext>
            </a:extLst>
          </p:cNvPr>
          <p:cNvSpPr txBox="1"/>
          <p:nvPr/>
        </p:nvSpPr>
        <p:spPr>
          <a:xfrm>
            <a:off x="134005" y="3115185"/>
            <a:ext cx="3052233" cy="147732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defPPr>
              <a:defRPr lang="he-IL"/>
            </a:defPPr>
            <a:lvl1pPr>
              <a:defRPr b="1" u="sng">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0" u="none" dirty="0"/>
              <a:t>works best overall and is the default method used if you are asked to change an image from RGB to grayscale from a given Image</a:t>
            </a:r>
            <a:endParaRPr lang="he-IL" b="0" u="none" dirty="0"/>
          </a:p>
        </p:txBody>
      </p:sp>
      <p:cxnSp>
        <p:nvCxnSpPr>
          <p:cNvPr id="10" name="Straight Arrow Connector 9">
            <a:extLst>
              <a:ext uri="{FF2B5EF4-FFF2-40B4-BE49-F238E27FC236}">
                <a16:creationId xmlns:a16="http://schemas.microsoft.com/office/drawing/2014/main" id="{18DE89EC-1C07-7992-821C-52A24CF3B9DE}"/>
              </a:ext>
            </a:extLst>
          </p:cNvPr>
          <p:cNvCxnSpPr>
            <a:cxnSpLocks/>
          </p:cNvCxnSpPr>
          <p:nvPr/>
        </p:nvCxnSpPr>
        <p:spPr>
          <a:xfrm flipH="1">
            <a:off x="3227040" y="3730612"/>
            <a:ext cx="1221024"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638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F5E908-72FA-1895-9EEE-EE97EA549951}"/>
              </a:ext>
            </a:extLst>
          </p:cNvPr>
          <p:cNvSpPr>
            <a:spLocks noGrp="1"/>
          </p:cNvSpPr>
          <p:nvPr>
            <p:ph type="sldNum" idx="12"/>
          </p:nvPr>
        </p:nvSpPr>
        <p:spPr/>
        <p:txBody>
          <a:bodyPr/>
          <a:lstStyle/>
          <a:p>
            <a:pPr algn="r"/>
            <a:fld id="{00000000-1234-1234-1234-123412341234}" type="slidenum">
              <a:rPr lang="en" smtClean="0"/>
              <a:pPr algn="r"/>
              <a:t>11</a:t>
            </a:fld>
            <a:endParaRPr lang="en"/>
          </a:p>
        </p:txBody>
      </p:sp>
      <p:sp>
        <p:nvSpPr>
          <p:cNvPr id="5" name="Google Shape;80;p17">
            <a:extLst>
              <a:ext uri="{FF2B5EF4-FFF2-40B4-BE49-F238E27FC236}">
                <a16:creationId xmlns:a16="http://schemas.microsoft.com/office/drawing/2014/main" id="{C1D67274-1677-F5B6-3CA0-D2FACDD0A716}"/>
              </a:ext>
            </a:extLst>
          </p:cNvPr>
          <p:cNvSpPr txBox="1"/>
          <p:nvPr/>
        </p:nvSpPr>
        <p:spPr>
          <a:xfrm>
            <a:off x="3837552" y="548953"/>
            <a:ext cx="5082703"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P1.2 Description of the algorithms – </a:t>
            </a:r>
            <a:r>
              <a:rPr lang="en" dirty="0">
                <a:solidFill>
                  <a:srgbClr val="FF0000"/>
                </a:solidFill>
              </a:rPr>
              <a:t>part 5</a:t>
            </a:r>
            <a:endParaRPr dirty="0">
              <a:solidFill>
                <a:srgbClr val="FF0000"/>
              </a:solidFill>
            </a:endParaRPr>
          </a:p>
        </p:txBody>
      </p:sp>
      <p:sp>
        <p:nvSpPr>
          <p:cNvPr id="6" name="Google Shape;60;p14">
            <a:extLst>
              <a:ext uri="{FF2B5EF4-FFF2-40B4-BE49-F238E27FC236}">
                <a16:creationId xmlns:a16="http://schemas.microsoft.com/office/drawing/2014/main" id="{5BD95C0E-31E3-7658-37A2-B0B76E340179}"/>
              </a:ext>
            </a:extLst>
          </p:cNvPr>
          <p:cNvSpPr txBox="1"/>
          <p:nvPr/>
        </p:nvSpPr>
        <p:spPr>
          <a:xfrm>
            <a:off x="1546698" y="-22654"/>
            <a:ext cx="8891081" cy="550072"/>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Micro Project 1 (MP1) : Convert Color Image to Grayscale Image (N=1)</a:t>
            </a:r>
          </a:p>
        </p:txBody>
      </p:sp>
    </p:spTree>
    <p:extLst>
      <p:ext uri="{BB962C8B-B14F-4D97-AF65-F5344CB8AC3E}">
        <p14:creationId xmlns:p14="http://schemas.microsoft.com/office/powerpoint/2010/main" val="2434966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A3B415-CAB8-7CD5-307A-6D02746B4902}"/>
              </a:ext>
            </a:extLst>
          </p:cNvPr>
          <p:cNvSpPr>
            <a:spLocks noGrp="1"/>
          </p:cNvSpPr>
          <p:nvPr>
            <p:ph type="sldNum" idx="12"/>
          </p:nvPr>
        </p:nvSpPr>
        <p:spPr/>
        <p:txBody>
          <a:bodyPr/>
          <a:lstStyle/>
          <a:p>
            <a:pPr algn="r"/>
            <a:fld id="{00000000-1234-1234-1234-123412341234}" type="slidenum">
              <a:rPr lang="en" smtClean="0"/>
              <a:pPr algn="r"/>
              <a:t>12</a:t>
            </a:fld>
            <a:endParaRPr lang="en"/>
          </a:p>
        </p:txBody>
      </p:sp>
      <p:sp>
        <p:nvSpPr>
          <p:cNvPr id="5" name="Google Shape;60;p14">
            <a:extLst>
              <a:ext uri="{FF2B5EF4-FFF2-40B4-BE49-F238E27FC236}">
                <a16:creationId xmlns:a16="http://schemas.microsoft.com/office/drawing/2014/main" id="{68816776-67AB-8891-DABB-B359DDB45B83}"/>
              </a:ext>
            </a:extLst>
          </p:cNvPr>
          <p:cNvSpPr txBox="1"/>
          <p:nvPr/>
        </p:nvSpPr>
        <p:spPr>
          <a:xfrm>
            <a:off x="1546698" y="-22654"/>
            <a:ext cx="8891081" cy="539121"/>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Micro Project 1 (MP1) : Convert Color Image to Grayscale Image (N=1)</a:t>
            </a:r>
          </a:p>
        </p:txBody>
      </p:sp>
      <p:pic>
        <p:nvPicPr>
          <p:cNvPr id="7" name="Picture 6">
            <a:extLst>
              <a:ext uri="{FF2B5EF4-FFF2-40B4-BE49-F238E27FC236}">
                <a16:creationId xmlns:a16="http://schemas.microsoft.com/office/drawing/2014/main" id="{5B1D9E89-3694-6D65-849D-DA92535300D0}"/>
              </a:ext>
            </a:extLst>
          </p:cNvPr>
          <p:cNvPicPr>
            <a:picLocks noChangeAspect="1"/>
          </p:cNvPicPr>
          <p:nvPr/>
        </p:nvPicPr>
        <p:blipFill>
          <a:blip r:embed="rId2"/>
          <a:stretch>
            <a:fillRect/>
          </a:stretch>
        </p:blipFill>
        <p:spPr>
          <a:xfrm>
            <a:off x="0" y="886930"/>
            <a:ext cx="8495682" cy="3689879"/>
          </a:xfrm>
          <a:prstGeom prst="rect">
            <a:avLst/>
          </a:prstGeom>
        </p:spPr>
      </p:pic>
      <p:sp>
        <p:nvSpPr>
          <p:cNvPr id="8" name="Google Shape;80;p17">
            <a:extLst>
              <a:ext uri="{FF2B5EF4-FFF2-40B4-BE49-F238E27FC236}">
                <a16:creationId xmlns:a16="http://schemas.microsoft.com/office/drawing/2014/main" id="{F165B272-FBC9-0943-CEA4-52D584C0E2E3}"/>
              </a:ext>
            </a:extLst>
          </p:cNvPr>
          <p:cNvSpPr txBox="1"/>
          <p:nvPr/>
        </p:nvSpPr>
        <p:spPr>
          <a:xfrm>
            <a:off x="1315216" y="347809"/>
            <a:ext cx="9561568"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P1.4 </a:t>
            </a:r>
            <a:r>
              <a:rPr lang="en-US" dirty="0"/>
              <a:t>Extracts of the important parts of the code with proper comments</a:t>
            </a:r>
            <a:r>
              <a:rPr lang="en" dirty="0"/>
              <a:t> – </a:t>
            </a:r>
            <a:r>
              <a:rPr lang="en" dirty="0">
                <a:solidFill>
                  <a:srgbClr val="FF0000"/>
                </a:solidFill>
              </a:rPr>
              <a:t>part 1</a:t>
            </a:r>
            <a:endParaRPr dirty="0">
              <a:solidFill>
                <a:srgbClr val="FF0000"/>
              </a:solidFill>
            </a:endParaRPr>
          </a:p>
        </p:txBody>
      </p:sp>
      <p:sp>
        <p:nvSpPr>
          <p:cNvPr id="9" name="TextBox 8">
            <a:extLst>
              <a:ext uri="{FF2B5EF4-FFF2-40B4-BE49-F238E27FC236}">
                <a16:creationId xmlns:a16="http://schemas.microsoft.com/office/drawing/2014/main" id="{42F14D1E-5A6D-A21D-2D32-CF45265E616A}"/>
              </a:ext>
            </a:extLst>
          </p:cNvPr>
          <p:cNvSpPr txBox="1"/>
          <p:nvPr/>
        </p:nvSpPr>
        <p:spPr>
          <a:xfrm>
            <a:off x="6519333" y="1428064"/>
            <a:ext cx="5283200" cy="147732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b="1" dirty="0">
                <a:solidFill>
                  <a:srgbClr val="FFFF00"/>
                </a:solidFill>
              </a:rPr>
              <a:t>The average method converts a color image to grayscale by computing the average of the Red, Green, and Blue components for each pixel. This method is straightforward and considers all three-color channels equally.</a:t>
            </a:r>
            <a:endParaRPr lang="he-IL" b="1" dirty="0">
              <a:solidFill>
                <a:srgbClr val="FFFF00"/>
              </a:solidFill>
            </a:endParaRPr>
          </a:p>
        </p:txBody>
      </p:sp>
      <p:sp>
        <p:nvSpPr>
          <p:cNvPr id="10" name="TextBox 9">
            <a:extLst>
              <a:ext uri="{FF2B5EF4-FFF2-40B4-BE49-F238E27FC236}">
                <a16:creationId xmlns:a16="http://schemas.microsoft.com/office/drawing/2014/main" id="{0F49EF19-566A-452C-1369-3221DE7BF771}"/>
              </a:ext>
            </a:extLst>
          </p:cNvPr>
          <p:cNvSpPr txBox="1"/>
          <p:nvPr/>
        </p:nvSpPr>
        <p:spPr>
          <a:xfrm>
            <a:off x="161292" y="4605682"/>
            <a:ext cx="3096933"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b="1" u="sng" dirty="0"/>
              <a:t>For each pixel in the image:</a:t>
            </a:r>
          </a:p>
        </p:txBody>
      </p:sp>
      <p:sp>
        <p:nvSpPr>
          <p:cNvPr id="11" name="TextBox 10">
            <a:extLst>
              <a:ext uri="{FF2B5EF4-FFF2-40B4-BE49-F238E27FC236}">
                <a16:creationId xmlns:a16="http://schemas.microsoft.com/office/drawing/2014/main" id="{0F195591-CF4D-D8F4-E886-CEB6692CD404}"/>
              </a:ext>
            </a:extLst>
          </p:cNvPr>
          <p:cNvSpPr txBox="1"/>
          <p:nvPr/>
        </p:nvSpPr>
        <p:spPr>
          <a:xfrm>
            <a:off x="729320" y="5102095"/>
            <a:ext cx="9606743"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Extract the Red, Green, and Blue components. For example in line 32 : Red=image[row][col][R];</a:t>
            </a:r>
            <a:endParaRPr lang="he-IL"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055415E-8CDA-2D41-53D6-1597857DBD50}"/>
                  </a:ext>
                </a:extLst>
              </p:cNvPr>
              <p:cNvSpPr txBox="1"/>
              <p:nvPr/>
            </p:nvSpPr>
            <p:spPr>
              <a:xfrm>
                <a:off x="711984" y="5627577"/>
                <a:ext cx="6555140" cy="49122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a:t>Compute the average of the three components: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𝑅𝑒𝑑</m:t>
                        </m:r>
                        <m:r>
                          <a:rPr lang="en-US" i="1" dirty="0" smtClean="0">
                            <a:latin typeface="Cambria Math" panose="02040503050406030204" pitchFamily="18" charset="0"/>
                          </a:rPr>
                          <m:t> + </m:t>
                        </m:r>
                        <m:r>
                          <a:rPr lang="en-US" i="1" dirty="0" smtClean="0">
                            <a:latin typeface="Cambria Math" panose="02040503050406030204" pitchFamily="18" charset="0"/>
                          </a:rPr>
                          <m:t>𝐺𝑟𝑒𝑒𝑛</m:t>
                        </m:r>
                        <m:r>
                          <a:rPr lang="en-US" i="1" dirty="0" smtClean="0">
                            <a:latin typeface="Cambria Math" panose="02040503050406030204" pitchFamily="18" charset="0"/>
                          </a:rPr>
                          <m:t> + </m:t>
                        </m:r>
                        <m:r>
                          <a:rPr lang="en-US" i="1" dirty="0" smtClean="0">
                            <a:latin typeface="Cambria Math" panose="02040503050406030204" pitchFamily="18" charset="0"/>
                          </a:rPr>
                          <m:t>𝐵𝑙𝑢𝑒</m:t>
                        </m:r>
                      </m:num>
                      <m:den>
                        <m:r>
                          <a:rPr lang="en-US" i="1" dirty="0" smtClean="0">
                            <a:latin typeface="Cambria Math" panose="02040503050406030204" pitchFamily="18" charset="0"/>
                          </a:rPr>
                          <m:t>3</m:t>
                        </m:r>
                      </m:den>
                    </m:f>
                  </m:oMath>
                </a14:m>
                <a:r>
                  <a:rPr lang="en-US" dirty="0"/>
                  <a:t> </a:t>
                </a:r>
                <a:endParaRPr lang="he-IL" dirty="0"/>
              </a:p>
            </p:txBody>
          </p:sp>
        </mc:Choice>
        <mc:Fallback>
          <p:sp>
            <p:nvSpPr>
              <p:cNvPr id="12" name="TextBox 11">
                <a:extLst>
                  <a:ext uri="{FF2B5EF4-FFF2-40B4-BE49-F238E27FC236}">
                    <a16:creationId xmlns:a16="http://schemas.microsoft.com/office/drawing/2014/main" id="{6055415E-8CDA-2D41-53D6-1597857DBD50}"/>
                  </a:ext>
                </a:extLst>
              </p:cNvPr>
              <p:cNvSpPr txBox="1">
                <a:spLocks noRot="1" noChangeAspect="1" noMove="1" noResize="1" noEditPoints="1" noAdjustHandles="1" noChangeArrowheads="1" noChangeShapeType="1" noTextEdit="1"/>
              </p:cNvSpPr>
              <p:nvPr/>
            </p:nvSpPr>
            <p:spPr>
              <a:xfrm>
                <a:off x="711984" y="5627577"/>
                <a:ext cx="6555140" cy="491225"/>
              </a:xfrm>
              <a:prstGeom prst="rect">
                <a:avLst/>
              </a:prstGeom>
              <a:blipFill>
                <a:blip r:embed="rId3"/>
                <a:stretch>
                  <a:fillRect/>
                </a:stretch>
              </a:blipFill>
            </p:spPr>
            <p:txBody>
              <a:bodyPr/>
              <a:lstStyle/>
              <a:p>
                <a:r>
                  <a:rPr lang="he-IL">
                    <a:noFill/>
                  </a:rPr>
                  <a:t> </a:t>
                </a:r>
              </a:p>
            </p:txBody>
          </p:sp>
        </mc:Fallback>
      </mc:AlternateContent>
      <p:sp>
        <p:nvSpPr>
          <p:cNvPr id="13" name="TextBox 12">
            <a:extLst>
              <a:ext uri="{FF2B5EF4-FFF2-40B4-BE49-F238E27FC236}">
                <a16:creationId xmlns:a16="http://schemas.microsoft.com/office/drawing/2014/main" id="{627381EE-C4BA-BD30-6A32-CF259CA601D4}"/>
              </a:ext>
            </a:extLst>
          </p:cNvPr>
          <p:cNvSpPr txBox="1"/>
          <p:nvPr/>
        </p:nvSpPr>
        <p:spPr>
          <a:xfrm>
            <a:off x="729320" y="6259707"/>
            <a:ext cx="777503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defPPr>
              <a:defRPr lang="he-IL"/>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Set the Red, Green, and Blue components of the pixel to this grayscale value. </a:t>
            </a:r>
            <a:endParaRPr lang="he-IL" dirty="0"/>
          </a:p>
        </p:txBody>
      </p:sp>
      <p:pic>
        <p:nvPicPr>
          <p:cNvPr id="15" name="Graphic 14" descr="Badge 1 outline">
            <a:extLst>
              <a:ext uri="{FF2B5EF4-FFF2-40B4-BE49-F238E27FC236}">
                <a16:creationId xmlns:a16="http://schemas.microsoft.com/office/drawing/2014/main" id="{942ECD95-052B-FDEA-FC56-9B313D974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1292" y="5040832"/>
            <a:ext cx="508762" cy="508762"/>
          </a:xfrm>
          <a:prstGeom prst="rect">
            <a:avLst/>
          </a:prstGeom>
        </p:spPr>
      </p:pic>
      <p:pic>
        <p:nvPicPr>
          <p:cNvPr id="16" name="Graphic 15" descr="Badge outline">
            <a:extLst>
              <a:ext uri="{FF2B5EF4-FFF2-40B4-BE49-F238E27FC236}">
                <a16:creationId xmlns:a16="http://schemas.microsoft.com/office/drawing/2014/main" id="{8B99E50E-CF18-7D6F-2BCF-196BAC80DC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1292" y="5615412"/>
            <a:ext cx="508762" cy="508762"/>
          </a:xfrm>
          <a:prstGeom prst="rect">
            <a:avLst/>
          </a:prstGeom>
        </p:spPr>
      </p:pic>
      <p:pic>
        <p:nvPicPr>
          <p:cNvPr id="17" name="Graphic 16" descr="Badge 3 outline">
            <a:extLst>
              <a:ext uri="{FF2B5EF4-FFF2-40B4-BE49-F238E27FC236}">
                <a16:creationId xmlns:a16="http://schemas.microsoft.com/office/drawing/2014/main" id="{4DC94333-DF4A-5628-E5E5-BECF327C719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1292" y="6189992"/>
            <a:ext cx="508762" cy="508762"/>
          </a:xfrm>
          <a:prstGeom prst="rect">
            <a:avLst/>
          </a:prstGeom>
        </p:spPr>
      </p:pic>
    </p:spTree>
    <p:extLst>
      <p:ext uri="{BB962C8B-B14F-4D97-AF65-F5344CB8AC3E}">
        <p14:creationId xmlns:p14="http://schemas.microsoft.com/office/powerpoint/2010/main" val="192426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3519AE-067B-1B54-3793-92AADA5E9498}"/>
              </a:ext>
            </a:extLst>
          </p:cNvPr>
          <p:cNvSpPr>
            <a:spLocks noGrp="1"/>
          </p:cNvSpPr>
          <p:nvPr>
            <p:ph type="sldNum" idx="12"/>
          </p:nvPr>
        </p:nvSpPr>
        <p:spPr>
          <a:xfrm>
            <a:off x="11796989" y="6544350"/>
            <a:ext cx="395011" cy="313650"/>
          </a:xfrm>
        </p:spPr>
        <p:txBody>
          <a:bodyPr/>
          <a:lstStyle/>
          <a:p>
            <a:pPr algn="r"/>
            <a:fld id="{00000000-1234-1234-1234-123412341234}" type="slidenum">
              <a:rPr lang="en" sz="1400" smtClean="0"/>
              <a:pPr algn="r"/>
              <a:t>13</a:t>
            </a:fld>
            <a:endParaRPr lang="en" dirty="0"/>
          </a:p>
        </p:txBody>
      </p:sp>
      <p:sp>
        <p:nvSpPr>
          <p:cNvPr id="5" name="Google Shape;60;p14">
            <a:extLst>
              <a:ext uri="{FF2B5EF4-FFF2-40B4-BE49-F238E27FC236}">
                <a16:creationId xmlns:a16="http://schemas.microsoft.com/office/drawing/2014/main" id="{DEDB8407-3A7B-9520-2BBD-A24CA11EE3BB}"/>
              </a:ext>
            </a:extLst>
          </p:cNvPr>
          <p:cNvSpPr txBox="1"/>
          <p:nvPr/>
        </p:nvSpPr>
        <p:spPr>
          <a:xfrm>
            <a:off x="1546698" y="-22654"/>
            <a:ext cx="8891081" cy="494902"/>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Micro Project 1 (MP1) : Convert Color Image to Grayscale Image (N=1)</a:t>
            </a:r>
          </a:p>
        </p:txBody>
      </p:sp>
      <p:pic>
        <p:nvPicPr>
          <p:cNvPr id="7" name="Picture 6">
            <a:extLst>
              <a:ext uri="{FF2B5EF4-FFF2-40B4-BE49-F238E27FC236}">
                <a16:creationId xmlns:a16="http://schemas.microsoft.com/office/drawing/2014/main" id="{446EF640-9440-CCA9-1586-E1A49D01FE75}"/>
              </a:ext>
            </a:extLst>
          </p:cNvPr>
          <p:cNvPicPr>
            <a:picLocks noChangeAspect="1"/>
          </p:cNvPicPr>
          <p:nvPr/>
        </p:nvPicPr>
        <p:blipFill>
          <a:blip r:embed="rId2"/>
          <a:stretch>
            <a:fillRect/>
          </a:stretch>
        </p:blipFill>
        <p:spPr>
          <a:xfrm>
            <a:off x="0" y="1056079"/>
            <a:ext cx="9931400" cy="3491687"/>
          </a:xfrm>
          <a:prstGeom prst="rect">
            <a:avLst/>
          </a:prstGeom>
        </p:spPr>
      </p:pic>
      <p:sp>
        <p:nvSpPr>
          <p:cNvPr id="8" name="Google Shape;80;p17">
            <a:extLst>
              <a:ext uri="{FF2B5EF4-FFF2-40B4-BE49-F238E27FC236}">
                <a16:creationId xmlns:a16="http://schemas.microsoft.com/office/drawing/2014/main" id="{6FDA16F5-4AF0-D577-697A-5AEECB52A5AB}"/>
              </a:ext>
            </a:extLst>
          </p:cNvPr>
          <p:cNvSpPr txBox="1"/>
          <p:nvPr/>
        </p:nvSpPr>
        <p:spPr>
          <a:xfrm>
            <a:off x="1228387" y="392028"/>
            <a:ext cx="9561568"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P1.4 </a:t>
            </a:r>
            <a:r>
              <a:rPr lang="en-US" dirty="0"/>
              <a:t>Extracts of the important parts of the code with proper comments</a:t>
            </a:r>
            <a:r>
              <a:rPr lang="en" dirty="0"/>
              <a:t> – </a:t>
            </a:r>
            <a:r>
              <a:rPr lang="en" dirty="0">
                <a:solidFill>
                  <a:srgbClr val="FF0000"/>
                </a:solidFill>
              </a:rPr>
              <a:t>part 2</a:t>
            </a:r>
            <a:endParaRPr dirty="0">
              <a:solidFill>
                <a:srgbClr val="FF0000"/>
              </a:solidFill>
            </a:endParaRPr>
          </a:p>
        </p:txBody>
      </p:sp>
      <p:sp>
        <p:nvSpPr>
          <p:cNvPr id="9" name="TextBox 8">
            <a:extLst>
              <a:ext uri="{FF2B5EF4-FFF2-40B4-BE49-F238E27FC236}">
                <a16:creationId xmlns:a16="http://schemas.microsoft.com/office/drawing/2014/main" id="{E8886783-7E50-39B5-0D54-7DA0D043D705}"/>
              </a:ext>
            </a:extLst>
          </p:cNvPr>
          <p:cNvSpPr txBox="1"/>
          <p:nvPr/>
        </p:nvSpPr>
        <p:spPr>
          <a:xfrm>
            <a:off x="6519333" y="1377264"/>
            <a:ext cx="5672667" cy="1754326"/>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b="1" dirty="0">
                <a:solidFill>
                  <a:srgbClr val="FFFF00"/>
                </a:solidFill>
              </a:rPr>
              <a:t>The luminosity method converts a color image to grayscale by taking a weighted sum of the Red, Green, and Blue components. </a:t>
            </a:r>
            <a:r>
              <a:rPr lang="en-US" b="1" u="sng" dirty="0">
                <a:solidFill>
                  <a:srgbClr val="FFFF00"/>
                </a:solidFill>
              </a:rPr>
              <a:t>This method accounts for human perception, giving more importance to the Green component as the human eye is more sensitive to green light.</a:t>
            </a:r>
            <a:endParaRPr lang="he-IL" b="1" u="sng" dirty="0">
              <a:solidFill>
                <a:srgbClr val="FFFF00"/>
              </a:solidFill>
            </a:endParaRPr>
          </a:p>
        </p:txBody>
      </p:sp>
      <p:sp>
        <p:nvSpPr>
          <p:cNvPr id="10" name="TextBox 9">
            <a:extLst>
              <a:ext uri="{FF2B5EF4-FFF2-40B4-BE49-F238E27FC236}">
                <a16:creationId xmlns:a16="http://schemas.microsoft.com/office/drawing/2014/main" id="{C7C9C0C0-B9BC-7361-D617-DD6BD050B88E}"/>
              </a:ext>
            </a:extLst>
          </p:cNvPr>
          <p:cNvSpPr txBox="1"/>
          <p:nvPr/>
        </p:nvSpPr>
        <p:spPr>
          <a:xfrm>
            <a:off x="104523" y="4622476"/>
            <a:ext cx="3096933"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b="1" u="sng" dirty="0"/>
              <a:t>For each pixel in the image:</a:t>
            </a:r>
          </a:p>
        </p:txBody>
      </p:sp>
      <p:sp>
        <p:nvSpPr>
          <p:cNvPr id="11" name="TextBox 10">
            <a:extLst>
              <a:ext uri="{FF2B5EF4-FFF2-40B4-BE49-F238E27FC236}">
                <a16:creationId xmlns:a16="http://schemas.microsoft.com/office/drawing/2014/main" id="{08D233BC-5719-172F-2555-5DF604EEDF4E}"/>
              </a:ext>
            </a:extLst>
          </p:cNvPr>
          <p:cNvSpPr txBox="1"/>
          <p:nvPr/>
        </p:nvSpPr>
        <p:spPr>
          <a:xfrm>
            <a:off x="644049" y="5039539"/>
            <a:ext cx="9606743"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Extract the Red, Green, and Blue components. For example in line 32 : Red=image[row][col][R];</a:t>
            </a:r>
            <a:endParaRPr lang="he-IL" dirty="0"/>
          </a:p>
        </p:txBody>
      </p:sp>
      <p:pic>
        <p:nvPicPr>
          <p:cNvPr id="12" name="Graphic 11" descr="Badge 1 outline">
            <a:extLst>
              <a:ext uri="{FF2B5EF4-FFF2-40B4-BE49-F238E27FC236}">
                <a16:creationId xmlns:a16="http://schemas.microsoft.com/office/drawing/2014/main" id="{67690A05-25A4-1313-AE2F-057D1B18D3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955" y="4971974"/>
            <a:ext cx="508762" cy="508762"/>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D4171470-36DB-A96C-EE1E-FD1433013A09}"/>
                  </a:ext>
                </a:extLst>
              </p:cNvPr>
              <p:cNvSpPr txBox="1"/>
              <p:nvPr/>
            </p:nvSpPr>
            <p:spPr>
              <a:xfrm>
                <a:off x="633261" y="5544787"/>
                <a:ext cx="9617531"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a:t>Compute the grayscale value using the formula</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21</m:t>
                    </m:r>
                    <m:r>
                      <a:rPr lang="en-US" i="1" dirty="0" smtClean="0">
                        <a:latin typeface="Cambria Math" panose="02040503050406030204" pitchFamily="18" charset="0"/>
                      </a:rPr>
                      <m:t> ∗ </m:t>
                    </m:r>
                    <m:r>
                      <a:rPr lang="en-US" i="1" dirty="0" smtClean="0">
                        <a:latin typeface="Cambria Math" panose="02040503050406030204" pitchFamily="18" charset="0"/>
                      </a:rPr>
                      <m:t>𝑅𝑒𝑑</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72</m:t>
                    </m:r>
                    <m:r>
                      <a:rPr lang="en-US" i="1" dirty="0" smtClean="0">
                        <a:latin typeface="Cambria Math" panose="02040503050406030204" pitchFamily="18" charset="0"/>
                      </a:rPr>
                      <m:t> ∗ </m:t>
                    </m:r>
                    <m:r>
                      <a:rPr lang="en-US" i="1" dirty="0" smtClean="0">
                        <a:latin typeface="Cambria Math" panose="02040503050406030204" pitchFamily="18" charset="0"/>
                      </a:rPr>
                      <m:t>𝐺𝑟𝑒𝑒𝑛</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07</m:t>
                    </m:r>
                    <m:r>
                      <a:rPr lang="en-US" i="1" dirty="0" smtClean="0">
                        <a:latin typeface="Cambria Math" panose="02040503050406030204" pitchFamily="18" charset="0"/>
                      </a:rPr>
                      <m:t> ∗ </m:t>
                    </m:r>
                    <m:r>
                      <a:rPr lang="en-US" i="1" dirty="0" smtClean="0">
                        <a:latin typeface="Cambria Math" panose="02040503050406030204" pitchFamily="18" charset="0"/>
                      </a:rPr>
                      <m:t>𝐵𝑙𝑢𝑒</m:t>
                    </m:r>
                  </m:oMath>
                </a14:m>
                <a:endParaRPr lang="he-IL" dirty="0"/>
              </a:p>
            </p:txBody>
          </p:sp>
        </mc:Choice>
        <mc:Fallback>
          <p:sp>
            <p:nvSpPr>
              <p:cNvPr id="13" name="TextBox 12">
                <a:extLst>
                  <a:ext uri="{FF2B5EF4-FFF2-40B4-BE49-F238E27FC236}">
                    <a16:creationId xmlns:a16="http://schemas.microsoft.com/office/drawing/2014/main" id="{D4171470-36DB-A96C-EE1E-FD1433013A09}"/>
                  </a:ext>
                </a:extLst>
              </p:cNvPr>
              <p:cNvSpPr txBox="1">
                <a:spLocks noRot="1" noChangeAspect="1" noMove="1" noResize="1" noEditPoints="1" noAdjustHandles="1" noChangeArrowheads="1" noChangeShapeType="1" noTextEdit="1"/>
              </p:cNvSpPr>
              <p:nvPr/>
            </p:nvSpPr>
            <p:spPr>
              <a:xfrm>
                <a:off x="633261" y="5544787"/>
                <a:ext cx="9617531" cy="369332"/>
              </a:xfrm>
              <a:prstGeom prst="rect">
                <a:avLst/>
              </a:prstGeom>
              <a:blipFill>
                <a:blip r:embed="rId5"/>
                <a:stretch>
                  <a:fillRect/>
                </a:stretch>
              </a:blipFill>
            </p:spPr>
            <p:txBody>
              <a:bodyPr/>
              <a:lstStyle/>
              <a:p>
                <a:r>
                  <a:rPr lang="he-IL">
                    <a:noFill/>
                  </a:rPr>
                  <a:t> </a:t>
                </a:r>
              </a:p>
            </p:txBody>
          </p:sp>
        </mc:Fallback>
      </mc:AlternateContent>
      <p:pic>
        <p:nvPicPr>
          <p:cNvPr id="14" name="Graphic 13" descr="Badge outline">
            <a:extLst>
              <a:ext uri="{FF2B5EF4-FFF2-40B4-BE49-F238E27FC236}">
                <a16:creationId xmlns:a16="http://schemas.microsoft.com/office/drawing/2014/main" id="{EE47B5C4-AB34-A79A-1CC1-ACF48D6E7D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3955" y="5475072"/>
            <a:ext cx="508762" cy="508762"/>
          </a:xfrm>
          <a:prstGeom prst="rect">
            <a:avLst/>
          </a:prstGeom>
        </p:spPr>
      </p:pic>
      <p:pic>
        <p:nvPicPr>
          <p:cNvPr id="15" name="Graphic 14" descr="Badge 3 outline">
            <a:extLst>
              <a:ext uri="{FF2B5EF4-FFF2-40B4-BE49-F238E27FC236}">
                <a16:creationId xmlns:a16="http://schemas.microsoft.com/office/drawing/2014/main" id="{6DBE01B3-6D58-4153-A0BA-0AB72E455A8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3955" y="5983834"/>
            <a:ext cx="508762" cy="508762"/>
          </a:xfrm>
          <a:prstGeom prst="rect">
            <a:avLst/>
          </a:prstGeom>
        </p:spPr>
      </p:pic>
      <p:sp>
        <p:nvSpPr>
          <p:cNvPr id="16" name="TextBox 15">
            <a:extLst>
              <a:ext uri="{FF2B5EF4-FFF2-40B4-BE49-F238E27FC236}">
                <a16:creationId xmlns:a16="http://schemas.microsoft.com/office/drawing/2014/main" id="{43CAC9F2-82F8-8C39-BF6C-E4AC0A43D411}"/>
              </a:ext>
            </a:extLst>
          </p:cNvPr>
          <p:cNvSpPr txBox="1"/>
          <p:nvPr/>
        </p:nvSpPr>
        <p:spPr>
          <a:xfrm>
            <a:off x="652717" y="6059441"/>
            <a:ext cx="777503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defPPr>
              <a:defRPr lang="he-IL"/>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Set the Red, Green, and Blue components of the pixel to this grayscale value. </a:t>
            </a:r>
            <a:endParaRPr lang="he-IL" dirty="0"/>
          </a:p>
        </p:txBody>
      </p:sp>
    </p:spTree>
    <p:extLst>
      <p:ext uri="{BB962C8B-B14F-4D97-AF65-F5344CB8AC3E}">
        <p14:creationId xmlns:p14="http://schemas.microsoft.com/office/powerpoint/2010/main" val="3770127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3519AE-067B-1B54-3793-92AADA5E9498}"/>
              </a:ext>
            </a:extLst>
          </p:cNvPr>
          <p:cNvSpPr>
            <a:spLocks noGrp="1"/>
          </p:cNvSpPr>
          <p:nvPr>
            <p:ph type="sldNum" idx="12"/>
          </p:nvPr>
        </p:nvSpPr>
        <p:spPr/>
        <p:txBody>
          <a:bodyPr/>
          <a:lstStyle/>
          <a:p>
            <a:pPr algn="r"/>
            <a:fld id="{00000000-1234-1234-1234-123412341234}" type="slidenum">
              <a:rPr lang="en" smtClean="0"/>
              <a:pPr algn="r"/>
              <a:t>14</a:t>
            </a:fld>
            <a:endParaRPr lang="en"/>
          </a:p>
        </p:txBody>
      </p:sp>
      <p:sp>
        <p:nvSpPr>
          <p:cNvPr id="5" name="Google Shape;60;p14">
            <a:extLst>
              <a:ext uri="{FF2B5EF4-FFF2-40B4-BE49-F238E27FC236}">
                <a16:creationId xmlns:a16="http://schemas.microsoft.com/office/drawing/2014/main" id="{DEDB8407-3A7B-9520-2BBD-A24CA11EE3BB}"/>
              </a:ext>
            </a:extLst>
          </p:cNvPr>
          <p:cNvSpPr txBox="1"/>
          <p:nvPr/>
        </p:nvSpPr>
        <p:spPr>
          <a:xfrm>
            <a:off x="1418978" y="-72922"/>
            <a:ext cx="8891081" cy="477200"/>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Micro Project 1 (MP1) : Convert Color Image to Grayscale Image (N=1)</a:t>
            </a:r>
          </a:p>
        </p:txBody>
      </p:sp>
      <p:pic>
        <p:nvPicPr>
          <p:cNvPr id="3" name="Picture 2">
            <a:extLst>
              <a:ext uri="{FF2B5EF4-FFF2-40B4-BE49-F238E27FC236}">
                <a16:creationId xmlns:a16="http://schemas.microsoft.com/office/drawing/2014/main" id="{C1A02143-223B-85F9-6924-2F8B2934064A}"/>
              </a:ext>
            </a:extLst>
          </p:cNvPr>
          <p:cNvPicPr>
            <a:picLocks noChangeAspect="1"/>
          </p:cNvPicPr>
          <p:nvPr/>
        </p:nvPicPr>
        <p:blipFill>
          <a:blip r:embed="rId3"/>
          <a:stretch>
            <a:fillRect/>
          </a:stretch>
        </p:blipFill>
        <p:spPr>
          <a:xfrm>
            <a:off x="163790" y="862393"/>
            <a:ext cx="10437779" cy="3323472"/>
          </a:xfrm>
          <a:prstGeom prst="rect">
            <a:avLst/>
          </a:prstGeom>
        </p:spPr>
      </p:pic>
      <p:sp>
        <p:nvSpPr>
          <p:cNvPr id="6" name="Google Shape;80;p17">
            <a:extLst>
              <a:ext uri="{FF2B5EF4-FFF2-40B4-BE49-F238E27FC236}">
                <a16:creationId xmlns:a16="http://schemas.microsoft.com/office/drawing/2014/main" id="{EA6037F9-B2A6-A5D7-29DE-159149259D1C}"/>
              </a:ext>
            </a:extLst>
          </p:cNvPr>
          <p:cNvSpPr txBox="1"/>
          <p:nvPr/>
        </p:nvSpPr>
        <p:spPr>
          <a:xfrm>
            <a:off x="1211454" y="308445"/>
            <a:ext cx="9561568"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P1.4 </a:t>
            </a:r>
            <a:r>
              <a:rPr lang="en-US" dirty="0"/>
              <a:t>Extracts of the important parts of the code with proper comments</a:t>
            </a:r>
            <a:r>
              <a:rPr lang="en" dirty="0"/>
              <a:t> – </a:t>
            </a:r>
            <a:r>
              <a:rPr lang="en" dirty="0">
                <a:solidFill>
                  <a:srgbClr val="FF0000"/>
                </a:solidFill>
              </a:rPr>
              <a:t>part 3</a:t>
            </a:r>
            <a:endParaRPr dirty="0">
              <a:solidFill>
                <a:srgbClr val="FF0000"/>
              </a:solidFill>
            </a:endParaRPr>
          </a:p>
        </p:txBody>
      </p:sp>
      <p:sp>
        <p:nvSpPr>
          <p:cNvPr id="8" name="TextBox 7">
            <a:extLst>
              <a:ext uri="{FF2B5EF4-FFF2-40B4-BE49-F238E27FC236}">
                <a16:creationId xmlns:a16="http://schemas.microsoft.com/office/drawing/2014/main" id="{29E84ADA-A855-D466-8907-AA402F97BD29}"/>
              </a:ext>
            </a:extLst>
          </p:cNvPr>
          <p:cNvSpPr txBox="1"/>
          <p:nvPr/>
        </p:nvSpPr>
        <p:spPr>
          <a:xfrm>
            <a:off x="5799666" y="1157131"/>
            <a:ext cx="6392333" cy="147732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b="1" dirty="0">
                <a:solidFill>
                  <a:srgbClr val="FFFF00"/>
                </a:solidFill>
              </a:rPr>
              <a:t>The lightness method converts a color image to grayscale by taking the average of the maximum and minimum RGB values of each pixel. This method considers the extremes of the color range, making it sensitive to the lightest and darkest parts of the image.</a:t>
            </a:r>
            <a:endParaRPr lang="he-IL" b="1" dirty="0">
              <a:solidFill>
                <a:srgbClr val="FFFF00"/>
              </a:solidFill>
            </a:endParaRPr>
          </a:p>
        </p:txBody>
      </p:sp>
      <p:sp>
        <p:nvSpPr>
          <p:cNvPr id="10" name="TextBox 9">
            <a:extLst>
              <a:ext uri="{FF2B5EF4-FFF2-40B4-BE49-F238E27FC236}">
                <a16:creationId xmlns:a16="http://schemas.microsoft.com/office/drawing/2014/main" id="{0DF88BF1-1D8C-FD4A-D551-797B2C5B5E3A}"/>
              </a:ext>
            </a:extLst>
          </p:cNvPr>
          <p:cNvSpPr txBox="1"/>
          <p:nvPr/>
        </p:nvSpPr>
        <p:spPr>
          <a:xfrm>
            <a:off x="163790" y="4225041"/>
            <a:ext cx="3096933"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b="1" u="sng" dirty="0"/>
              <a:t>For each pixel in the image:</a:t>
            </a:r>
          </a:p>
        </p:txBody>
      </p:sp>
      <p:sp>
        <p:nvSpPr>
          <p:cNvPr id="13" name="TextBox 12">
            <a:extLst>
              <a:ext uri="{FF2B5EF4-FFF2-40B4-BE49-F238E27FC236}">
                <a16:creationId xmlns:a16="http://schemas.microsoft.com/office/drawing/2014/main" id="{D9C1236D-08C8-D776-1833-7C4A6B537560}"/>
              </a:ext>
            </a:extLst>
          </p:cNvPr>
          <p:cNvSpPr txBox="1"/>
          <p:nvPr/>
        </p:nvSpPr>
        <p:spPr>
          <a:xfrm>
            <a:off x="703316" y="4642104"/>
            <a:ext cx="9606743"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Extract the Red, Green, and Blue components. For example in line 32 : Red=image[row][col][R];</a:t>
            </a:r>
            <a:endParaRPr lang="he-IL" dirty="0"/>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B42F80D-9F0E-59CA-F541-DD727AD28D5F}"/>
                  </a:ext>
                </a:extLst>
              </p:cNvPr>
              <p:cNvSpPr txBox="1"/>
              <p:nvPr/>
            </p:nvSpPr>
            <p:spPr>
              <a:xfrm>
                <a:off x="683860" y="5089788"/>
                <a:ext cx="9346529"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a:t>Calculate the maximum value among the three components: </a:t>
                </a:r>
                <a14:m>
                  <m:oMath xmlns:m="http://schemas.openxmlformats.org/officeDocument/2006/math">
                    <m:r>
                      <m:rPr>
                        <m:sty m:val="p"/>
                      </m:rPr>
                      <a:rPr lang="en-US" i="1" dirty="0" smtClean="0">
                        <a:latin typeface="Cambria Math" panose="02040503050406030204" pitchFamily="18" charset="0"/>
                      </a:rPr>
                      <m:t>max</m:t>
                    </m:r>
                    <m:r>
                      <a:rPr lang="en-US" i="1" dirty="0" smtClean="0">
                        <a:latin typeface="Cambria Math" panose="02040503050406030204" pitchFamily="18" charset="0"/>
                      </a:rPr>
                      <m:t>⁡(</m:t>
                    </m:r>
                    <m:r>
                      <a:rPr lang="en-US" i="1" dirty="0" smtClean="0">
                        <a:latin typeface="Cambria Math" panose="02040503050406030204" pitchFamily="18" charset="0"/>
                      </a:rPr>
                      <m:t>𝑅𝑒𝑑</m:t>
                    </m:r>
                    <m:r>
                      <a:rPr lang="en-US" i="1" dirty="0" smtClean="0">
                        <a:latin typeface="Cambria Math" panose="02040503050406030204" pitchFamily="18" charset="0"/>
                      </a:rPr>
                      <m:t>, </m:t>
                    </m:r>
                    <m:r>
                      <a:rPr lang="en-US" i="1" dirty="0" smtClean="0">
                        <a:latin typeface="Cambria Math" panose="02040503050406030204" pitchFamily="18" charset="0"/>
                      </a:rPr>
                      <m:t>𝐺𝑟𝑒𝑒𝑛</m:t>
                    </m:r>
                    <m:r>
                      <a:rPr lang="en-US" i="1" dirty="0" smtClean="0">
                        <a:latin typeface="Cambria Math" panose="02040503050406030204" pitchFamily="18" charset="0"/>
                      </a:rPr>
                      <m:t>, </m:t>
                    </m:r>
                    <m:r>
                      <a:rPr lang="en-US" i="1" dirty="0" smtClean="0">
                        <a:latin typeface="Cambria Math" panose="02040503050406030204" pitchFamily="18" charset="0"/>
                      </a:rPr>
                      <m:t>𝐵𝑙𝑢𝑒</m:t>
                    </m:r>
                    <m:r>
                      <a:rPr lang="en-US" i="1" dirty="0" smtClean="0">
                        <a:latin typeface="Cambria Math" panose="02040503050406030204" pitchFamily="18" charset="0"/>
                      </a:rPr>
                      <m:t>)</m:t>
                    </m:r>
                  </m:oMath>
                </a14:m>
                <a:endParaRPr lang="he-IL" dirty="0"/>
              </a:p>
            </p:txBody>
          </p:sp>
        </mc:Choice>
        <mc:Fallback>
          <p:sp>
            <p:nvSpPr>
              <p:cNvPr id="15" name="TextBox 14">
                <a:extLst>
                  <a:ext uri="{FF2B5EF4-FFF2-40B4-BE49-F238E27FC236}">
                    <a16:creationId xmlns:a16="http://schemas.microsoft.com/office/drawing/2014/main" id="{BB42F80D-9F0E-59CA-F541-DD727AD28D5F}"/>
                  </a:ext>
                </a:extLst>
              </p:cNvPr>
              <p:cNvSpPr txBox="1">
                <a:spLocks noRot="1" noChangeAspect="1" noMove="1" noResize="1" noEditPoints="1" noAdjustHandles="1" noChangeArrowheads="1" noChangeShapeType="1" noTextEdit="1"/>
              </p:cNvSpPr>
              <p:nvPr/>
            </p:nvSpPr>
            <p:spPr>
              <a:xfrm>
                <a:off x="683860" y="5089788"/>
                <a:ext cx="9346529" cy="369332"/>
              </a:xfrm>
              <a:prstGeom prst="rect">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D9BEFBFD-F4F3-2292-1F09-7B0FABBA1B4F}"/>
                  </a:ext>
                </a:extLst>
              </p:cNvPr>
              <p:cNvSpPr txBox="1"/>
              <p:nvPr/>
            </p:nvSpPr>
            <p:spPr>
              <a:xfrm>
                <a:off x="703166" y="5582758"/>
                <a:ext cx="9327374" cy="36933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defPPr>
                  <a:defRPr lang="he-IL"/>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Calculate the minimum value among the three components: </a:t>
                </a:r>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m:t>
                    </m:r>
                    <m:r>
                      <a:rPr lang="en-US" i="1" dirty="0" smtClean="0">
                        <a:latin typeface="Cambria Math" panose="02040503050406030204" pitchFamily="18" charset="0"/>
                      </a:rPr>
                      <m:t>𝑅𝑒𝑑</m:t>
                    </m:r>
                    <m:r>
                      <a:rPr lang="en-US" i="1" dirty="0" smtClean="0">
                        <a:latin typeface="Cambria Math" panose="02040503050406030204" pitchFamily="18" charset="0"/>
                      </a:rPr>
                      <m:t>, </m:t>
                    </m:r>
                    <m:r>
                      <a:rPr lang="en-US" i="1" dirty="0" smtClean="0">
                        <a:latin typeface="Cambria Math" panose="02040503050406030204" pitchFamily="18" charset="0"/>
                      </a:rPr>
                      <m:t>𝐺𝑟𝑒𝑒𝑛</m:t>
                    </m:r>
                    <m:r>
                      <a:rPr lang="en-US" i="1" dirty="0" smtClean="0">
                        <a:latin typeface="Cambria Math" panose="02040503050406030204" pitchFamily="18" charset="0"/>
                      </a:rPr>
                      <m:t>, </m:t>
                    </m:r>
                    <m:r>
                      <a:rPr lang="en-US" i="1" dirty="0" smtClean="0">
                        <a:latin typeface="Cambria Math" panose="02040503050406030204" pitchFamily="18" charset="0"/>
                      </a:rPr>
                      <m:t>𝐵𝑙𝑢𝑒</m:t>
                    </m:r>
                    <m:r>
                      <a:rPr lang="en-US" i="1" dirty="0" smtClean="0">
                        <a:latin typeface="Cambria Math" panose="02040503050406030204" pitchFamily="18" charset="0"/>
                      </a:rPr>
                      <m:t>)</m:t>
                    </m:r>
                  </m:oMath>
                </a14:m>
                <a:endParaRPr lang="he-IL" dirty="0"/>
              </a:p>
            </p:txBody>
          </p:sp>
        </mc:Choice>
        <mc:Fallback>
          <p:sp>
            <p:nvSpPr>
              <p:cNvPr id="17" name="TextBox 16">
                <a:extLst>
                  <a:ext uri="{FF2B5EF4-FFF2-40B4-BE49-F238E27FC236}">
                    <a16:creationId xmlns:a16="http://schemas.microsoft.com/office/drawing/2014/main" id="{D9BEFBFD-F4F3-2292-1F09-7B0FABBA1B4F}"/>
                  </a:ext>
                </a:extLst>
              </p:cNvPr>
              <p:cNvSpPr txBox="1">
                <a:spLocks noRot="1" noChangeAspect="1" noMove="1" noResize="1" noEditPoints="1" noAdjustHandles="1" noChangeArrowheads="1" noChangeShapeType="1" noTextEdit="1"/>
              </p:cNvSpPr>
              <p:nvPr/>
            </p:nvSpPr>
            <p:spPr>
              <a:xfrm>
                <a:off x="703166" y="5582758"/>
                <a:ext cx="9327374" cy="369332"/>
              </a:xfrm>
              <a:prstGeom prst="rect">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A04A908-636C-8B0E-4486-62C18C96C8D2}"/>
                  </a:ext>
                </a:extLst>
              </p:cNvPr>
              <p:cNvSpPr txBox="1"/>
              <p:nvPr/>
            </p:nvSpPr>
            <p:spPr>
              <a:xfrm>
                <a:off x="703316" y="6014393"/>
                <a:ext cx="10609233" cy="7707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Compute the grayscale value as the average of the maximum and minimum values: </a:t>
                </a:r>
                <a14:m>
                  <m:oMath xmlns:m="http://schemas.openxmlformats.org/officeDocument/2006/math">
                    <m:f>
                      <m:fPr>
                        <m:ctrlPr>
                          <a:rPr lang="en-US" i="1" dirty="0" smtClean="0">
                            <a:latin typeface="Cambria Math" panose="02040503050406030204" pitchFamily="18" charset="0"/>
                          </a:rPr>
                        </m:ctrlPr>
                      </m:fPr>
                      <m:num>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max</m:t>
                            </m:r>
                          </m:fName>
                          <m:e>
                            <m:r>
                              <a:rPr lang="en-US" i="1" dirty="0" smtClean="0">
                                <a:latin typeface="Cambria Math" panose="02040503050406030204" pitchFamily="18" charset="0"/>
                              </a:rPr>
                              <m:t>+</m:t>
                            </m:r>
                          </m:e>
                        </m:func>
                        <m:r>
                          <m:rPr>
                            <m:sty m:val="p"/>
                          </m:rPr>
                          <a:rPr lang="en-US" i="1" dirty="0" smtClean="0">
                            <a:latin typeface="Cambria Math" panose="02040503050406030204" pitchFamily="18" charset="0"/>
                          </a:rPr>
                          <m:t>min</m:t>
                        </m:r>
                      </m:num>
                      <m:den>
                        <m:r>
                          <a:rPr lang="en-US" i="1" dirty="0" smtClean="0">
                            <a:latin typeface="Cambria Math" panose="02040503050406030204" pitchFamily="18" charset="0"/>
                          </a:rPr>
                          <m:t>2</m:t>
                        </m:r>
                      </m:den>
                    </m:f>
                    <m:r>
                      <a:rPr lang="en-US" b="0" i="1" dirty="0" smtClean="0">
                        <a:latin typeface="Cambria Math" panose="02040503050406030204" pitchFamily="18" charset="0"/>
                      </a:rPr>
                      <m:t> </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and Set the Red, Green, and Blue components of the pixel to this grayscale value.   </a:t>
                </a:r>
                <a:endParaRPr lang="he-IL" dirty="0"/>
              </a:p>
            </p:txBody>
          </p:sp>
        </mc:Choice>
        <mc:Fallback>
          <p:sp>
            <p:nvSpPr>
              <p:cNvPr id="19" name="TextBox 18">
                <a:extLst>
                  <a:ext uri="{FF2B5EF4-FFF2-40B4-BE49-F238E27FC236}">
                    <a16:creationId xmlns:a16="http://schemas.microsoft.com/office/drawing/2014/main" id="{8A04A908-636C-8B0E-4486-62C18C96C8D2}"/>
                  </a:ext>
                </a:extLst>
              </p:cNvPr>
              <p:cNvSpPr txBox="1">
                <a:spLocks noRot="1" noChangeAspect="1" noMove="1" noResize="1" noEditPoints="1" noAdjustHandles="1" noChangeArrowheads="1" noChangeShapeType="1" noTextEdit="1"/>
              </p:cNvSpPr>
              <p:nvPr/>
            </p:nvSpPr>
            <p:spPr>
              <a:xfrm>
                <a:off x="703316" y="6014393"/>
                <a:ext cx="10609233" cy="770788"/>
              </a:xfrm>
              <a:prstGeom prst="rect">
                <a:avLst/>
              </a:prstGeom>
              <a:blipFill>
                <a:blip r:embed="rId6"/>
                <a:stretch>
                  <a:fillRect/>
                </a:stretch>
              </a:blipFill>
            </p:spPr>
            <p:txBody>
              <a:bodyPr/>
              <a:lstStyle/>
              <a:p>
                <a:r>
                  <a:rPr lang="he-IL">
                    <a:noFill/>
                  </a:rPr>
                  <a:t> </a:t>
                </a:r>
              </a:p>
            </p:txBody>
          </p:sp>
        </mc:Fallback>
      </mc:AlternateContent>
      <p:pic>
        <p:nvPicPr>
          <p:cNvPr id="20" name="Graphic 19" descr="Badge 1 outline">
            <a:extLst>
              <a:ext uri="{FF2B5EF4-FFF2-40B4-BE49-F238E27FC236}">
                <a16:creationId xmlns:a16="http://schemas.microsoft.com/office/drawing/2014/main" id="{4D8EC4BC-82DC-A05C-ECC3-6BC1BEFC581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3222" y="4574539"/>
            <a:ext cx="508762" cy="508762"/>
          </a:xfrm>
          <a:prstGeom prst="rect">
            <a:avLst/>
          </a:prstGeom>
        </p:spPr>
      </p:pic>
      <p:pic>
        <p:nvPicPr>
          <p:cNvPr id="21" name="Graphic 20" descr="Badge outline">
            <a:extLst>
              <a:ext uri="{FF2B5EF4-FFF2-40B4-BE49-F238E27FC236}">
                <a16:creationId xmlns:a16="http://schemas.microsoft.com/office/drawing/2014/main" id="{DD069C10-DC3A-1317-9E90-9DE5F99966C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4554" y="5020073"/>
            <a:ext cx="508762" cy="508762"/>
          </a:xfrm>
          <a:prstGeom prst="rect">
            <a:avLst/>
          </a:prstGeom>
        </p:spPr>
      </p:pic>
      <p:pic>
        <p:nvPicPr>
          <p:cNvPr id="22" name="Graphic 21" descr="Badge 3 outline">
            <a:extLst>
              <a:ext uri="{FF2B5EF4-FFF2-40B4-BE49-F238E27FC236}">
                <a16:creationId xmlns:a16="http://schemas.microsoft.com/office/drawing/2014/main" id="{719E43B4-6CAA-2BB3-F86F-5FAA7CFD32B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3222" y="5535322"/>
            <a:ext cx="508762" cy="508762"/>
          </a:xfrm>
          <a:prstGeom prst="rect">
            <a:avLst/>
          </a:prstGeom>
        </p:spPr>
      </p:pic>
      <p:pic>
        <p:nvPicPr>
          <p:cNvPr id="23" name="Graphic 22" descr="Badge 4 outline">
            <a:extLst>
              <a:ext uri="{FF2B5EF4-FFF2-40B4-BE49-F238E27FC236}">
                <a16:creationId xmlns:a16="http://schemas.microsoft.com/office/drawing/2014/main" id="{B8A65888-1136-342C-1403-79E391E4F91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3222" y="6202817"/>
            <a:ext cx="508762" cy="508762"/>
          </a:xfrm>
          <a:prstGeom prst="rect">
            <a:avLst/>
          </a:prstGeom>
        </p:spPr>
      </p:pic>
    </p:spTree>
    <p:extLst>
      <p:ext uri="{BB962C8B-B14F-4D97-AF65-F5344CB8AC3E}">
        <p14:creationId xmlns:p14="http://schemas.microsoft.com/office/powerpoint/2010/main" val="4083058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6BF4CA-30EE-F63E-DFF8-A1DA8245B577}"/>
              </a:ext>
            </a:extLst>
          </p:cNvPr>
          <p:cNvSpPr>
            <a:spLocks noGrp="1"/>
          </p:cNvSpPr>
          <p:nvPr>
            <p:ph type="sldNum" idx="12"/>
          </p:nvPr>
        </p:nvSpPr>
        <p:spPr/>
        <p:txBody>
          <a:bodyPr/>
          <a:lstStyle/>
          <a:p>
            <a:pPr algn="r"/>
            <a:fld id="{00000000-1234-1234-1234-123412341234}" type="slidenum">
              <a:rPr lang="en" smtClean="0"/>
              <a:pPr algn="r"/>
              <a:t>15</a:t>
            </a:fld>
            <a:endParaRPr lang="en"/>
          </a:p>
        </p:txBody>
      </p:sp>
      <p:sp>
        <p:nvSpPr>
          <p:cNvPr id="5" name="Google Shape;60;p14">
            <a:extLst>
              <a:ext uri="{FF2B5EF4-FFF2-40B4-BE49-F238E27FC236}">
                <a16:creationId xmlns:a16="http://schemas.microsoft.com/office/drawing/2014/main" id="{2842E355-F893-3FFD-0330-CAD37210B51E}"/>
              </a:ext>
            </a:extLst>
          </p:cNvPr>
          <p:cNvSpPr txBox="1"/>
          <p:nvPr/>
        </p:nvSpPr>
        <p:spPr>
          <a:xfrm>
            <a:off x="1546698" y="-22654"/>
            <a:ext cx="8891081" cy="790724"/>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Course: Image Processing 31651</a:t>
            </a:r>
            <a:br>
              <a:rPr lang="en" sz="2000" b="1" u="sng" dirty="0">
                <a:solidFill>
                  <a:srgbClr val="0070C0"/>
                </a:solidFill>
              </a:rPr>
            </a:br>
            <a:r>
              <a:rPr lang="en" sz="2000" b="1" u="sng" dirty="0">
                <a:solidFill>
                  <a:srgbClr val="0070C0"/>
                </a:solidFill>
              </a:rPr>
              <a:t>Micro Project 1 (MP1) : Convert Color Image to Grayscale Image (N=1)</a:t>
            </a:r>
          </a:p>
        </p:txBody>
      </p:sp>
      <p:sp>
        <p:nvSpPr>
          <p:cNvPr id="6" name="Google Shape;80;p17">
            <a:extLst>
              <a:ext uri="{FF2B5EF4-FFF2-40B4-BE49-F238E27FC236}">
                <a16:creationId xmlns:a16="http://schemas.microsoft.com/office/drawing/2014/main" id="{1E060195-6FA2-2AFA-B11D-FCFE5C537E99}"/>
              </a:ext>
            </a:extLst>
          </p:cNvPr>
          <p:cNvSpPr txBox="1"/>
          <p:nvPr/>
        </p:nvSpPr>
        <p:spPr>
          <a:xfrm>
            <a:off x="1211454" y="648330"/>
            <a:ext cx="9561568"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P1.4 </a:t>
            </a:r>
            <a:r>
              <a:rPr lang="en-US" dirty="0"/>
              <a:t>Extracts of the important parts of the code with proper comments</a:t>
            </a:r>
            <a:r>
              <a:rPr lang="en" dirty="0"/>
              <a:t> – </a:t>
            </a:r>
            <a:r>
              <a:rPr lang="en" dirty="0">
                <a:solidFill>
                  <a:srgbClr val="FF0000"/>
                </a:solidFill>
              </a:rPr>
              <a:t>part 4</a:t>
            </a:r>
            <a:endParaRPr dirty="0">
              <a:solidFill>
                <a:srgbClr val="FF0000"/>
              </a:solidFill>
            </a:endParaRPr>
          </a:p>
        </p:txBody>
      </p:sp>
    </p:spTree>
    <p:extLst>
      <p:ext uri="{BB962C8B-B14F-4D97-AF65-F5344CB8AC3E}">
        <p14:creationId xmlns:p14="http://schemas.microsoft.com/office/powerpoint/2010/main" val="4042632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D4A512-04F4-F490-054F-4A38014E2699}"/>
              </a:ext>
            </a:extLst>
          </p:cNvPr>
          <p:cNvSpPr>
            <a:spLocks noGrp="1"/>
          </p:cNvSpPr>
          <p:nvPr>
            <p:ph type="sldNum" idx="12"/>
          </p:nvPr>
        </p:nvSpPr>
        <p:spPr/>
        <p:txBody>
          <a:bodyPr/>
          <a:lstStyle/>
          <a:p>
            <a:pPr algn="r"/>
            <a:fld id="{00000000-1234-1234-1234-123412341234}" type="slidenum">
              <a:rPr lang="en" smtClean="0"/>
              <a:pPr algn="r"/>
              <a:t>16</a:t>
            </a:fld>
            <a:endParaRPr lang="en"/>
          </a:p>
        </p:txBody>
      </p:sp>
      <p:sp>
        <p:nvSpPr>
          <p:cNvPr id="7" name="Google Shape;60;p14">
            <a:extLst>
              <a:ext uri="{FF2B5EF4-FFF2-40B4-BE49-F238E27FC236}">
                <a16:creationId xmlns:a16="http://schemas.microsoft.com/office/drawing/2014/main" id="{D63A536D-99D1-CA93-199F-59C5DD34C493}"/>
              </a:ext>
            </a:extLst>
          </p:cNvPr>
          <p:cNvSpPr txBox="1"/>
          <p:nvPr/>
        </p:nvSpPr>
        <p:spPr>
          <a:xfrm>
            <a:off x="1546698" y="-22654"/>
            <a:ext cx="8891081" cy="790724"/>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Course: Image Processing 31651</a:t>
            </a:r>
            <a:br>
              <a:rPr lang="en" sz="2000" b="1" u="sng" dirty="0">
                <a:solidFill>
                  <a:srgbClr val="0070C0"/>
                </a:solidFill>
              </a:rPr>
            </a:br>
            <a:r>
              <a:rPr lang="en" sz="2000" b="1" u="sng" dirty="0">
                <a:solidFill>
                  <a:srgbClr val="0070C0"/>
                </a:solidFill>
              </a:rPr>
              <a:t>Micro Project 1 (MP1) : Convert Color Image to Grayscale Image (N=1)</a:t>
            </a:r>
          </a:p>
        </p:txBody>
      </p:sp>
      <p:sp>
        <p:nvSpPr>
          <p:cNvPr id="8" name="Google Shape;80;p17">
            <a:extLst>
              <a:ext uri="{FF2B5EF4-FFF2-40B4-BE49-F238E27FC236}">
                <a16:creationId xmlns:a16="http://schemas.microsoft.com/office/drawing/2014/main" id="{A129602F-9D74-205C-B1A6-355C70FA9722}"/>
              </a:ext>
            </a:extLst>
          </p:cNvPr>
          <p:cNvSpPr txBox="1"/>
          <p:nvPr/>
        </p:nvSpPr>
        <p:spPr>
          <a:xfrm>
            <a:off x="1211454" y="665264"/>
            <a:ext cx="9561568"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P1.4 </a:t>
            </a:r>
            <a:r>
              <a:rPr lang="en-US" dirty="0"/>
              <a:t>Extracts of the important parts of the code with proper comments</a:t>
            </a:r>
            <a:r>
              <a:rPr lang="en" dirty="0"/>
              <a:t> – </a:t>
            </a:r>
            <a:r>
              <a:rPr lang="en" dirty="0">
                <a:solidFill>
                  <a:srgbClr val="FF0000"/>
                </a:solidFill>
              </a:rPr>
              <a:t>part 5</a:t>
            </a:r>
            <a:endParaRPr dirty="0">
              <a:solidFill>
                <a:srgbClr val="FF0000"/>
              </a:solidFill>
            </a:endParaRPr>
          </a:p>
        </p:txBody>
      </p:sp>
    </p:spTree>
    <p:extLst>
      <p:ext uri="{BB962C8B-B14F-4D97-AF65-F5344CB8AC3E}">
        <p14:creationId xmlns:p14="http://schemas.microsoft.com/office/powerpoint/2010/main" val="1327928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1C7BC1-7C6D-6341-78CF-EDAE945F72D1}"/>
              </a:ext>
            </a:extLst>
          </p:cNvPr>
          <p:cNvSpPr>
            <a:spLocks noGrp="1"/>
          </p:cNvSpPr>
          <p:nvPr>
            <p:ph type="sldNum" idx="12"/>
          </p:nvPr>
        </p:nvSpPr>
        <p:spPr/>
        <p:txBody>
          <a:bodyPr/>
          <a:lstStyle/>
          <a:p>
            <a:pPr algn="r"/>
            <a:fld id="{00000000-1234-1234-1234-123412341234}" type="slidenum">
              <a:rPr lang="en" smtClean="0"/>
              <a:pPr algn="r"/>
              <a:t>17</a:t>
            </a:fld>
            <a:endParaRPr lang="en"/>
          </a:p>
        </p:txBody>
      </p:sp>
      <p:sp>
        <p:nvSpPr>
          <p:cNvPr id="5" name="Google Shape;60;p14">
            <a:extLst>
              <a:ext uri="{FF2B5EF4-FFF2-40B4-BE49-F238E27FC236}">
                <a16:creationId xmlns:a16="http://schemas.microsoft.com/office/drawing/2014/main" id="{F4D6FC35-DE8D-A057-B5B2-E00650F5C7EE}"/>
              </a:ext>
            </a:extLst>
          </p:cNvPr>
          <p:cNvSpPr txBox="1"/>
          <p:nvPr/>
        </p:nvSpPr>
        <p:spPr>
          <a:xfrm>
            <a:off x="1546698" y="-22654"/>
            <a:ext cx="8891081" cy="790724"/>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Course: Image Processing 31651</a:t>
            </a:r>
            <a:br>
              <a:rPr lang="en" sz="2000" b="1" u="sng" dirty="0">
                <a:solidFill>
                  <a:srgbClr val="0070C0"/>
                </a:solidFill>
              </a:rPr>
            </a:br>
            <a:r>
              <a:rPr lang="en" sz="2000" b="1" u="sng" dirty="0">
                <a:solidFill>
                  <a:srgbClr val="0070C0"/>
                </a:solidFill>
              </a:rPr>
              <a:t>Micro Project 1 (MP1) : Convert Color Image to Grayscale Image (N=1)</a:t>
            </a:r>
          </a:p>
        </p:txBody>
      </p:sp>
      <p:sp>
        <p:nvSpPr>
          <p:cNvPr id="8" name="Google Shape;80;p17">
            <a:extLst>
              <a:ext uri="{FF2B5EF4-FFF2-40B4-BE49-F238E27FC236}">
                <a16:creationId xmlns:a16="http://schemas.microsoft.com/office/drawing/2014/main" id="{6FD14EF1-E31C-2D5B-508A-8DF6E5ACAEC5}"/>
              </a:ext>
            </a:extLst>
          </p:cNvPr>
          <p:cNvSpPr txBox="1"/>
          <p:nvPr/>
        </p:nvSpPr>
        <p:spPr>
          <a:xfrm>
            <a:off x="1211454" y="597112"/>
            <a:ext cx="9561568"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P1.4 </a:t>
            </a:r>
            <a:r>
              <a:rPr lang="en-US" dirty="0"/>
              <a:t>Extracts of the important parts of the code with proper comments</a:t>
            </a:r>
            <a:r>
              <a:rPr lang="en" dirty="0"/>
              <a:t> – </a:t>
            </a:r>
            <a:r>
              <a:rPr lang="en" dirty="0">
                <a:solidFill>
                  <a:srgbClr val="FF0000"/>
                </a:solidFill>
              </a:rPr>
              <a:t>part 6</a:t>
            </a:r>
            <a:endParaRPr dirty="0">
              <a:solidFill>
                <a:srgbClr val="FF0000"/>
              </a:solidFill>
            </a:endParaRPr>
          </a:p>
        </p:txBody>
      </p:sp>
    </p:spTree>
    <p:extLst>
      <p:ext uri="{BB962C8B-B14F-4D97-AF65-F5344CB8AC3E}">
        <p14:creationId xmlns:p14="http://schemas.microsoft.com/office/powerpoint/2010/main" val="4206778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FC1B71-8196-134D-73C8-25BAD9F96544}"/>
              </a:ext>
            </a:extLst>
          </p:cNvPr>
          <p:cNvSpPr>
            <a:spLocks noGrp="1"/>
          </p:cNvSpPr>
          <p:nvPr>
            <p:ph type="sldNum" idx="12"/>
          </p:nvPr>
        </p:nvSpPr>
        <p:spPr/>
        <p:txBody>
          <a:bodyPr/>
          <a:lstStyle/>
          <a:p>
            <a:pPr algn="r"/>
            <a:fld id="{00000000-1234-1234-1234-123412341234}" type="slidenum">
              <a:rPr lang="en" smtClean="0"/>
              <a:pPr algn="r"/>
              <a:t>18</a:t>
            </a:fld>
            <a:endParaRPr lang="en"/>
          </a:p>
        </p:txBody>
      </p:sp>
      <p:sp>
        <p:nvSpPr>
          <p:cNvPr id="5" name="Google Shape;60;p14">
            <a:extLst>
              <a:ext uri="{FF2B5EF4-FFF2-40B4-BE49-F238E27FC236}">
                <a16:creationId xmlns:a16="http://schemas.microsoft.com/office/drawing/2014/main" id="{3E847A93-2551-CD82-68D0-DB6FB40AF999}"/>
              </a:ext>
            </a:extLst>
          </p:cNvPr>
          <p:cNvSpPr txBox="1"/>
          <p:nvPr/>
        </p:nvSpPr>
        <p:spPr>
          <a:xfrm>
            <a:off x="1546698" y="-22654"/>
            <a:ext cx="8891081" cy="790724"/>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Course: Image Processing 31651</a:t>
            </a:r>
            <a:br>
              <a:rPr lang="en" sz="2000" b="1" u="sng" dirty="0">
                <a:solidFill>
                  <a:srgbClr val="0070C0"/>
                </a:solidFill>
              </a:rPr>
            </a:br>
            <a:r>
              <a:rPr lang="en" sz="2000" b="1" u="sng" dirty="0">
                <a:solidFill>
                  <a:srgbClr val="0070C0"/>
                </a:solidFill>
              </a:rPr>
              <a:t>Micro Project 1 (MP1) : Convert Color Image to Grayscale Image (N=1)</a:t>
            </a:r>
          </a:p>
        </p:txBody>
      </p:sp>
      <p:sp>
        <p:nvSpPr>
          <p:cNvPr id="8" name="Google Shape;80;p17">
            <a:extLst>
              <a:ext uri="{FF2B5EF4-FFF2-40B4-BE49-F238E27FC236}">
                <a16:creationId xmlns:a16="http://schemas.microsoft.com/office/drawing/2014/main" id="{B3B7FE4B-7399-EAB8-8F83-136C0987F692}"/>
              </a:ext>
            </a:extLst>
          </p:cNvPr>
          <p:cNvSpPr txBox="1"/>
          <p:nvPr/>
        </p:nvSpPr>
        <p:spPr>
          <a:xfrm>
            <a:off x="1211454" y="648330"/>
            <a:ext cx="9561568"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P1.4 </a:t>
            </a:r>
            <a:r>
              <a:rPr lang="en-US" dirty="0"/>
              <a:t>Extracts of the important parts of the code with proper comments</a:t>
            </a:r>
            <a:r>
              <a:rPr lang="en" dirty="0"/>
              <a:t> – </a:t>
            </a:r>
            <a:r>
              <a:rPr lang="en" dirty="0">
                <a:solidFill>
                  <a:srgbClr val="FF0000"/>
                </a:solidFill>
              </a:rPr>
              <a:t>part 7</a:t>
            </a:r>
            <a:endParaRPr dirty="0">
              <a:solidFill>
                <a:srgbClr val="FF0000"/>
              </a:solidFill>
            </a:endParaRPr>
          </a:p>
        </p:txBody>
      </p:sp>
    </p:spTree>
    <p:extLst>
      <p:ext uri="{BB962C8B-B14F-4D97-AF65-F5344CB8AC3E}">
        <p14:creationId xmlns:p14="http://schemas.microsoft.com/office/powerpoint/2010/main" val="907281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11189D-F3D6-E40E-3C15-A3700C9706D9}"/>
              </a:ext>
            </a:extLst>
          </p:cNvPr>
          <p:cNvSpPr>
            <a:spLocks noGrp="1"/>
          </p:cNvSpPr>
          <p:nvPr>
            <p:ph type="sldNum" idx="12"/>
          </p:nvPr>
        </p:nvSpPr>
        <p:spPr/>
        <p:txBody>
          <a:bodyPr/>
          <a:lstStyle/>
          <a:p>
            <a:pPr algn="r"/>
            <a:fld id="{00000000-1234-1234-1234-123412341234}" type="slidenum">
              <a:rPr lang="en" smtClean="0"/>
              <a:pPr algn="r"/>
              <a:t>19</a:t>
            </a:fld>
            <a:endParaRPr lang="en"/>
          </a:p>
        </p:txBody>
      </p:sp>
      <p:sp>
        <p:nvSpPr>
          <p:cNvPr id="5" name="Google Shape;60;p14">
            <a:extLst>
              <a:ext uri="{FF2B5EF4-FFF2-40B4-BE49-F238E27FC236}">
                <a16:creationId xmlns:a16="http://schemas.microsoft.com/office/drawing/2014/main" id="{F63FF208-F632-9B70-F314-0F6EB65A18B4}"/>
              </a:ext>
            </a:extLst>
          </p:cNvPr>
          <p:cNvSpPr txBox="1"/>
          <p:nvPr/>
        </p:nvSpPr>
        <p:spPr>
          <a:xfrm>
            <a:off x="1546698" y="-22654"/>
            <a:ext cx="8891081" cy="790724"/>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Course: Image Processing 31651</a:t>
            </a:r>
            <a:br>
              <a:rPr lang="en" sz="2000" b="1" u="sng" dirty="0">
                <a:solidFill>
                  <a:srgbClr val="0070C0"/>
                </a:solidFill>
              </a:rPr>
            </a:br>
            <a:r>
              <a:rPr lang="en" sz="2000" b="1" u="sng" dirty="0">
                <a:solidFill>
                  <a:srgbClr val="0070C0"/>
                </a:solidFill>
              </a:rPr>
              <a:t>Micro Project 1 (MP1) : Convert Color Image to Grayscale Image (N=1)</a:t>
            </a:r>
          </a:p>
        </p:txBody>
      </p:sp>
      <p:sp>
        <p:nvSpPr>
          <p:cNvPr id="6" name="Google Shape;80;p17">
            <a:extLst>
              <a:ext uri="{FF2B5EF4-FFF2-40B4-BE49-F238E27FC236}">
                <a16:creationId xmlns:a16="http://schemas.microsoft.com/office/drawing/2014/main" id="{B8A8199A-951A-A2D8-F40D-6B9154D758AD}"/>
              </a:ext>
            </a:extLst>
          </p:cNvPr>
          <p:cNvSpPr txBox="1"/>
          <p:nvPr/>
        </p:nvSpPr>
        <p:spPr>
          <a:xfrm>
            <a:off x="1211453" y="648330"/>
            <a:ext cx="9871413"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P1.5 </a:t>
            </a:r>
            <a:r>
              <a:rPr lang="en-US" dirty="0"/>
              <a:t>Examples of the code operation by using images selected by students</a:t>
            </a:r>
            <a:r>
              <a:rPr lang="en" dirty="0"/>
              <a:t> – </a:t>
            </a:r>
            <a:r>
              <a:rPr lang="en" dirty="0">
                <a:solidFill>
                  <a:srgbClr val="FF0000"/>
                </a:solidFill>
              </a:rPr>
              <a:t>part 1 </a:t>
            </a:r>
            <a:endParaRPr dirty="0">
              <a:solidFill>
                <a:srgbClr val="FF0000"/>
              </a:solidFill>
            </a:endParaRPr>
          </a:p>
        </p:txBody>
      </p:sp>
      <p:pic>
        <p:nvPicPr>
          <p:cNvPr id="8" name="Picture 7" descr="A close-up of a colorful paint&#10;&#10;Description automatically generated">
            <a:extLst>
              <a:ext uri="{FF2B5EF4-FFF2-40B4-BE49-F238E27FC236}">
                <a16:creationId xmlns:a16="http://schemas.microsoft.com/office/drawing/2014/main" id="{D700553B-CB62-5CB4-ADF4-56C882773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8" y="2267040"/>
            <a:ext cx="3423045" cy="2567283"/>
          </a:xfrm>
          <a:prstGeom prst="rect">
            <a:avLst/>
          </a:prstGeom>
        </p:spPr>
      </p:pic>
      <p:cxnSp>
        <p:nvCxnSpPr>
          <p:cNvPr id="16" name="Straight Arrow Connector 15">
            <a:extLst>
              <a:ext uri="{FF2B5EF4-FFF2-40B4-BE49-F238E27FC236}">
                <a16:creationId xmlns:a16="http://schemas.microsoft.com/office/drawing/2014/main" id="{C2D6B42D-34E4-6A93-FF28-C63193518C90}"/>
              </a:ext>
            </a:extLst>
          </p:cNvPr>
          <p:cNvCxnSpPr>
            <a:cxnSpLocks/>
          </p:cNvCxnSpPr>
          <p:nvPr/>
        </p:nvCxnSpPr>
        <p:spPr>
          <a:xfrm flipV="1">
            <a:off x="3562305" y="2345124"/>
            <a:ext cx="2545865" cy="1312476"/>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F40382E-7F11-0433-8B35-100AECB0D1C8}"/>
              </a:ext>
            </a:extLst>
          </p:cNvPr>
          <p:cNvCxnSpPr>
            <a:cxnSpLocks/>
          </p:cNvCxnSpPr>
          <p:nvPr/>
        </p:nvCxnSpPr>
        <p:spPr>
          <a:xfrm>
            <a:off x="3586643" y="3872720"/>
            <a:ext cx="2551682" cy="1402013"/>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pic>
        <p:nvPicPr>
          <p:cNvPr id="20" name="Picture 19" descr="A black and white image of a swirly surface&#10;&#10;Description automatically generated">
            <a:extLst>
              <a:ext uri="{FF2B5EF4-FFF2-40B4-BE49-F238E27FC236}">
                <a16:creationId xmlns:a16="http://schemas.microsoft.com/office/drawing/2014/main" id="{DEEBC254-5024-AB59-A8AB-CE9F3301C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204" y="1188623"/>
            <a:ext cx="3578796" cy="2684097"/>
          </a:xfrm>
          <a:prstGeom prst="rect">
            <a:avLst/>
          </a:prstGeom>
        </p:spPr>
      </p:pic>
      <p:sp>
        <p:nvSpPr>
          <p:cNvPr id="26" name="Rectangle 25">
            <a:extLst>
              <a:ext uri="{FF2B5EF4-FFF2-40B4-BE49-F238E27FC236}">
                <a16:creationId xmlns:a16="http://schemas.microsoft.com/office/drawing/2014/main" id="{76353C57-B663-0786-EA67-BF5ED115B031}"/>
              </a:ext>
            </a:extLst>
          </p:cNvPr>
          <p:cNvSpPr/>
          <p:nvPr/>
        </p:nvSpPr>
        <p:spPr>
          <a:xfrm rot="19935689">
            <a:off x="3373723" y="2545992"/>
            <a:ext cx="2781717" cy="3791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Using “average algorithm”</a:t>
            </a:r>
            <a:endParaRPr lang="he-IL" dirty="0"/>
          </a:p>
        </p:txBody>
      </p:sp>
      <p:sp>
        <p:nvSpPr>
          <p:cNvPr id="31" name="Rectangle 30">
            <a:extLst>
              <a:ext uri="{FF2B5EF4-FFF2-40B4-BE49-F238E27FC236}">
                <a16:creationId xmlns:a16="http://schemas.microsoft.com/office/drawing/2014/main" id="{2C27FA55-6D2C-51F0-376F-B1D384DE306F}"/>
              </a:ext>
            </a:extLst>
          </p:cNvPr>
          <p:cNvSpPr/>
          <p:nvPr/>
        </p:nvSpPr>
        <p:spPr>
          <a:xfrm rot="1792331">
            <a:off x="3347347" y="4687637"/>
            <a:ext cx="3030272" cy="3791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Using “luminosity algorithm”</a:t>
            </a:r>
            <a:endParaRPr lang="he-IL" dirty="0"/>
          </a:p>
        </p:txBody>
      </p:sp>
      <p:pic>
        <p:nvPicPr>
          <p:cNvPr id="34" name="Picture 33" descr="A black and white image of a swirly surface&#10;&#10;Description automatically generated">
            <a:extLst>
              <a:ext uri="{FF2B5EF4-FFF2-40B4-BE49-F238E27FC236}">
                <a16:creationId xmlns:a16="http://schemas.microsoft.com/office/drawing/2014/main" id="{280ABE66-0613-C76D-6EB4-71CA4CF99A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032" y="4233025"/>
            <a:ext cx="3499967" cy="2624975"/>
          </a:xfrm>
          <a:prstGeom prst="rect">
            <a:avLst/>
          </a:prstGeom>
        </p:spPr>
      </p:pic>
    </p:spTree>
    <p:extLst>
      <p:ext uri="{BB962C8B-B14F-4D97-AF65-F5344CB8AC3E}">
        <p14:creationId xmlns:p14="http://schemas.microsoft.com/office/powerpoint/2010/main" val="1298120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1546698" y="-22654"/>
            <a:ext cx="8891081" cy="790724"/>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Course: Image Processing 31651</a:t>
            </a:r>
            <a:br>
              <a:rPr lang="en" sz="2000" b="1" u="sng" dirty="0">
                <a:solidFill>
                  <a:srgbClr val="0070C0"/>
                </a:solidFill>
              </a:rPr>
            </a:br>
            <a:r>
              <a:rPr lang="en" sz="2000" b="1" u="sng" dirty="0">
                <a:solidFill>
                  <a:srgbClr val="0070C0"/>
                </a:solidFill>
              </a:rPr>
              <a:t>Micro Project 1 (MP1) : Convert Color Image to Grayscale Image (N=1)</a:t>
            </a:r>
          </a:p>
          <a:p>
            <a:pPr algn="ctr"/>
            <a:r>
              <a:rPr lang="en" sz="2000" b="1" u="sng" dirty="0">
                <a:solidFill>
                  <a:srgbClr val="FF0000"/>
                </a:solidFill>
              </a:rPr>
              <a:t>Presentation contains:</a:t>
            </a:r>
            <a:endParaRPr sz="2000" b="1" u="sng" dirty="0">
              <a:solidFill>
                <a:srgbClr val="FF0000"/>
              </a:solidFill>
            </a:endParaRPr>
          </a:p>
        </p:txBody>
      </p:sp>
      <p:graphicFrame>
        <p:nvGraphicFramePr>
          <p:cNvPr id="61" name="Google Shape;61;p14"/>
          <p:cNvGraphicFramePr/>
          <p:nvPr>
            <p:extLst>
              <p:ext uri="{D42A27DB-BD31-4B8C-83A1-F6EECF244321}">
                <p14:modId xmlns:p14="http://schemas.microsoft.com/office/powerpoint/2010/main" val="4087761058"/>
              </p:ext>
            </p:extLst>
          </p:nvPr>
        </p:nvGraphicFramePr>
        <p:xfrm>
          <a:off x="128081" y="1011341"/>
          <a:ext cx="11935838" cy="5749383"/>
        </p:xfrm>
        <a:graphic>
          <a:graphicData uri="http://schemas.openxmlformats.org/drawingml/2006/table">
            <a:tbl>
              <a:tblPr>
                <a:noFill/>
              </a:tblPr>
              <a:tblGrid>
                <a:gridCol w="708623">
                  <a:extLst>
                    <a:ext uri="{9D8B030D-6E8A-4147-A177-3AD203B41FA5}">
                      <a16:colId xmlns:a16="http://schemas.microsoft.com/office/drawing/2014/main" val="20000"/>
                    </a:ext>
                  </a:extLst>
                </a:gridCol>
                <a:gridCol w="1122721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2400"/>
                        <a:t>#</a:t>
                      </a:r>
                      <a:endParaRPr sz="2400"/>
                    </a:p>
                  </a:txBody>
                  <a:tcPr marL="121900" marR="121900" marT="121900" marB="121900"/>
                </a:tc>
                <a:tc>
                  <a:txBody>
                    <a:bodyPr/>
                    <a:lstStyle/>
                    <a:p>
                      <a:pPr marL="0" lvl="0" indent="0" algn="l" rtl="0">
                        <a:spcBef>
                          <a:spcPts val="0"/>
                        </a:spcBef>
                        <a:spcAft>
                          <a:spcPts val="0"/>
                        </a:spcAft>
                        <a:buNone/>
                      </a:pPr>
                      <a:r>
                        <a:rPr lang="en" sz="2400" dirty="0"/>
                        <a:t>Description</a:t>
                      </a:r>
                      <a:endParaRPr sz="2400" dirty="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1</a:t>
                      </a:r>
                      <a:endParaRPr sz="2400"/>
                    </a:p>
                  </a:txBody>
                  <a:tcPr marL="121900" marR="121900" marT="121900" marB="121900"/>
                </a:tc>
                <a:tc>
                  <a:txBody>
                    <a:bodyPr/>
                    <a:lstStyle/>
                    <a:p>
                      <a:pPr marL="0" lvl="0" indent="0" algn="l" rtl="0">
                        <a:spcBef>
                          <a:spcPts val="0"/>
                        </a:spcBef>
                        <a:spcAft>
                          <a:spcPts val="0"/>
                        </a:spcAft>
                        <a:buNone/>
                      </a:pPr>
                      <a:r>
                        <a:rPr lang="en" sz="2400" dirty="0"/>
                        <a:t>Description of the problem to be solved</a:t>
                      </a:r>
                      <a:endParaRPr sz="2400" dirty="0"/>
                    </a:p>
                  </a:txBody>
                  <a:tcPr marL="121900" marR="121900" marT="121900" marB="121900"/>
                </a:tc>
                <a:extLst>
                  <a:ext uri="{0D108BD9-81ED-4DB2-BD59-A6C34878D82A}">
                    <a16:rowId xmlns:a16="http://schemas.microsoft.com/office/drawing/2014/main" val="10001"/>
                  </a:ext>
                </a:extLst>
              </a:tr>
              <a:tr h="1012030">
                <a:tc>
                  <a:txBody>
                    <a:bodyPr/>
                    <a:lstStyle/>
                    <a:p>
                      <a:pPr marL="0" lvl="0" indent="0" algn="l" rtl="0">
                        <a:spcBef>
                          <a:spcPts val="0"/>
                        </a:spcBef>
                        <a:spcAft>
                          <a:spcPts val="0"/>
                        </a:spcAft>
                        <a:buNone/>
                      </a:pPr>
                      <a:r>
                        <a:rPr lang="en" sz="2400"/>
                        <a:t>2</a:t>
                      </a:r>
                      <a:endParaRPr sz="2400"/>
                    </a:p>
                  </a:txBody>
                  <a:tcPr marL="121900" marR="121900" marT="121900" marB="121900"/>
                </a:tc>
                <a:tc>
                  <a:txBody>
                    <a:bodyPr/>
                    <a:lstStyle/>
                    <a:p>
                      <a:pPr marL="0" lvl="0" indent="0" algn="l" rtl="0">
                        <a:spcBef>
                          <a:spcPts val="0"/>
                        </a:spcBef>
                        <a:spcAft>
                          <a:spcPts val="0"/>
                        </a:spcAft>
                        <a:buClr>
                          <a:schemeClr val="dk1"/>
                        </a:buClr>
                        <a:buSzPts val="1100"/>
                        <a:buFont typeface="Arial"/>
                        <a:buNone/>
                      </a:pPr>
                      <a:r>
                        <a:rPr lang="en" sz="2400" dirty="0"/>
                        <a:t>Description of the algorithm including description of: </a:t>
                      </a:r>
                      <a:endParaRPr sz="2400" dirty="0"/>
                    </a:p>
                    <a:p>
                      <a:pPr marL="0" lvl="0" indent="0" algn="l" rtl="0">
                        <a:spcBef>
                          <a:spcPts val="0"/>
                        </a:spcBef>
                        <a:spcAft>
                          <a:spcPts val="0"/>
                        </a:spcAft>
                        <a:buClr>
                          <a:schemeClr val="dk1"/>
                        </a:buClr>
                        <a:buSzPts val="1100"/>
                        <a:buFont typeface="Arial"/>
                        <a:buNone/>
                      </a:pPr>
                      <a:r>
                        <a:rPr lang="en" sz="2400" dirty="0"/>
                        <a:t>Input Image(s), algorithm’ parameter(s), output image(s)/value(s)</a:t>
                      </a:r>
                      <a:endParaRPr sz="2400" dirty="0"/>
                    </a:p>
                  </a:txBody>
                  <a:tcPr marL="121900" marR="121900" marT="121900" marB="121900"/>
                </a:tc>
                <a:extLst>
                  <a:ext uri="{0D108BD9-81ED-4DB2-BD59-A6C34878D82A}">
                    <a16:rowId xmlns:a16="http://schemas.microsoft.com/office/drawing/2014/main" val="10002"/>
                  </a:ext>
                </a:extLst>
              </a:tr>
              <a:tr h="764339">
                <a:tc>
                  <a:txBody>
                    <a:bodyPr/>
                    <a:lstStyle/>
                    <a:p>
                      <a:pPr marL="0" lvl="0" indent="0" algn="l" rtl="0">
                        <a:spcBef>
                          <a:spcPts val="0"/>
                        </a:spcBef>
                        <a:spcAft>
                          <a:spcPts val="0"/>
                        </a:spcAft>
                        <a:buNone/>
                      </a:pPr>
                      <a:r>
                        <a:rPr lang="en-US" sz="2400" dirty="0"/>
                        <a:t>3</a:t>
                      </a:r>
                      <a:endParaRPr sz="2400" dirty="0"/>
                    </a:p>
                  </a:txBody>
                  <a:tcPr marL="121900" marR="121900" marT="121900" marB="121900"/>
                </a:tc>
                <a:tc>
                  <a:txBody>
                    <a:bodyPr/>
                    <a:lstStyle/>
                    <a:p>
                      <a:pPr marL="0" lvl="0" indent="0" algn="l" rtl="0">
                        <a:spcBef>
                          <a:spcPts val="0"/>
                        </a:spcBef>
                        <a:spcAft>
                          <a:spcPts val="0"/>
                        </a:spcAft>
                        <a:buNone/>
                      </a:pPr>
                      <a:r>
                        <a:rPr lang="en-US" sz="2400" dirty="0"/>
                        <a:t>Detailed Block chart (Flow Chart/Block Diagram) of the algorithm(s)</a:t>
                      </a:r>
                      <a:endParaRPr sz="2400" dirty="0"/>
                    </a:p>
                  </a:txBody>
                  <a:tcPr marL="121900" marR="121900" marT="121900" marB="121900"/>
                </a:tc>
                <a:extLst>
                  <a:ext uri="{0D108BD9-81ED-4DB2-BD59-A6C34878D82A}">
                    <a16:rowId xmlns:a16="http://schemas.microsoft.com/office/drawing/2014/main" val="1260462572"/>
                  </a:ext>
                </a:extLst>
              </a:tr>
              <a:tr h="949567">
                <a:tc>
                  <a:txBody>
                    <a:bodyPr/>
                    <a:lstStyle/>
                    <a:p>
                      <a:pPr marL="0" lvl="0" indent="0" algn="l" rtl="0">
                        <a:spcBef>
                          <a:spcPts val="0"/>
                        </a:spcBef>
                        <a:spcAft>
                          <a:spcPts val="0"/>
                        </a:spcAft>
                        <a:buNone/>
                      </a:pPr>
                      <a:r>
                        <a:rPr lang="en" sz="2400" dirty="0"/>
                        <a:t>4</a:t>
                      </a:r>
                      <a:endParaRPr sz="2400" dirty="0"/>
                    </a:p>
                  </a:txBody>
                  <a:tcPr marL="121900" marR="121900" marT="121900" marB="121900"/>
                </a:tc>
                <a:tc>
                  <a:txBody>
                    <a:bodyPr/>
                    <a:lstStyle/>
                    <a:p>
                      <a:pPr marL="0" lvl="0" indent="0" algn="l" rtl="0">
                        <a:spcBef>
                          <a:spcPts val="0"/>
                        </a:spcBef>
                        <a:spcAft>
                          <a:spcPts val="0"/>
                        </a:spcAft>
                        <a:buNone/>
                      </a:pPr>
                      <a:r>
                        <a:rPr lang="en" sz="2400" dirty="0"/>
                        <a:t>Extracts of the important parts of the code with proper comments</a:t>
                      </a:r>
                      <a:endParaRPr sz="2400" dirty="0"/>
                    </a:p>
                  </a:txBody>
                  <a:tcPr marL="121900" marR="121900" marT="121900" marB="121900"/>
                </a:tc>
                <a:extLst>
                  <a:ext uri="{0D108BD9-81ED-4DB2-BD59-A6C34878D82A}">
                    <a16:rowId xmlns:a16="http://schemas.microsoft.com/office/drawing/2014/main" val="10003"/>
                  </a:ext>
                </a:extLst>
              </a:tr>
              <a:tr h="1194767">
                <a:tc>
                  <a:txBody>
                    <a:bodyPr/>
                    <a:lstStyle/>
                    <a:p>
                      <a:pPr marL="0" lvl="0" indent="0" algn="l" rtl="0">
                        <a:spcBef>
                          <a:spcPts val="0"/>
                        </a:spcBef>
                        <a:spcAft>
                          <a:spcPts val="0"/>
                        </a:spcAft>
                        <a:buNone/>
                      </a:pPr>
                      <a:r>
                        <a:rPr lang="en" sz="2400" dirty="0"/>
                        <a:t>5</a:t>
                      </a:r>
                      <a:endParaRPr sz="2400" dirty="0"/>
                    </a:p>
                  </a:txBody>
                  <a:tcPr marL="121900" marR="121900" marT="121900" marB="121900"/>
                </a:tc>
                <a:tc>
                  <a:txBody>
                    <a:bodyPr/>
                    <a:lstStyle/>
                    <a:p>
                      <a:pPr marL="0" lvl="0" indent="0" algn="l" rtl="0">
                        <a:spcBef>
                          <a:spcPts val="0"/>
                        </a:spcBef>
                        <a:spcAft>
                          <a:spcPts val="0"/>
                        </a:spcAft>
                        <a:buNone/>
                      </a:pPr>
                      <a:r>
                        <a:rPr lang="en" sz="2400" dirty="0"/>
                        <a:t>Examples of the code operation by using images selected by students including a </a:t>
                      </a:r>
                      <a:r>
                        <a:rPr lang="en-US" sz="2400" dirty="0"/>
                        <a:t>discussion when algorithm’ worked and when not</a:t>
                      </a:r>
                      <a:endParaRPr sz="2400" dirty="0"/>
                    </a:p>
                  </a:txBody>
                  <a:tcPr marL="121900" marR="121900" marT="121900" marB="121900"/>
                </a:tc>
                <a:extLst>
                  <a:ext uri="{0D108BD9-81ED-4DB2-BD59-A6C34878D82A}">
                    <a16:rowId xmlns:a16="http://schemas.microsoft.com/office/drawing/2014/main" val="10004"/>
                  </a:ext>
                </a:extLst>
              </a:tr>
              <a:tr h="609560">
                <a:tc>
                  <a:txBody>
                    <a:bodyPr/>
                    <a:lstStyle/>
                    <a:p>
                      <a:pPr marL="0" lvl="0" indent="0" algn="l" rtl="0">
                        <a:spcBef>
                          <a:spcPts val="0"/>
                        </a:spcBef>
                        <a:spcAft>
                          <a:spcPts val="0"/>
                        </a:spcAft>
                        <a:buNone/>
                      </a:pPr>
                      <a:r>
                        <a:rPr lang="en" sz="2400" dirty="0"/>
                        <a:t>6</a:t>
                      </a:r>
                      <a:endParaRPr sz="2400" dirty="0"/>
                    </a:p>
                  </a:txBody>
                  <a:tcPr marL="121900" marR="121900" marT="121900" marB="121900"/>
                </a:tc>
                <a:tc>
                  <a:txBody>
                    <a:bodyPr/>
                    <a:lstStyle/>
                    <a:p>
                      <a:pPr marL="0" lvl="0" indent="0" algn="l" rtl="0">
                        <a:spcBef>
                          <a:spcPts val="0"/>
                        </a:spcBef>
                        <a:spcAft>
                          <a:spcPts val="0"/>
                        </a:spcAft>
                        <a:buNone/>
                      </a:pPr>
                      <a:r>
                        <a:rPr lang="en" sz="2400" dirty="0"/>
                        <a:t> List of sources used (Bibliography)</a:t>
                      </a:r>
                      <a:endParaRPr sz="2400" dirty="0"/>
                    </a:p>
                  </a:txBody>
                  <a:tcPr marL="121900" marR="121900" marT="121900" marB="121900"/>
                </a:tc>
                <a:extLst>
                  <a:ext uri="{0D108BD9-81ED-4DB2-BD59-A6C34878D82A}">
                    <a16:rowId xmlns:a16="http://schemas.microsoft.com/office/drawing/2014/main" val="10005"/>
                  </a:ext>
                </a:extLst>
              </a:tr>
            </a:tbl>
          </a:graphicData>
        </a:graphic>
      </p:graphicFrame>
      <p:sp>
        <p:nvSpPr>
          <p:cNvPr id="3" name="Slide Number Placeholder 2">
            <a:extLst>
              <a:ext uri="{FF2B5EF4-FFF2-40B4-BE49-F238E27FC236}">
                <a16:creationId xmlns:a16="http://schemas.microsoft.com/office/drawing/2014/main" id="{DAE93F1A-3D10-A22B-8AB4-FDBCB88B64B6}"/>
              </a:ext>
            </a:extLst>
          </p:cNvPr>
          <p:cNvSpPr>
            <a:spLocks noGrp="1"/>
          </p:cNvSpPr>
          <p:nvPr>
            <p:ph type="sldNum" idx="12"/>
          </p:nvPr>
        </p:nvSpPr>
        <p:spPr>
          <a:xfrm>
            <a:off x="11828834" y="0"/>
            <a:ext cx="363166" cy="372708"/>
          </a:xfrm>
        </p:spPr>
        <p:txBody>
          <a:bodyPr/>
          <a:lstStyle/>
          <a:p>
            <a:pPr algn="r"/>
            <a:fld id="{00000000-1234-1234-1234-123412341234}" type="slidenum">
              <a:rPr lang="en" sz="1600" smtClean="0"/>
              <a:pPr algn="r"/>
              <a:t>2</a:t>
            </a:fld>
            <a:endParaRPr lang="en"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11189D-F3D6-E40E-3C15-A3700C9706D9}"/>
              </a:ext>
            </a:extLst>
          </p:cNvPr>
          <p:cNvSpPr>
            <a:spLocks noGrp="1"/>
          </p:cNvSpPr>
          <p:nvPr>
            <p:ph type="sldNum" idx="12"/>
          </p:nvPr>
        </p:nvSpPr>
        <p:spPr/>
        <p:txBody>
          <a:bodyPr/>
          <a:lstStyle/>
          <a:p>
            <a:pPr algn="r"/>
            <a:fld id="{00000000-1234-1234-1234-123412341234}" type="slidenum">
              <a:rPr lang="en" smtClean="0"/>
              <a:pPr algn="r"/>
              <a:t>20</a:t>
            </a:fld>
            <a:endParaRPr lang="en"/>
          </a:p>
        </p:txBody>
      </p:sp>
      <p:sp>
        <p:nvSpPr>
          <p:cNvPr id="5" name="Google Shape;60;p14">
            <a:extLst>
              <a:ext uri="{FF2B5EF4-FFF2-40B4-BE49-F238E27FC236}">
                <a16:creationId xmlns:a16="http://schemas.microsoft.com/office/drawing/2014/main" id="{F63FF208-F632-9B70-F314-0F6EB65A18B4}"/>
              </a:ext>
            </a:extLst>
          </p:cNvPr>
          <p:cNvSpPr txBox="1"/>
          <p:nvPr/>
        </p:nvSpPr>
        <p:spPr>
          <a:xfrm>
            <a:off x="1546698" y="-22654"/>
            <a:ext cx="8891081" cy="790724"/>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Course: Image Processing 31651</a:t>
            </a:r>
            <a:br>
              <a:rPr lang="en" sz="2000" b="1" u="sng" dirty="0">
                <a:solidFill>
                  <a:srgbClr val="0070C0"/>
                </a:solidFill>
              </a:rPr>
            </a:br>
            <a:r>
              <a:rPr lang="en" sz="2000" b="1" u="sng" dirty="0">
                <a:solidFill>
                  <a:srgbClr val="0070C0"/>
                </a:solidFill>
              </a:rPr>
              <a:t>Micro Project 1 (MP1) : Convert Color Image to Grayscale Image (N=1)</a:t>
            </a:r>
          </a:p>
        </p:txBody>
      </p:sp>
      <p:sp>
        <p:nvSpPr>
          <p:cNvPr id="6" name="Google Shape;80;p17">
            <a:extLst>
              <a:ext uri="{FF2B5EF4-FFF2-40B4-BE49-F238E27FC236}">
                <a16:creationId xmlns:a16="http://schemas.microsoft.com/office/drawing/2014/main" id="{B8A8199A-951A-A2D8-F40D-6B9154D758AD}"/>
              </a:ext>
            </a:extLst>
          </p:cNvPr>
          <p:cNvSpPr txBox="1"/>
          <p:nvPr/>
        </p:nvSpPr>
        <p:spPr>
          <a:xfrm>
            <a:off x="1211453" y="648330"/>
            <a:ext cx="9871413"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P1.5 </a:t>
            </a:r>
            <a:r>
              <a:rPr lang="en-US" dirty="0"/>
              <a:t>Examples of the code operation by using images selected by students</a:t>
            </a:r>
            <a:r>
              <a:rPr lang="en" dirty="0"/>
              <a:t> – </a:t>
            </a:r>
            <a:r>
              <a:rPr lang="en" dirty="0">
                <a:solidFill>
                  <a:srgbClr val="FF0000"/>
                </a:solidFill>
              </a:rPr>
              <a:t>part 2 </a:t>
            </a:r>
            <a:endParaRPr dirty="0">
              <a:solidFill>
                <a:srgbClr val="FF0000"/>
              </a:solidFill>
            </a:endParaRPr>
          </a:p>
        </p:txBody>
      </p:sp>
      <p:pic>
        <p:nvPicPr>
          <p:cNvPr id="8" name="Picture 7" descr="A close-up of a colorful paint&#10;&#10;Description automatically generated">
            <a:extLst>
              <a:ext uri="{FF2B5EF4-FFF2-40B4-BE49-F238E27FC236}">
                <a16:creationId xmlns:a16="http://schemas.microsoft.com/office/drawing/2014/main" id="{D700553B-CB62-5CB4-ADF4-56C882773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8" y="2267040"/>
            <a:ext cx="3423045" cy="2567283"/>
          </a:xfrm>
          <a:prstGeom prst="rect">
            <a:avLst/>
          </a:prstGeom>
        </p:spPr>
      </p:pic>
      <p:cxnSp>
        <p:nvCxnSpPr>
          <p:cNvPr id="16" name="Straight Arrow Connector 15">
            <a:extLst>
              <a:ext uri="{FF2B5EF4-FFF2-40B4-BE49-F238E27FC236}">
                <a16:creationId xmlns:a16="http://schemas.microsoft.com/office/drawing/2014/main" id="{C2D6B42D-34E4-6A93-FF28-C63193518C90}"/>
              </a:ext>
            </a:extLst>
          </p:cNvPr>
          <p:cNvCxnSpPr>
            <a:cxnSpLocks/>
          </p:cNvCxnSpPr>
          <p:nvPr/>
        </p:nvCxnSpPr>
        <p:spPr>
          <a:xfrm flipV="1">
            <a:off x="3562305" y="2345124"/>
            <a:ext cx="2545865" cy="1312476"/>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F40382E-7F11-0433-8B35-100AECB0D1C8}"/>
              </a:ext>
            </a:extLst>
          </p:cNvPr>
          <p:cNvCxnSpPr>
            <a:cxnSpLocks/>
          </p:cNvCxnSpPr>
          <p:nvPr/>
        </p:nvCxnSpPr>
        <p:spPr>
          <a:xfrm>
            <a:off x="3586643" y="3872720"/>
            <a:ext cx="2551682" cy="1402013"/>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76353C57-B663-0786-EA67-BF5ED115B031}"/>
              </a:ext>
            </a:extLst>
          </p:cNvPr>
          <p:cNvSpPr/>
          <p:nvPr/>
        </p:nvSpPr>
        <p:spPr>
          <a:xfrm rot="19935689">
            <a:off x="3365303" y="2511890"/>
            <a:ext cx="2928255" cy="3791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Using “lightness algorithm”</a:t>
            </a:r>
            <a:endParaRPr lang="he-IL" dirty="0"/>
          </a:p>
        </p:txBody>
      </p:sp>
      <p:sp>
        <p:nvSpPr>
          <p:cNvPr id="31" name="Rectangle 30">
            <a:extLst>
              <a:ext uri="{FF2B5EF4-FFF2-40B4-BE49-F238E27FC236}">
                <a16:creationId xmlns:a16="http://schemas.microsoft.com/office/drawing/2014/main" id="{2C27FA55-6D2C-51F0-376F-B1D384DE306F}"/>
              </a:ext>
            </a:extLst>
          </p:cNvPr>
          <p:cNvSpPr/>
          <p:nvPr/>
        </p:nvSpPr>
        <p:spPr>
          <a:xfrm rot="1792331">
            <a:off x="3347347" y="4687637"/>
            <a:ext cx="3030272" cy="3791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Using “algorithm”</a:t>
            </a:r>
            <a:endParaRPr lang="he-IL" dirty="0"/>
          </a:p>
        </p:txBody>
      </p:sp>
      <p:pic>
        <p:nvPicPr>
          <p:cNvPr id="3" name="Picture 2" descr="A close up of a paint&#10;&#10;Description automatically generated">
            <a:extLst>
              <a:ext uri="{FF2B5EF4-FFF2-40B4-BE49-F238E27FC236}">
                <a16:creationId xmlns:a16="http://schemas.microsoft.com/office/drawing/2014/main" id="{072E84C1-880E-1F7D-4752-DBD13AE45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033" y="1125530"/>
            <a:ext cx="3889365" cy="2917024"/>
          </a:xfrm>
          <a:prstGeom prst="rect">
            <a:avLst/>
          </a:prstGeom>
        </p:spPr>
      </p:pic>
    </p:spTree>
    <p:extLst>
      <p:ext uri="{BB962C8B-B14F-4D97-AF65-F5344CB8AC3E}">
        <p14:creationId xmlns:p14="http://schemas.microsoft.com/office/powerpoint/2010/main" val="4247299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11189D-F3D6-E40E-3C15-A3700C9706D9}"/>
              </a:ext>
            </a:extLst>
          </p:cNvPr>
          <p:cNvSpPr>
            <a:spLocks noGrp="1"/>
          </p:cNvSpPr>
          <p:nvPr>
            <p:ph type="sldNum" idx="12"/>
          </p:nvPr>
        </p:nvSpPr>
        <p:spPr/>
        <p:txBody>
          <a:bodyPr/>
          <a:lstStyle/>
          <a:p>
            <a:pPr algn="r"/>
            <a:fld id="{00000000-1234-1234-1234-123412341234}" type="slidenum">
              <a:rPr lang="en" smtClean="0"/>
              <a:pPr algn="r"/>
              <a:t>21</a:t>
            </a:fld>
            <a:endParaRPr lang="en"/>
          </a:p>
        </p:txBody>
      </p:sp>
      <p:sp>
        <p:nvSpPr>
          <p:cNvPr id="5" name="Google Shape;60;p14">
            <a:extLst>
              <a:ext uri="{FF2B5EF4-FFF2-40B4-BE49-F238E27FC236}">
                <a16:creationId xmlns:a16="http://schemas.microsoft.com/office/drawing/2014/main" id="{F63FF208-F632-9B70-F314-0F6EB65A18B4}"/>
              </a:ext>
            </a:extLst>
          </p:cNvPr>
          <p:cNvSpPr txBox="1"/>
          <p:nvPr/>
        </p:nvSpPr>
        <p:spPr>
          <a:xfrm>
            <a:off x="1546698" y="-22654"/>
            <a:ext cx="8891081" cy="790724"/>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Course: Image Processing 31651</a:t>
            </a:r>
            <a:br>
              <a:rPr lang="en" sz="2000" b="1" u="sng" dirty="0">
                <a:solidFill>
                  <a:srgbClr val="0070C0"/>
                </a:solidFill>
              </a:rPr>
            </a:br>
            <a:r>
              <a:rPr lang="en" sz="2000" b="1" u="sng" dirty="0">
                <a:solidFill>
                  <a:srgbClr val="0070C0"/>
                </a:solidFill>
              </a:rPr>
              <a:t>Micro Project 1 (MP1) : Convert Color Image to Grayscale Image (N=1)</a:t>
            </a:r>
          </a:p>
        </p:txBody>
      </p:sp>
      <p:sp>
        <p:nvSpPr>
          <p:cNvPr id="6" name="Google Shape;80;p17">
            <a:extLst>
              <a:ext uri="{FF2B5EF4-FFF2-40B4-BE49-F238E27FC236}">
                <a16:creationId xmlns:a16="http://schemas.microsoft.com/office/drawing/2014/main" id="{B8A8199A-951A-A2D8-F40D-6B9154D758AD}"/>
              </a:ext>
            </a:extLst>
          </p:cNvPr>
          <p:cNvSpPr txBox="1"/>
          <p:nvPr/>
        </p:nvSpPr>
        <p:spPr>
          <a:xfrm>
            <a:off x="1211453" y="648330"/>
            <a:ext cx="9871413"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P1.5 </a:t>
            </a:r>
            <a:r>
              <a:rPr lang="en-US" dirty="0"/>
              <a:t>Examples of the code operation by using images selected by students</a:t>
            </a:r>
            <a:r>
              <a:rPr lang="en" dirty="0"/>
              <a:t> – </a:t>
            </a:r>
            <a:r>
              <a:rPr lang="en" dirty="0">
                <a:solidFill>
                  <a:srgbClr val="FF0000"/>
                </a:solidFill>
              </a:rPr>
              <a:t>part 3 </a:t>
            </a:r>
            <a:endParaRPr dirty="0">
              <a:solidFill>
                <a:srgbClr val="FF0000"/>
              </a:solidFill>
            </a:endParaRPr>
          </a:p>
        </p:txBody>
      </p:sp>
      <p:cxnSp>
        <p:nvCxnSpPr>
          <p:cNvPr id="16" name="Straight Arrow Connector 15">
            <a:extLst>
              <a:ext uri="{FF2B5EF4-FFF2-40B4-BE49-F238E27FC236}">
                <a16:creationId xmlns:a16="http://schemas.microsoft.com/office/drawing/2014/main" id="{C2D6B42D-34E4-6A93-FF28-C63193518C90}"/>
              </a:ext>
            </a:extLst>
          </p:cNvPr>
          <p:cNvCxnSpPr>
            <a:cxnSpLocks/>
          </p:cNvCxnSpPr>
          <p:nvPr/>
        </p:nvCxnSpPr>
        <p:spPr>
          <a:xfrm flipV="1">
            <a:off x="3562305" y="2345124"/>
            <a:ext cx="2545865" cy="1312476"/>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F40382E-7F11-0433-8B35-100AECB0D1C8}"/>
              </a:ext>
            </a:extLst>
          </p:cNvPr>
          <p:cNvCxnSpPr>
            <a:cxnSpLocks/>
          </p:cNvCxnSpPr>
          <p:nvPr/>
        </p:nvCxnSpPr>
        <p:spPr>
          <a:xfrm>
            <a:off x="3586643" y="3872720"/>
            <a:ext cx="2551682" cy="1402013"/>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76353C57-B663-0786-EA67-BF5ED115B031}"/>
              </a:ext>
            </a:extLst>
          </p:cNvPr>
          <p:cNvSpPr/>
          <p:nvPr/>
        </p:nvSpPr>
        <p:spPr>
          <a:xfrm rot="19935689">
            <a:off x="3373723" y="2545992"/>
            <a:ext cx="2781717" cy="3791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Using “average algorithm”</a:t>
            </a:r>
            <a:endParaRPr lang="he-IL" dirty="0"/>
          </a:p>
        </p:txBody>
      </p:sp>
      <p:sp>
        <p:nvSpPr>
          <p:cNvPr id="31" name="Rectangle 30">
            <a:extLst>
              <a:ext uri="{FF2B5EF4-FFF2-40B4-BE49-F238E27FC236}">
                <a16:creationId xmlns:a16="http://schemas.microsoft.com/office/drawing/2014/main" id="{2C27FA55-6D2C-51F0-376F-B1D384DE306F}"/>
              </a:ext>
            </a:extLst>
          </p:cNvPr>
          <p:cNvSpPr/>
          <p:nvPr/>
        </p:nvSpPr>
        <p:spPr>
          <a:xfrm rot="1792331">
            <a:off x="3347347" y="4687637"/>
            <a:ext cx="3030272" cy="3791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Using “luminosity algorithm”</a:t>
            </a:r>
            <a:endParaRPr lang="he-IL" dirty="0"/>
          </a:p>
        </p:txBody>
      </p:sp>
      <p:pic>
        <p:nvPicPr>
          <p:cNvPr id="3" name="Picture 2" descr="A colorful lion with blue eyes&#10;&#10;Description automatically generated">
            <a:extLst>
              <a:ext uri="{FF2B5EF4-FFF2-40B4-BE49-F238E27FC236}">
                <a16:creationId xmlns:a16="http://schemas.microsoft.com/office/drawing/2014/main" id="{6720EF16-79EA-802A-A548-902DF921D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8" y="2548467"/>
            <a:ext cx="3403430" cy="2552572"/>
          </a:xfrm>
          <a:prstGeom prst="rect">
            <a:avLst/>
          </a:prstGeom>
        </p:spPr>
      </p:pic>
      <p:pic>
        <p:nvPicPr>
          <p:cNvPr id="9" name="Picture 8" descr="A lion with a fluffy mane&#10;&#10;Description automatically generated">
            <a:extLst>
              <a:ext uri="{FF2B5EF4-FFF2-40B4-BE49-F238E27FC236}">
                <a16:creationId xmlns:a16="http://schemas.microsoft.com/office/drawing/2014/main" id="{9E64AC24-5919-58A9-3DCB-5E47E36C8F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806" y="1079650"/>
            <a:ext cx="3781068" cy="2835801"/>
          </a:xfrm>
          <a:prstGeom prst="rect">
            <a:avLst/>
          </a:prstGeom>
        </p:spPr>
      </p:pic>
      <p:pic>
        <p:nvPicPr>
          <p:cNvPr id="11" name="Picture 10" descr="A lion with a fluffy mane&#10;&#10;Description automatically generated">
            <a:extLst>
              <a:ext uri="{FF2B5EF4-FFF2-40B4-BE49-F238E27FC236}">
                <a16:creationId xmlns:a16="http://schemas.microsoft.com/office/drawing/2014/main" id="{4C75F96C-A6D9-2406-3082-377CC857A5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8648" y="4095580"/>
            <a:ext cx="3683226" cy="2762420"/>
          </a:xfrm>
          <a:prstGeom prst="rect">
            <a:avLst/>
          </a:prstGeom>
        </p:spPr>
      </p:pic>
    </p:spTree>
    <p:extLst>
      <p:ext uri="{BB962C8B-B14F-4D97-AF65-F5344CB8AC3E}">
        <p14:creationId xmlns:p14="http://schemas.microsoft.com/office/powerpoint/2010/main" val="538503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11189D-F3D6-E40E-3C15-A3700C9706D9}"/>
              </a:ext>
            </a:extLst>
          </p:cNvPr>
          <p:cNvSpPr>
            <a:spLocks noGrp="1"/>
          </p:cNvSpPr>
          <p:nvPr>
            <p:ph type="sldNum" idx="12"/>
          </p:nvPr>
        </p:nvSpPr>
        <p:spPr/>
        <p:txBody>
          <a:bodyPr/>
          <a:lstStyle/>
          <a:p>
            <a:pPr algn="r"/>
            <a:fld id="{00000000-1234-1234-1234-123412341234}" type="slidenum">
              <a:rPr lang="en" smtClean="0"/>
              <a:pPr algn="r"/>
              <a:t>22</a:t>
            </a:fld>
            <a:endParaRPr lang="en"/>
          </a:p>
        </p:txBody>
      </p:sp>
      <p:sp>
        <p:nvSpPr>
          <p:cNvPr id="5" name="Google Shape;60;p14">
            <a:extLst>
              <a:ext uri="{FF2B5EF4-FFF2-40B4-BE49-F238E27FC236}">
                <a16:creationId xmlns:a16="http://schemas.microsoft.com/office/drawing/2014/main" id="{F63FF208-F632-9B70-F314-0F6EB65A18B4}"/>
              </a:ext>
            </a:extLst>
          </p:cNvPr>
          <p:cNvSpPr txBox="1"/>
          <p:nvPr/>
        </p:nvSpPr>
        <p:spPr>
          <a:xfrm>
            <a:off x="1546698" y="-22654"/>
            <a:ext cx="8891081" cy="790724"/>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Course: Image Processing 31651</a:t>
            </a:r>
            <a:br>
              <a:rPr lang="en" sz="2000" b="1" u="sng" dirty="0">
                <a:solidFill>
                  <a:srgbClr val="0070C0"/>
                </a:solidFill>
              </a:rPr>
            </a:br>
            <a:r>
              <a:rPr lang="en" sz="2000" b="1" u="sng" dirty="0">
                <a:solidFill>
                  <a:srgbClr val="0070C0"/>
                </a:solidFill>
              </a:rPr>
              <a:t>Micro Project 1 (MP1) : Convert Color Image to Grayscale Image (N=1)</a:t>
            </a:r>
          </a:p>
        </p:txBody>
      </p:sp>
      <p:sp>
        <p:nvSpPr>
          <p:cNvPr id="6" name="Google Shape;80;p17">
            <a:extLst>
              <a:ext uri="{FF2B5EF4-FFF2-40B4-BE49-F238E27FC236}">
                <a16:creationId xmlns:a16="http://schemas.microsoft.com/office/drawing/2014/main" id="{B8A8199A-951A-A2D8-F40D-6B9154D758AD}"/>
              </a:ext>
            </a:extLst>
          </p:cNvPr>
          <p:cNvSpPr txBox="1"/>
          <p:nvPr/>
        </p:nvSpPr>
        <p:spPr>
          <a:xfrm>
            <a:off x="1211453" y="648330"/>
            <a:ext cx="9871413"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P1.5 </a:t>
            </a:r>
            <a:r>
              <a:rPr lang="en-US" dirty="0"/>
              <a:t>Examples of the code operation by using images selected by students</a:t>
            </a:r>
            <a:r>
              <a:rPr lang="en" dirty="0"/>
              <a:t> – </a:t>
            </a:r>
            <a:r>
              <a:rPr lang="en" dirty="0">
                <a:solidFill>
                  <a:srgbClr val="FF0000"/>
                </a:solidFill>
              </a:rPr>
              <a:t>part 4 </a:t>
            </a:r>
            <a:endParaRPr dirty="0">
              <a:solidFill>
                <a:srgbClr val="FF0000"/>
              </a:solidFill>
            </a:endParaRPr>
          </a:p>
        </p:txBody>
      </p:sp>
      <p:cxnSp>
        <p:nvCxnSpPr>
          <p:cNvPr id="16" name="Straight Arrow Connector 15">
            <a:extLst>
              <a:ext uri="{FF2B5EF4-FFF2-40B4-BE49-F238E27FC236}">
                <a16:creationId xmlns:a16="http://schemas.microsoft.com/office/drawing/2014/main" id="{C2D6B42D-34E4-6A93-FF28-C63193518C90}"/>
              </a:ext>
            </a:extLst>
          </p:cNvPr>
          <p:cNvCxnSpPr>
            <a:cxnSpLocks/>
          </p:cNvCxnSpPr>
          <p:nvPr/>
        </p:nvCxnSpPr>
        <p:spPr>
          <a:xfrm flipV="1">
            <a:off x="3562305" y="2345124"/>
            <a:ext cx="2545865" cy="1312476"/>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F40382E-7F11-0433-8B35-100AECB0D1C8}"/>
              </a:ext>
            </a:extLst>
          </p:cNvPr>
          <p:cNvCxnSpPr>
            <a:cxnSpLocks/>
          </p:cNvCxnSpPr>
          <p:nvPr/>
        </p:nvCxnSpPr>
        <p:spPr>
          <a:xfrm>
            <a:off x="3586643" y="3872720"/>
            <a:ext cx="2551682" cy="1402013"/>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76353C57-B663-0786-EA67-BF5ED115B031}"/>
              </a:ext>
            </a:extLst>
          </p:cNvPr>
          <p:cNvSpPr/>
          <p:nvPr/>
        </p:nvSpPr>
        <p:spPr>
          <a:xfrm rot="19935689">
            <a:off x="3365303" y="2511890"/>
            <a:ext cx="2928255" cy="3791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Using “lightness algorithm”</a:t>
            </a:r>
            <a:endParaRPr lang="he-IL" dirty="0"/>
          </a:p>
        </p:txBody>
      </p:sp>
      <p:sp>
        <p:nvSpPr>
          <p:cNvPr id="31" name="Rectangle 30">
            <a:extLst>
              <a:ext uri="{FF2B5EF4-FFF2-40B4-BE49-F238E27FC236}">
                <a16:creationId xmlns:a16="http://schemas.microsoft.com/office/drawing/2014/main" id="{2C27FA55-6D2C-51F0-376F-B1D384DE306F}"/>
              </a:ext>
            </a:extLst>
          </p:cNvPr>
          <p:cNvSpPr/>
          <p:nvPr/>
        </p:nvSpPr>
        <p:spPr>
          <a:xfrm rot="1792331">
            <a:off x="3347347" y="4687637"/>
            <a:ext cx="3030272" cy="3791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Using “algorithm”</a:t>
            </a:r>
            <a:endParaRPr lang="he-IL" dirty="0"/>
          </a:p>
        </p:txBody>
      </p:sp>
      <p:pic>
        <p:nvPicPr>
          <p:cNvPr id="2" name="Picture 1" descr="A colorful lion with blue eyes&#10;&#10;Description automatically generated">
            <a:extLst>
              <a:ext uri="{FF2B5EF4-FFF2-40B4-BE49-F238E27FC236}">
                <a16:creationId xmlns:a16="http://schemas.microsoft.com/office/drawing/2014/main" id="{F661118A-831F-9D25-D047-36712448B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31534"/>
            <a:ext cx="3403430" cy="2552572"/>
          </a:xfrm>
          <a:prstGeom prst="rect">
            <a:avLst/>
          </a:prstGeom>
        </p:spPr>
      </p:pic>
      <p:pic>
        <p:nvPicPr>
          <p:cNvPr id="9" name="Picture 8" descr="A lion with a fluffy mane&#10;&#10;Description automatically generated">
            <a:extLst>
              <a:ext uri="{FF2B5EF4-FFF2-40B4-BE49-F238E27FC236}">
                <a16:creationId xmlns:a16="http://schemas.microsoft.com/office/drawing/2014/main" id="{358DB9E0-C88C-7313-92A7-56245DC5D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431" y="1112790"/>
            <a:ext cx="3887203" cy="2915403"/>
          </a:xfrm>
          <a:prstGeom prst="rect">
            <a:avLst/>
          </a:prstGeom>
        </p:spPr>
      </p:pic>
    </p:spTree>
    <p:extLst>
      <p:ext uri="{BB962C8B-B14F-4D97-AF65-F5344CB8AC3E}">
        <p14:creationId xmlns:p14="http://schemas.microsoft.com/office/powerpoint/2010/main" val="1950506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1EFB61-919B-DC8F-0FFA-6DF28D6ED910}"/>
              </a:ext>
            </a:extLst>
          </p:cNvPr>
          <p:cNvSpPr>
            <a:spLocks noGrp="1"/>
          </p:cNvSpPr>
          <p:nvPr>
            <p:ph type="sldNum" idx="12"/>
          </p:nvPr>
        </p:nvSpPr>
        <p:spPr/>
        <p:txBody>
          <a:bodyPr/>
          <a:lstStyle/>
          <a:p>
            <a:pPr algn="r"/>
            <a:fld id="{00000000-1234-1234-1234-123412341234}" type="slidenum">
              <a:rPr lang="en" smtClean="0"/>
              <a:pPr algn="r"/>
              <a:t>23</a:t>
            </a:fld>
            <a:endParaRPr lang="en"/>
          </a:p>
        </p:txBody>
      </p:sp>
      <p:sp>
        <p:nvSpPr>
          <p:cNvPr id="5" name="Google Shape;60;p14">
            <a:extLst>
              <a:ext uri="{FF2B5EF4-FFF2-40B4-BE49-F238E27FC236}">
                <a16:creationId xmlns:a16="http://schemas.microsoft.com/office/drawing/2014/main" id="{075CD8E9-5CCA-EE5C-A07C-6ADE8AD11209}"/>
              </a:ext>
            </a:extLst>
          </p:cNvPr>
          <p:cNvSpPr txBox="1"/>
          <p:nvPr/>
        </p:nvSpPr>
        <p:spPr>
          <a:xfrm>
            <a:off x="1546698" y="-22654"/>
            <a:ext cx="8891081" cy="790724"/>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Course: Image Processing 31651</a:t>
            </a:r>
            <a:br>
              <a:rPr lang="en" sz="2000" b="1" u="sng" dirty="0">
                <a:solidFill>
                  <a:srgbClr val="0070C0"/>
                </a:solidFill>
              </a:rPr>
            </a:br>
            <a:r>
              <a:rPr lang="en" sz="2000" b="1" u="sng" dirty="0">
                <a:solidFill>
                  <a:srgbClr val="0070C0"/>
                </a:solidFill>
              </a:rPr>
              <a:t>Micro Project 1 (MP1) : Convert Color Image to Grayscale Image (N=1)</a:t>
            </a:r>
          </a:p>
        </p:txBody>
      </p:sp>
      <p:sp>
        <p:nvSpPr>
          <p:cNvPr id="6" name="Google Shape;80;p17">
            <a:extLst>
              <a:ext uri="{FF2B5EF4-FFF2-40B4-BE49-F238E27FC236}">
                <a16:creationId xmlns:a16="http://schemas.microsoft.com/office/drawing/2014/main" id="{BAE45C73-AC4D-7130-21CC-E6D043D2E39C}"/>
              </a:ext>
            </a:extLst>
          </p:cNvPr>
          <p:cNvSpPr txBox="1"/>
          <p:nvPr/>
        </p:nvSpPr>
        <p:spPr>
          <a:xfrm>
            <a:off x="1211453" y="648330"/>
            <a:ext cx="9871413"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P1.5 </a:t>
            </a:r>
            <a:r>
              <a:rPr lang="en-US" dirty="0"/>
              <a:t>Examples of the code operation by using images selected by students</a:t>
            </a:r>
            <a:r>
              <a:rPr lang="en" dirty="0"/>
              <a:t> – </a:t>
            </a:r>
            <a:r>
              <a:rPr lang="en" dirty="0">
                <a:solidFill>
                  <a:srgbClr val="FF0000"/>
                </a:solidFill>
              </a:rPr>
              <a:t>part 5 </a:t>
            </a:r>
            <a:endParaRPr dirty="0">
              <a:solidFill>
                <a:srgbClr val="FF0000"/>
              </a:solidFill>
            </a:endParaRPr>
          </a:p>
        </p:txBody>
      </p:sp>
    </p:spTree>
    <p:extLst>
      <p:ext uri="{BB962C8B-B14F-4D97-AF65-F5344CB8AC3E}">
        <p14:creationId xmlns:p14="http://schemas.microsoft.com/office/powerpoint/2010/main" val="1272301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446050-2EF5-3273-EC50-66AAC9C1BEFC}"/>
              </a:ext>
            </a:extLst>
          </p:cNvPr>
          <p:cNvSpPr>
            <a:spLocks noGrp="1"/>
          </p:cNvSpPr>
          <p:nvPr>
            <p:ph type="sldNum" idx="12"/>
          </p:nvPr>
        </p:nvSpPr>
        <p:spPr/>
        <p:txBody>
          <a:bodyPr/>
          <a:lstStyle/>
          <a:p>
            <a:pPr algn="r"/>
            <a:fld id="{00000000-1234-1234-1234-123412341234}" type="slidenum">
              <a:rPr lang="en" smtClean="0"/>
              <a:pPr algn="r"/>
              <a:t>24</a:t>
            </a:fld>
            <a:endParaRPr lang="en"/>
          </a:p>
        </p:txBody>
      </p:sp>
      <p:sp>
        <p:nvSpPr>
          <p:cNvPr id="5" name="Google Shape;60;p14">
            <a:extLst>
              <a:ext uri="{FF2B5EF4-FFF2-40B4-BE49-F238E27FC236}">
                <a16:creationId xmlns:a16="http://schemas.microsoft.com/office/drawing/2014/main" id="{520E28CE-EAD8-71ED-6B95-FB2D7D730BB0}"/>
              </a:ext>
            </a:extLst>
          </p:cNvPr>
          <p:cNvSpPr txBox="1"/>
          <p:nvPr/>
        </p:nvSpPr>
        <p:spPr>
          <a:xfrm>
            <a:off x="1546698" y="-22654"/>
            <a:ext cx="8891081" cy="790724"/>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Course: Image Processing 31651</a:t>
            </a:r>
            <a:br>
              <a:rPr lang="en" sz="2000" b="1" u="sng" dirty="0">
                <a:solidFill>
                  <a:srgbClr val="0070C0"/>
                </a:solidFill>
              </a:rPr>
            </a:br>
            <a:r>
              <a:rPr lang="en" sz="2000" b="1" u="sng" dirty="0">
                <a:solidFill>
                  <a:srgbClr val="0070C0"/>
                </a:solidFill>
              </a:rPr>
              <a:t>Micro Project 1 (MP1) : Convert Color Image to Grayscale Image (N=1)</a:t>
            </a:r>
          </a:p>
        </p:txBody>
      </p:sp>
      <p:sp>
        <p:nvSpPr>
          <p:cNvPr id="6" name="Google Shape;80;p17">
            <a:extLst>
              <a:ext uri="{FF2B5EF4-FFF2-40B4-BE49-F238E27FC236}">
                <a16:creationId xmlns:a16="http://schemas.microsoft.com/office/drawing/2014/main" id="{0CDA2FF5-D05A-6C53-E165-E682EAF34B54}"/>
              </a:ext>
            </a:extLst>
          </p:cNvPr>
          <p:cNvSpPr txBox="1"/>
          <p:nvPr/>
        </p:nvSpPr>
        <p:spPr>
          <a:xfrm>
            <a:off x="1211453" y="648330"/>
            <a:ext cx="9871413"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P1.5 </a:t>
            </a:r>
            <a:r>
              <a:rPr lang="en-US" dirty="0"/>
              <a:t>Examples of the code operation by using images selected by students</a:t>
            </a:r>
            <a:r>
              <a:rPr lang="en" dirty="0"/>
              <a:t> – </a:t>
            </a:r>
            <a:r>
              <a:rPr lang="en" dirty="0">
                <a:solidFill>
                  <a:srgbClr val="FF0000"/>
                </a:solidFill>
              </a:rPr>
              <a:t>part 6 </a:t>
            </a:r>
            <a:endParaRPr dirty="0">
              <a:solidFill>
                <a:srgbClr val="FF0000"/>
              </a:solidFill>
            </a:endParaRPr>
          </a:p>
        </p:txBody>
      </p:sp>
    </p:spTree>
    <p:extLst>
      <p:ext uri="{BB962C8B-B14F-4D97-AF65-F5344CB8AC3E}">
        <p14:creationId xmlns:p14="http://schemas.microsoft.com/office/powerpoint/2010/main" val="293950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F73698-C447-6042-692D-4B6BE917DE27}"/>
              </a:ext>
            </a:extLst>
          </p:cNvPr>
          <p:cNvSpPr>
            <a:spLocks noGrp="1"/>
          </p:cNvSpPr>
          <p:nvPr>
            <p:ph type="sldNum" idx="12"/>
          </p:nvPr>
        </p:nvSpPr>
        <p:spPr/>
        <p:txBody>
          <a:bodyPr/>
          <a:lstStyle/>
          <a:p>
            <a:pPr algn="r"/>
            <a:fld id="{00000000-1234-1234-1234-123412341234}" type="slidenum">
              <a:rPr lang="en" smtClean="0"/>
              <a:pPr algn="r"/>
              <a:t>25</a:t>
            </a:fld>
            <a:endParaRPr lang="en"/>
          </a:p>
        </p:txBody>
      </p:sp>
      <p:sp>
        <p:nvSpPr>
          <p:cNvPr id="5" name="Google Shape;60;p14">
            <a:extLst>
              <a:ext uri="{FF2B5EF4-FFF2-40B4-BE49-F238E27FC236}">
                <a16:creationId xmlns:a16="http://schemas.microsoft.com/office/drawing/2014/main" id="{77188722-D3B0-6811-D670-327F73172AE2}"/>
              </a:ext>
            </a:extLst>
          </p:cNvPr>
          <p:cNvSpPr txBox="1"/>
          <p:nvPr/>
        </p:nvSpPr>
        <p:spPr>
          <a:xfrm>
            <a:off x="1546698" y="-22654"/>
            <a:ext cx="8891081" cy="790724"/>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Course: Image Processing 31651</a:t>
            </a:r>
            <a:br>
              <a:rPr lang="en" sz="2000" b="1" u="sng" dirty="0">
                <a:solidFill>
                  <a:srgbClr val="0070C0"/>
                </a:solidFill>
              </a:rPr>
            </a:br>
            <a:r>
              <a:rPr lang="en" sz="2000" b="1" u="sng" dirty="0">
                <a:solidFill>
                  <a:srgbClr val="0070C0"/>
                </a:solidFill>
              </a:rPr>
              <a:t>Micro Project 1 (MP1) : Convert Color Image to Grayscale Image (N=1)</a:t>
            </a:r>
          </a:p>
        </p:txBody>
      </p:sp>
      <p:sp>
        <p:nvSpPr>
          <p:cNvPr id="6" name="Google Shape;80;p17">
            <a:extLst>
              <a:ext uri="{FF2B5EF4-FFF2-40B4-BE49-F238E27FC236}">
                <a16:creationId xmlns:a16="http://schemas.microsoft.com/office/drawing/2014/main" id="{27FE29BE-A9EB-F613-47EC-8F8707AA8A43}"/>
              </a:ext>
            </a:extLst>
          </p:cNvPr>
          <p:cNvSpPr txBox="1"/>
          <p:nvPr/>
        </p:nvSpPr>
        <p:spPr>
          <a:xfrm>
            <a:off x="1211453" y="648330"/>
            <a:ext cx="9871413"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P1.5 </a:t>
            </a:r>
            <a:r>
              <a:rPr lang="en-US" dirty="0"/>
              <a:t>Examples of the code operation by using images selected by students</a:t>
            </a:r>
            <a:r>
              <a:rPr lang="en" dirty="0"/>
              <a:t> – </a:t>
            </a:r>
            <a:r>
              <a:rPr lang="en" dirty="0">
                <a:solidFill>
                  <a:srgbClr val="FF0000"/>
                </a:solidFill>
              </a:rPr>
              <a:t>part 7</a:t>
            </a:r>
            <a:endParaRPr dirty="0">
              <a:solidFill>
                <a:srgbClr val="FF0000"/>
              </a:solidFill>
            </a:endParaRPr>
          </a:p>
        </p:txBody>
      </p:sp>
    </p:spTree>
    <p:extLst>
      <p:ext uri="{BB962C8B-B14F-4D97-AF65-F5344CB8AC3E}">
        <p14:creationId xmlns:p14="http://schemas.microsoft.com/office/powerpoint/2010/main" val="329064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3056104" y="477391"/>
            <a:ext cx="5865779" cy="651200"/>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B050"/>
                </a:solidFill>
              </a:rPr>
              <a:t>P1.1 Description of the problem to be solved</a:t>
            </a:r>
            <a:endParaRPr sz="2000" b="1" u="sng" dirty="0">
              <a:solidFill>
                <a:srgbClr val="00B050"/>
              </a:solidFill>
            </a:endParaRPr>
          </a:p>
        </p:txBody>
      </p:sp>
      <p:sp>
        <p:nvSpPr>
          <p:cNvPr id="3" name="Slide Number Placeholder 2">
            <a:extLst>
              <a:ext uri="{FF2B5EF4-FFF2-40B4-BE49-F238E27FC236}">
                <a16:creationId xmlns:a16="http://schemas.microsoft.com/office/drawing/2014/main" id="{A44086B0-128B-FCD7-1674-51DC98EDE4EC}"/>
              </a:ext>
            </a:extLst>
          </p:cNvPr>
          <p:cNvSpPr>
            <a:spLocks noGrp="1"/>
          </p:cNvSpPr>
          <p:nvPr>
            <p:ph type="sldNum" idx="12"/>
          </p:nvPr>
        </p:nvSpPr>
        <p:spPr>
          <a:xfrm>
            <a:off x="11827253" y="6333200"/>
            <a:ext cx="364747" cy="524800"/>
          </a:xfrm>
        </p:spPr>
        <p:txBody>
          <a:bodyPr/>
          <a:lstStyle/>
          <a:p>
            <a:pPr algn="r"/>
            <a:fld id="{00000000-1234-1234-1234-123412341234}" type="slidenum">
              <a:rPr lang="en" sz="1400" smtClean="0"/>
              <a:pPr algn="r"/>
              <a:t>3</a:t>
            </a:fld>
            <a:endParaRPr lang="en" sz="1400" dirty="0"/>
          </a:p>
        </p:txBody>
      </p:sp>
      <p:sp>
        <p:nvSpPr>
          <p:cNvPr id="4" name="Google Shape;60;p14">
            <a:extLst>
              <a:ext uri="{FF2B5EF4-FFF2-40B4-BE49-F238E27FC236}">
                <a16:creationId xmlns:a16="http://schemas.microsoft.com/office/drawing/2014/main" id="{2DD3E4D0-40D9-92D2-D727-35357F8E11A1}"/>
              </a:ext>
            </a:extLst>
          </p:cNvPr>
          <p:cNvSpPr txBox="1"/>
          <p:nvPr/>
        </p:nvSpPr>
        <p:spPr>
          <a:xfrm>
            <a:off x="1546698" y="-22654"/>
            <a:ext cx="8891081" cy="500045"/>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Micro Project 1 (MP1) : Convert Color Image to Grayscale Image (N=1)</a:t>
            </a:r>
          </a:p>
        </p:txBody>
      </p:sp>
      <p:pic>
        <p:nvPicPr>
          <p:cNvPr id="10" name="Graphic 9" descr="Badge 1 outline">
            <a:extLst>
              <a:ext uri="{FF2B5EF4-FFF2-40B4-BE49-F238E27FC236}">
                <a16:creationId xmlns:a16="http://schemas.microsoft.com/office/drawing/2014/main" id="{6641BFF0-429F-D8E7-9720-A641576290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098" y="1128591"/>
            <a:ext cx="914400" cy="914400"/>
          </a:xfrm>
          <a:prstGeom prst="rect">
            <a:avLst/>
          </a:prstGeom>
        </p:spPr>
      </p:pic>
      <p:sp>
        <p:nvSpPr>
          <p:cNvPr id="12" name="TextBox 11">
            <a:extLst>
              <a:ext uri="{FF2B5EF4-FFF2-40B4-BE49-F238E27FC236}">
                <a16:creationId xmlns:a16="http://schemas.microsoft.com/office/drawing/2014/main" id="{8D5C2656-D454-8837-9B98-1FD293251ECD}"/>
              </a:ext>
            </a:extLst>
          </p:cNvPr>
          <p:cNvSpPr txBox="1"/>
          <p:nvPr/>
        </p:nvSpPr>
        <p:spPr>
          <a:xfrm>
            <a:off x="1293778" y="4547555"/>
            <a:ext cx="9902756" cy="646331"/>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a:t>Many image processing techniques, such as edge detection, histogram equalization, and thresholding, are simpler to implement and perform more efficiently on grayscale images.</a:t>
            </a:r>
            <a:endParaRPr lang="en-US" dirty="0"/>
          </a:p>
        </p:txBody>
      </p:sp>
      <p:pic>
        <p:nvPicPr>
          <p:cNvPr id="14" name="Graphic 13" descr="Badge outline">
            <a:extLst>
              <a:ext uri="{FF2B5EF4-FFF2-40B4-BE49-F238E27FC236}">
                <a16:creationId xmlns:a16="http://schemas.microsoft.com/office/drawing/2014/main" id="{32E87286-3C35-76D3-C901-FB6FA9D215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4555" y="3330694"/>
            <a:ext cx="914400" cy="914400"/>
          </a:xfrm>
          <a:prstGeom prst="rect">
            <a:avLst/>
          </a:prstGeom>
        </p:spPr>
      </p:pic>
      <p:pic>
        <p:nvPicPr>
          <p:cNvPr id="16" name="Graphic 15" descr="Badge 3 outline">
            <a:extLst>
              <a:ext uri="{FF2B5EF4-FFF2-40B4-BE49-F238E27FC236}">
                <a16:creationId xmlns:a16="http://schemas.microsoft.com/office/drawing/2014/main" id="{CD55D59B-2D43-53DC-71AD-C80EC3E9110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4554" y="4413520"/>
            <a:ext cx="914400" cy="914400"/>
          </a:xfrm>
          <a:prstGeom prst="rect">
            <a:avLst/>
          </a:prstGeom>
        </p:spPr>
      </p:pic>
      <p:pic>
        <p:nvPicPr>
          <p:cNvPr id="18" name="Graphic 17" descr="Badge 4 outline">
            <a:extLst>
              <a:ext uri="{FF2B5EF4-FFF2-40B4-BE49-F238E27FC236}">
                <a16:creationId xmlns:a16="http://schemas.microsoft.com/office/drawing/2014/main" id="{06C44685-0F42-C7B3-A231-F45927D294A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4554" y="5398092"/>
            <a:ext cx="914400" cy="914400"/>
          </a:xfrm>
          <a:prstGeom prst="rect">
            <a:avLst/>
          </a:prstGeom>
        </p:spPr>
      </p:pic>
      <p:sp>
        <p:nvSpPr>
          <p:cNvPr id="20" name="TextBox 19">
            <a:extLst>
              <a:ext uri="{FF2B5EF4-FFF2-40B4-BE49-F238E27FC236}">
                <a16:creationId xmlns:a16="http://schemas.microsoft.com/office/drawing/2014/main" id="{6A988836-7E20-3E01-265E-79C55E2969EC}"/>
              </a:ext>
            </a:extLst>
          </p:cNvPr>
          <p:cNvSpPr txBox="1"/>
          <p:nvPr/>
        </p:nvSpPr>
        <p:spPr>
          <a:xfrm>
            <a:off x="1293778" y="5532127"/>
            <a:ext cx="10000033"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a:t>Combining photos taken in different weather conditions into one panoramic picture can make them look as if they were taken at the same time and under the same weather conditions.</a:t>
            </a:r>
          </a:p>
        </p:txBody>
      </p:sp>
      <p:sp>
        <p:nvSpPr>
          <p:cNvPr id="24" name="TextBox 23">
            <a:extLst>
              <a:ext uri="{FF2B5EF4-FFF2-40B4-BE49-F238E27FC236}">
                <a16:creationId xmlns:a16="http://schemas.microsoft.com/office/drawing/2014/main" id="{233182EF-DF90-AD60-9F01-0D27993BF8AE}"/>
              </a:ext>
            </a:extLst>
          </p:cNvPr>
          <p:cNvSpPr txBox="1"/>
          <p:nvPr/>
        </p:nvSpPr>
        <p:spPr>
          <a:xfrm>
            <a:off x="1293778" y="1094633"/>
            <a:ext cx="9902756" cy="92333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Grayscale images reduce the amount of data that needs to be processed, as they contain only intensity information compared to three channels (red, green, and blue) in color images.</a:t>
            </a:r>
          </a:p>
          <a:p>
            <a:r>
              <a:rPr lang="en-US" dirty="0"/>
              <a:t>This reduction in data simplifies algorithms and decreases computational load.</a:t>
            </a:r>
          </a:p>
        </p:txBody>
      </p:sp>
      <p:sp>
        <p:nvSpPr>
          <p:cNvPr id="27" name="TextBox 26">
            <a:extLst>
              <a:ext uri="{FF2B5EF4-FFF2-40B4-BE49-F238E27FC236}">
                <a16:creationId xmlns:a16="http://schemas.microsoft.com/office/drawing/2014/main" id="{A712B17E-8726-6885-D830-55C4B6FB7F3D}"/>
              </a:ext>
            </a:extLst>
          </p:cNvPr>
          <p:cNvSpPr txBox="1"/>
          <p:nvPr/>
        </p:nvSpPr>
        <p:spPr>
          <a:xfrm>
            <a:off x="1293778" y="3490215"/>
            <a:ext cx="9902756" cy="64633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a:t>Grayscale images require less storage space and memory compared to color images, making them more efficient for storage and processing.</a:t>
            </a:r>
          </a:p>
        </p:txBody>
      </p:sp>
      <p:sp>
        <p:nvSpPr>
          <p:cNvPr id="29" name="TextBox 28">
            <a:extLst>
              <a:ext uri="{FF2B5EF4-FFF2-40B4-BE49-F238E27FC236}">
                <a16:creationId xmlns:a16="http://schemas.microsoft.com/office/drawing/2014/main" id="{F29179D7-0FAC-26D0-ACB0-18E993236731}"/>
              </a:ext>
            </a:extLst>
          </p:cNvPr>
          <p:cNvSpPr txBox="1"/>
          <p:nvPr/>
        </p:nvSpPr>
        <p:spPr>
          <a:xfrm>
            <a:off x="1293778" y="2459493"/>
            <a:ext cx="9902756"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Consequently - With fewer data points to process, operations on grayscale images are generally faster, which is crucial for real-time applications such as video processing.</a:t>
            </a:r>
            <a:endParaRPr lang="he-IL" dirty="0"/>
          </a:p>
        </p:txBody>
      </p:sp>
      <p:sp>
        <p:nvSpPr>
          <p:cNvPr id="30" name="Arrow: Up-Down 29">
            <a:extLst>
              <a:ext uri="{FF2B5EF4-FFF2-40B4-BE49-F238E27FC236}">
                <a16:creationId xmlns:a16="http://schemas.microsoft.com/office/drawing/2014/main" id="{D658F24B-2EAF-9FC5-74CF-BCC4615D2D49}"/>
              </a:ext>
            </a:extLst>
          </p:cNvPr>
          <p:cNvSpPr/>
          <p:nvPr/>
        </p:nvSpPr>
        <p:spPr>
          <a:xfrm>
            <a:off x="5988994" y="2040945"/>
            <a:ext cx="233465" cy="400716"/>
          </a:xfrm>
          <a:prstGeom prst="up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6BAAED-5EE5-C51A-71CF-D60DC85DFD8A}"/>
              </a:ext>
            </a:extLst>
          </p:cNvPr>
          <p:cNvSpPr>
            <a:spLocks noGrp="1"/>
          </p:cNvSpPr>
          <p:nvPr>
            <p:ph type="sldNum" idx="12"/>
          </p:nvPr>
        </p:nvSpPr>
        <p:spPr/>
        <p:txBody>
          <a:bodyPr/>
          <a:lstStyle/>
          <a:p>
            <a:pPr algn="r"/>
            <a:fld id="{00000000-1234-1234-1234-123412341234}" type="slidenum">
              <a:rPr lang="en" smtClean="0"/>
              <a:pPr algn="r"/>
              <a:t>4</a:t>
            </a:fld>
            <a:endParaRPr lang="en"/>
          </a:p>
        </p:txBody>
      </p:sp>
      <p:pic>
        <p:nvPicPr>
          <p:cNvPr id="6" name="Picture 5">
            <a:extLst>
              <a:ext uri="{FF2B5EF4-FFF2-40B4-BE49-F238E27FC236}">
                <a16:creationId xmlns:a16="http://schemas.microsoft.com/office/drawing/2014/main" id="{635CABAD-AB68-1270-A3C6-00DF8559BFF3}"/>
              </a:ext>
            </a:extLst>
          </p:cNvPr>
          <p:cNvPicPr>
            <a:picLocks noChangeAspect="1"/>
          </p:cNvPicPr>
          <p:nvPr/>
        </p:nvPicPr>
        <p:blipFill>
          <a:blip r:embed="rId2"/>
          <a:stretch>
            <a:fillRect/>
          </a:stretch>
        </p:blipFill>
        <p:spPr>
          <a:xfrm>
            <a:off x="0" y="2035176"/>
            <a:ext cx="5776048" cy="1970255"/>
          </a:xfrm>
          <a:prstGeom prst="rect">
            <a:avLst/>
          </a:prstGeom>
        </p:spPr>
      </p:pic>
      <p:sp>
        <p:nvSpPr>
          <p:cNvPr id="7" name="Rectangle 6">
            <a:extLst>
              <a:ext uri="{FF2B5EF4-FFF2-40B4-BE49-F238E27FC236}">
                <a16:creationId xmlns:a16="http://schemas.microsoft.com/office/drawing/2014/main" id="{355839C2-6D3C-81B1-550B-E8DF3E25532E}"/>
              </a:ext>
            </a:extLst>
          </p:cNvPr>
          <p:cNvSpPr/>
          <p:nvPr/>
        </p:nvSpPr>
        <p:spPr>
          <a:xfrm>
            <a:off x="5929589" y="1446743"/>
            <a:ext cx="6248210" cy="965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r>
              <a:rPr lang="en-US" dirty="0"/>
              <a:t>Processor works on integers always – therefore if we will try to use number of bytes that does not characterize integers, we will have a problems </a:t>
            </a:r>
            <a:endParaRPr lang="he-IL" dirty="0"/>
          </a:p>
        </p:txBody>
      </p:sp>
      <p:sp>
        <p:nvSpPr>
          <p:cNvPr id="8" name="Arrow: Down 7">
            <a:extLst>
              <a:ext uri="{FF2B5EF4-FFF2-40B4-BE49-F238E27FC236}">
                <a16:creationId xmlns:a16="http://schemas.microsoft.com/office/drawing/2014/main" id="{D41762AC-B8F6-DF24-2CB9-C645E22E79CC}"/>
              </a:ext>
            </a:extLst>
          </p:cNvPr>
          <p:cNvSpPr/>
          <p:nvPr/>
        </p:nvSpPr>
        <p:spPr>
          <a:xfrm>
            <a:off x="8820111" y="2433109"/>
            <a:ext cx="452966" cy="609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852E3E56-1F06-B9CA-24D6-6EF4EA682EC1}"/>
                  </a:ext>
                </a:extLst>
              </p:cNvPr>
              <p:cNvSpPr/>
              <p:nvPr/>
            </p:nvSpPr>
            <p:spPr>
              <a:xfrm>
                <a:off x="5929589" y="3042709"/>
                <a:ext cx="6262411"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Therefore we prefer row to be properly aligned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The numbers of bytes in a row in the image I input will be a divider of 4</a:t>
                </a:r>
                <a:endParaRPr lang="he-IL" dirty="0"/>
              </a:p>
            </p:txBody>
          </p:sp>
        </mc:Choice>
        <mc:Fallback>
          <p:sp>
            <p:nvSpPr>
              <p:cNvPr id="9" name="Rectangle 8">
                <a:extLst>
                  <a:ext uri="{FF2B5EF4-FFF2-40B4-BE49-F238E27FC236}">
                    <a16:creationId xmlns:a16="http://schemas.microsoft.com/office/drawing/2014/main" id="{852E3E56-1F06-B9CA-24D6-6EF4EA682EC1}"/>
                  </a:ext>
                </a:extLst>
              </p:cNvPr>
              <p:cNvSpPr>
                <a:spLocks noRot="1" noChangeAspect="1" noMove="1" noResize="1" noEditPoints="1" noAdjustHandles="1" noChangeArrowheads="1" noChangeShapeType="1" noTextEdit="1"/>
              </p:cNvSpPr>
              <p:nvPr/>
            </p:nvSpPr>
            <p:spPr>
              <a:xfrm>
                <a:off x="5929589" y="3042709"/>
                <a:ext cx="6262411" cy="609600"/>
              </a:xfrm>
              <a:prstGeom prst="rect">
                <a:avLst/>
              </a:prstGeom>
              <a:blipFill>
                <a:blip r:embed="rId3"/>
                <a:stretch>
                  <a:fillRect l="-583" t="-5825" r="-874" b="-17476"/>
                </a:stretch>
              </a:blipFill>
            </p:spPr>
            <p:txBody>
              <a:bodyPr/>
              <a:lstStyle/>
              <a:p>
                <a:r>
                  <a:rPr lang="he-IL">
                    <a:noFill/>
                  </a:rPr>
                  <a:t> </a:t>
                </a:r>
              </a:p>
            </p:txBody>
          </p:sp>
        </mc:Fallback>
      </mc:AlternateContent>
      <p:sp>
        <p:nvSpPr>
          <p:cNvPr id="10" name="Google Shape;60;p14">
            <a:extLst>
              <a:ext uri="{FF2B5EF4-FFF2-40B4-BE49-F238E27FC236}">
                <a16:creationId xmlns:a16="http://schemas.microsoft.com/office/drawing/2014/main" id="{EA42DF93-496D-38FC-C3A5-023C19164DCD}"/>
              </a:ext>
            </a:extLst>
          </p:cNvPr>
          <p:cNvSpPr txBox="1"/>
          <p:nvPr/>
        </p:nvSpPr>
        <p:spPr>
          <a:xfrm>
            <a:off x="1506526" y="0"/>
            <a:ext cx="8891081" cy="477200"/>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Micro Project 1 (MP1) : Convert Color Image to Grayscale Image (N=1)</a:t>
            </a:r>
          </a:p>
        </p:txBody>
      </p:sp>
      <p:sp>
        <p:nvSpPr>
          <p:cNvPr id="11" name="Arrow: Down 10">
            <a:extLst>
              <a:ext uri="{FF2B5EF4-FFF2-40B4-BE49-F238E27FC236}">
                <a16:creationId xmlns:a16="http://schemas.microsoft.com/office/drawing/2014/main" id="{5E26BFC5-662B-DBC3-328D-7F92FFC98F3C}"/>
              </a:ext>
            </a:extLst>
          </p:cNvPr>
          <p:cNvSpPr/>
          <p:nvPr/>
        </p:nvSpPr>
        <p:spPr>
          <a:xfrm>
            <a:off x="8834311" y="3662892"/>
            <a:ext cx="452966" cy="609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ectangle 11">
            <a:extLst>
              <a:ext uri="{FF2B5EF4-FFF2-40B4-BE49-F238E27FC236}">
                <a16:creationId xmlns:a16="http://schemas.microsoft.com/office/drawing/2014/main" id="{A6FF721A-1628-67D4-9911-243660C283A6}"/>
              </a:ext>
            </a:extLst>
          </p:cNvPr>
          <p:cNvSpPr/>
          <p:nvPr/>
        </p:nvSpPr>
        <p:spPr>
          <a:xfrm>
            <a:off x="5929589" y="4283075"/>
            <a:ext cx="6262411" cy="745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r>
              <a:rPr lang="en-US" dirty="0"/>
              <a:t>Pay attention that every image in that project will be 320x240 with 3 colors - therefore this condition is </a:t>
            </a:r>
            <a:r>
              <a:rPr lang="en-US" b="1" u="sng" dirty="0"/>
              <a:t>inherently satisfied</a:t>
            </a:r>
            <a:endParaRPr lang="he-IL" b="1" u="sng" dirty="0"/>
          </a:p>
        </p:txBody>
      </p:sp>
      <p:sp>
        <p:nvSpPr>
          <p:cNvPr id="17" name="Google Shape;80;p17">
            <a:extLst>
              <a:ext uri="{FF2B5EF4-FFF2-40B4-BE49-F238E27FC236}">
                <a16:creationId xmlns:a16="http://schemas.microsoft.com/office/drawing/2014/main" id="{4D0FA557-9E65-0D73-51D5-EB553E79353E}"/>
              </a:ext>
            </a:extLst>
          </p:cNvPr>
          <p:cNvSpPr txBox="1"/>
          <p:nvPr/>
        </p:nvSpPr>
        <p:spPr>
          <a:xfrm>
            <a:off x="211666" y="495193"/>
            <a:ext cx="11768667"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US" dirty="0">
                <a:solidFill>
                  <a:srgbClr val="FF0000"/>
                </a:solidFill>
              </a:rPr>
              <a:t>I</a:t>
            </a:r>
            <a:r>
              <a:rPr lang="en" dirty="0">
                <a:solidFill>
                  <a:srgbClr val="FF0000"/>
                </a:solidFill>
              </a:rPr>
              <a:t>ntoduction to P1.2 </a:t>
            </a:r>
            <a:r>
              <a:rPr lang="en" dirty="0"/>
              <a:t>– conditions </a:t>
            </a:r>
            <a:r>
              <a:rPr lang="en-US" dirty="0"/>
              <a:t>to ensure an image is suitable to be an input of the system</a:t>
            </a:r>
            <a:r>
              <a:rPr lang="en" dirty="0"/>
              <a:t> – </a:t>
            </a:r>
            <a:r>
              <a:rPr lang="en" dirty="0">
                <a:solidFill>
                  <a:srgbClr val="FF0000"/>
                </a:solidFill>
              </a:rPr>
              <a:t>part 2</a:t>
            </a:r>
            <a:endParaRPr dirty="0">
              <a:solidFill>
                <a:srgbClr val="FF0000"/>
              </a:solidFill>
            </a:endParaRPr>
          </a:p>
        </p:txBody>
      </p:sp>
    </p:spTree>
    <p:extLst>
      <p:ext uri="{BB962C8B-B14F-4D97-AF65-F5344CB8AC3E}">
        <p14:creationId xmlns:p14="http://schemas.microsoft.com/office/powerpoint/2010/main" val="2619351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E235B0-04F8-15D3-E521-01852CA64B79}"/>
              </a:ext>
            </a:extLst>
          </p:cNvPr>
          <p:cNvSpPr>
            <a:spLocks noGrp="1"/>
          </p:cNvSpPr>
          <p:nvPr>
            <p:ph type="sldNum" idx="12"/>
          </p:nvPr>
        </p:nvSpPr>
        <p:spPr/>
        <p:txBody>
          <a:bodyPr/>
          <a:lstStyle/>
          <a:p>
            <a:pPr algn="r"/>
            <a:fld id="{00000000-1234-1234-1234-123412341234}" type="slidenum">
              <a:rPr lang="en" smtClean="0"/>
              <a:pPr algn="r"/>
              <a:t>5</a:t>
            </a:fld>
            <a:endParaRPr lang="en"/>
          </a:p>
        </p:txBody>
      </p:sp>
      <p:sp>
        <p:nvSpPr>
          <p:cNvPr id="5" name="Google Shape;60;p14">
            <a:extLst>
              <a:ext uri="{FF2B5EF4-FFF2-40B4-BE49-F238E27FC236}">
                <a16:creationId xmlns:a16="http://schemas.microsoft.com/office/drawing/2014/main" id="{7C8EDC74-145E-5A21-F48F-7D62E600EAE3}"/>
              </a:ext>
            </a:extLst>
          </p:cNvPr>
          <p:cNvSpPr txBox="1"/>
          <p:nvPr/>
        </p:nvSpPr>
        <p:spPr>
          <a:xfrm>
            <a:off x="1506526" y="0"/>
            <a:ext cx="8891081" cy="477200"/>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Micro Project 1 (MP1) : Convert Color Image to Grayscale Image (N=1)</a:t>
            </a:r>
          </a:p>
        </p:txBody>
      </p:sp>
      <p:sp>
        <p:nvSpPr>
          <p:cNvPr id="6" name="Google Shape;80;p17">
            <a:extLst>
              <a:ext uri="{FF2B5EF4-FFF2-40B4-BE49-F238E27FC236}">
                <a16:creationId xmlns:a16="http://schemas.microsoft.com/office/drawing/2014/main" id="{F92F9BAF-ED56-32CD-FAD1-40C4753678D3}"/>
              </a:ext>
            </a:extLst>
          </p:cNvPr>
          <p:cNvSpPr txBox="1"/>
          <p:nvPr/>
        </p:nvSpPr>
        <p:spPr>
          <a:xfrm>
            <a:off x="259544" y="433150"/>
            <a:ext cx="11768667"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US" dirty="0">
                <a:solidFill>
                  <a:srgbClr val="FF0000"/>
                </a:solidFill>
              </a:rPr>
              <a:t>I</a:t>
            </a:r>
            <a:r>
              <a:rPr lang="en" dirty="0">
                <a:solidFill>
                  <a:srgbClr val="FF0000"/>
                </a:solidFill>
              </a:rPr>
              <a:t>ntoduction to P1.2 </a:t>
            </a:r>
            <a:r>
              <a:rPr lang="en" dirty="0"/>
              <a:t>– conditions </a:t>
            </a:r>
            <a:r>
              <a:rPr lang="en-US" dirty="0"/>
              <a:t>to ensure an image is suitable to be an input of the system</a:t>
            </a:r>
            <a:r>
              <a:rPr lang="en" dirty="0"/>
              <a:t> – </a:t>
            </a:r>
            <a:r>
              <a:rPr lang="en" dirty="0">
                <a:solidFill>
                  <a:srgbClr val="FF0000"/>
                </a:solidFill>
              </a:rPr>
              <a:t>part 2</a:t>
            </a:r>
            <a:endParaRPr dirty="0">
              <a:solidFill>
                <a:srgbClr val="FF0000"/>
              </a:solidFill>
            </a:endParaRPr>
          </a:p>
        </p:txBody>
      </p:sp>
      <p:sp>
        <p:nvSpPr>
          <p:cNvPr id="8" name="TextBox 7">
            <a:extLst>
              <a:ext uri="{FF2B5EF4-FFF2-40B4-BE49-F238E27FC236}">
                <a16:creationId xmlns:a16="http://schemas.microsoft.com/office/drawing/2014/main" id="{838FF55C-C221-C5C3-E9C8-277F157E03F2}"/>
              </a:ext>
            </a:extLst>
          </p:cNvPr>
          <p:cNvSpPr txBox="1"/>
          <p:nvPr/>
        </p:nvSpPr>
        <p:spPr>
          <a:xfrm>
            <a:off x="5907616" y="2782669"/>
            <a:ext cx="6259789" cy="64633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a:t>We are dealing with two types of images: True Color (24-bit RGB) images and Grayscale (8-bit) images.</a:t>
            </a:r>
            <a:endParaRPr lang="he-IL" dirty="0"/>
          </a:p>
        </p:txBody>
      </p:sp>
      <p:sp>
        <p:nvSpPr>
          <p:cNvPr id="10" name="TextBox 9">
            <a:extLst>
              <a:ext uri="{FF2B5EF4-FFF2-40B4-BE49-F238E27FC236}">
                <a16:creationId xmlns:a16="http://schemas.microsoft.com/office/drawing/2014/main" id="{D97C7440-D3E0-AF94-CCB6-C703973B40AE}"/>
              </a:ext>
            </a:extLst>
          </p:cNvPr>
          <p:cNvSpPr txBox="1"/>
          <p:nvPr/>
        </p:nvSpPr>
        <p:spPr>
          <a:xfrm>
            <a:off x="5923127" y="1274366"/>
            <a:ext cx="6259789" cy="92333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a:t>Color depth, also known as bit depth, refers to the number of bits used to represent the color of a single pixel in an image. The more bits per pixel, the more colors can be represented. </a:t>
            </a:r>
            <a:endParaRPr lang="he-IL" dirty="0"/>
          </a:p>
        </p:txBody>
      </p:sp>
      <p:sp>
        <p:nvSpPr>
          <p:cNvPr id="11" name="Arrow: Down 10">
            <a:extLst>
              <a:ext uri="{FF2B5EF4-FFF2-40B4-BE49-F238E27FC236}">
                <a16:creationId xmlns:a16="http://schemas.microsoft.com/office/drawing/2014/main" id="{FEBD9C86-F56B-9E59-E845-46C4A568B8BF}"/>
              </a:ext>
            </a:extLst>
          </p:cNvPr>
          <p:cNvSpPr/>
          <p:nvPr/>
        </p:nvSpPr>
        <p:spPr>
          <a:xfrm>
            <a:off x="8811028" y="2197695"/>
            <a:ext cx="450889" cy="59440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TextBox 14">
            <a:extLst>
              <a:ext uri="{FF2B5EF4-FFF2-40B4-BE49-F238E27FC236}">
                <a16:creationId xmlns:a16="http://schemas.microsoft.com/office/drawing/2014/main" id="{244CFB01-271F-6B25-575B-3A5074427C2D}"/>
              </a:ext>
            </a:extLst>
          </p:cNvPr>
          <p:cNvSpPr txBox="1"/>
          <p:nvPr/>
        </p:nvSpPr>
        <p:spPr>
          <a:xfrm>
            <a:off x="5430056" y="4021419"/>
            <a:ext cx="6761944" cy="1200329"/>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True Color Images (24-bit RGB):</a:t>
            </a:r>
          </a:p>
          <a:p>
            <a:pPr marL="285750" indent="-285750">
              <a:buFont typeface="Arial" panose="020B0604020202020204" pitchFamily="34" charset="0"/>
              <a:buChar char="•"/>
            </a:pPr>
            <a:r>
              <a:rPr lang="en-US" dirty="0"/>
              <a:t>Each pixel is 24 bits (3 bytes).</a:t>
            </a:r>
          </a:p>
          <a:p>
            <a:pPr marL="285750" indent="-285750">
              <a:buFont typeface="Arial" panose="020B0604020202020204" pitchFamily="34" charset="0"/>
              <a:buChar char="•"/>
            </a:pPr>
            <a:r>
              <a:rPr lang="en-US" dirty="0"/>
              <a:t>Represented by three values: Blue, Green, Red.</a:t>
            </a:r>
          </a:p>
          <a:p>
            <a:pPr marL="285750" indent="-285750">
              <a:buFont typeface="Arial" panose="020B0604020202020204" pitchFamily="34" charset="0"/>
              <a:buChar char="•"/>
            </a:pPr>
            <a:r>
              <a:rPr lang="en-US" dirty="0"/>
              <a:t>Checked in the code to ensure the BMP file has 24 bits per pixel.</a:t>
            </a:r>
            <a:endParaRPr lang="he-IL" dirty="0"/>
          </a:p>
        </p:txBody>
      </p:sp>
      <p:sp>
        <p:nvSpPr>
          <p:cNvPr id="18" name="Arrow: Down 17">
            <a:extLst>
              <a:ext uri="{FF2B5EF4-FFF2-40B4-BE49-F238E27FC236}">
                <a16:creationId xmlns:a16="http://schemas.microsoft.com/office/drawing/2014/main" id="{BFF92E57-8E52-C51F-6B32-8F1C1F156AB5}"/>
              </a:ext>
            </a:extLst>
          </p:cNvPr>
          <p:cNvSpPr/>
          <p:nvPr/>
        </p:nvSpPr>
        <p:spPr>
          <a:xfrm>
            <a:off x="8827576" y="3442414"/>
            <a:ext cx="450889" cy="59440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40041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87BB0E-8C8A-C704-CE65-57DBED747578}"/>
              </a:ext>
            </a:extLst>
          </p:cNvPr>
          <p:cNvSpPr>
            <a:spLocks noGrp="1"/>
          </p:cNvSpPr>
          <p:nvPr>
            <p:ph type="sldNum" idx="12"/>
          </p:nvPr>
        </p:nvSpPr>
        <p:spPr/>
        <p:txBody>
          <a:bodyPr/>
          <a:lstStyle/>
          <a:p>
            <a:pPr algn="r"/>
            <a:fld id="{00000000-1234-1234-1234-123412341234}" type="slidenum">
              <a:rPr lang="en" smtClean="0"/>
              <a:pPr algn="r"/>
              <a:t>6</a:t>
            </a:fld>
            <a:endParaRPr lang="en"/>
          </a:p>
        </p:txBody>
      </p:sp>
      <p:sp>
        <p:nvSpPr>
          <p:cNvPr id="5" name="Google Shape;60;p14">
            <a:extLst>
              <a:ext uri="{FF2B5EF4-FFF2-40B4-BE49-F238E27FC236}">
                <a16:creationId xmlns:a16="http://schemas.microsoft.com/office/drawing/2014/main" id="{BCE92E60-848D-8918-E616-81073E8E04CF}"/>
              </a:ext>
            </a:extLst>
          </p:cNvPr>
          <p:cNvSpPr txBox="1"/>
          <p:nvPr/>
        </p:nvSpPr>
        <p:spPr>
          <a:xfrm>
            <a:off x="1506526" y="0"/>
            <a:ext cx="8891081" cy="477200"/>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Micro Project 1 (MP1) : Convert Color Image to Grayscale Image (N=1)</a:t>
            </a:r>
          </a:p>
        </p:txBody>
      </p:sp>
      <p:sp>
        <p:nvSpPr>
          <p:cNvPr id="6" name="Google Shape;80;p17">
            <a:extLst>
              <a:ext uri="{FF2B5EF4-FFF2-40B4-BE49-F238E27FC236}">
                <a16:creationId xmlns:a16="http://schemas.microsoft.com/office/drawing/2014/main" id="{9EADF647-FC12-CFBF-4A27-BFD8F88F197F}"/>
              </a:ext>
            </a:extLst>
          </p:cNvPr>
          <p:cNvSpPr txBox="1"/>
          <p:nvPr/>
        </p:nvSpPr>
        <p:spPr>
          <a:xfrm>
            <a:off x="259544" y="474683"/>
            <a:ext cx="11768667"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US" dirty="0">
                <a:solidFill>
                  <a:srgbClr val="FF0000"/>
                </a:solidFill>
              </a:rPr>
              <a:t>I</a:t>
            </a:r>
            <a:r>
              <a:rPr lang="en" dirty="0">
                <a:solidFill>
                  <a:srgbClr val="FF0000"/>
                </a:solidFill>
              </a:rPr>
              <a:t>ntoduction to P1.2 </a:t>
            </a:r>
            <a:r>
              <a:rPr lang="en" dirty="0"/>
              <a:t>– conditions </a:t>
            </a:r>
            <a:r>
              <a:rPr lang="en-US" dirty="0"/>
              <a:t>to ensure an image is suitable to be an input of the system</a:t>
            </a:r>
            <a:r>
              <a:rPr lang="en" dirty="0"/>
              <a:t> – </a:t>
            </a:r>
            <a:r>
              <a:rPr lang="en" dirty="0">
                <a:solidFill>
                  <a:srgbClr val="FF0000"/>
                </a:solidFill>
              </a:rPr>
              <a:t>part 2</a:t>
            </a:r>
            <a:endParaRPr dirty="0">
              <a:solidFill>
                <a:srgbClr val="FF0000"/>
              </a:solidFill>
            </a:endParaRPr>
          </a:p>
        </p:txBody>
      </p:sp>
      <p:sp>
        <p:nvSpPr>
          <p:cNvPr id="9" name="TextBox 8">
            <a:extLst>
              <a:ext uri="{FF2B5EF4-FFF2-40B4-BE49-F238E27FC236}">
                <a16:creationId xmlns:a16="http://schemas.microsoft.com/office/drawing/2014/main" id="{4B2CDE44-70AC-4AFA-47CD-389CDAF61DCD}"/>
              </a:ext>
            </a:extLst>
          </p:cNvPr>
          <p:cNvSpPr txBox="1"/>
          <p:nvPr/>
        </p:nvSpPr>
        <p:spPr>
          <a:xfrm>
            <a:off x="4969934" y="3429000"/>
            <a:ext cx="7222066"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The BMP file must have the correct signature, represented by myBMP_TAG. This ensures the file being processed is indeed a BMP file.</a:t>
            </a:r>
            <a:endParaRPr lang="he-IL" dirty="0"/>
          </a:p>
        </p:txBody>
      </p:sp>
      <p:pic>
        <p:nvPicPr>
          <p:cNvPr id="11" name="Picture 10">
            <a:extLst>
              <a:ext uri="{FF2B5EF4-FFF2-40B4-BE49-F238E27FC236}">
                <a16:creationId xmlns:a16="http://schemas.microsoft.com/office/drawing/2014/main" id="{B4A1BE05-BBE7-FA84-C4E1-4DF5FE9B6707}"/>
              </a:ext>
            </a:extLst>
          </p:cNvPr>
          <p:cNvPicPr>
            <a:picLocks noChangeAspect="1"/>
          </p:cNvPicPr>
          <p:nvPr/>
        </p:nvPicPr>
        <p:blipFill>
          <a:blip r:embed="rId2"/>
          <a:stretch>
            <a:fillRect/>
          </a:stretch>
        </p:blipFill>
        <p:spPr>
          <a:xfrm>
            <a:off x="0" y="1150441"/>
            <a:ext cx="8125355" cy="1803876"/>
          </a:xfrm>
          <a:prstGeom prst="rect">
            <a:avLst/>
          </a:prstGeom>
        </p:spPr>
      </p:pic>
      <p:sp>
        <p:nvSpPr>
          <p:cNvPr id="14" name="TextBox 13">
            <a:extLst>
              <a:ext uri="{FF2B5EF4-FFF2-40B4-BE49-F238E27FC236}">
                <a16:creationId xmlns:a16="http://schemas.microsoft.com/office/drawing/2014/main" id="{44909409-E074-71AD-C4FD-6E0162136DF9}"/>
              </a:ext>
            </a:extLst>
          </p:cNvPr>
          <p:cNvSpPr txBox="1"/>
          <p:nvPr/>
        </p:nvSpPr>
        <p:spPr>
          <a:xfrm>
            <a:off x="4969934" y="4340057"/>
            <a:ext cx="612563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The file signature is checked using </a:t>
            </a:r>
            <a:r>
              <a:rPr lang="en-US" dirty="0" err="1"/>
              <a:t>bf.bfType</a:t>
            </a:r>
            <a:r>
              <a:rPr lang="en-US" dirty="0"/>
              <a:t> == myBMP_TAG.</a:t>
            </a:r>
            <a:endParaRPr lang="he-IL" dirty="0"/>
          </a:p>
        </p:txBody>
      </p:sp>
    </p:spTree>
    <p:extLst>
      <p:ext uri="{BB962C8B-B14F-4D97-AF65-F5344CB8AC3E}">
        <p14:creationId xmlns:p14="http://schemas.microsoft.com/office/powerpoint/2010/main" val="192082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8DFF91-D4D0-6841-FA63-3022663124DD}"/>
              </a:ext>
            </a:extLst>
          </p:cNvPr>
          <p:cNvSpPr>
            <a:spLocks noGrp="1"/>
          </p:cNvSpPr>
          <p:nvPr>
            <p:ph type="sldNum" idx="12"/>
          </p:nvPr>
        </p:nvSpPr>
        <p:spPr>
          <a:xfrm>
            <a:off x="11789922" y="6333200"/>
            <a:ext cx="402077" cy="524800"/>
          </a:xfrm>
        </p:spPr>
        <p:txBody>
          <a:bodyPr/>
          <a:lstStyle/>
          <a:p>
            <a:pPr algn="r"/>
            <a:fld id="{00000000-1234-1234-1234-123412341234}" type="slidenum">
              <a:rPr lang="en" sz="1400" smtClean="0"/>
              <a:pPr algn="r"/>
              <a:t>7</a:t>
            </a:fld>
            <a:endParaRPr lang="en" sz="1400"/>
          </a:p>
        </p:txBody>
      </p:sp>
      <p:sp>
        <p:nvSpPr>
          <p:cNvPr id="5" name="Google Shape;80;p17">
            <a:extLst>
              <a:ext uri="{FF2B5EF4-FFF2-40B4-BE49-F238E27FC236}">
                <a16:creationId xmlns:a16="http://schemas.microsoft.com/office/drawing/2014/main" id="{5315B8C2-BF0D-CE5C-A43C-51C8A5E63DE7}"/>
              </a:ext>
            </a:extLst>
          </p:cNvPr>
          <p:cNvSpPr txBox="1"/>
          <p:nvPr/>
        </p:nvSpPr>
        <p:spPr>
          <a:xfrm>
            <a:off x="3554648" y="406482"/>
            <a:ext cx="5082703"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P1.2 Description of the algorithms – </a:t>
            </a:r>
            <a:r>
              <a:rPr lang="en" dirty="0">
                <a:solidFill>
                  <a:srgbClr val="FF0000"/>
                </a:solidFill>
              </a:rPr>
              <a:t>part 1</a:t>
            </a:r>
            <a:endParaRPr dirty="0">
              <a:solidFill>
                <a:srgbClr val="FF0000"/>
              </a:solidFill>
            </a:endParaRPr>
          </a:p>
        </p:txBody>
      </p:sp>
      <p:sp>
        <p:nvSpPr>
          <p:cNvPr id="6" name="Google Shape;60;p14">
            <a:extLst>
              <a:ext uri="{FF2B5EF4-FFF2-40B4-BE49-F238E27FC236}">
                <a16:creationId xmlns:a16="http://schemas.microsoft.com/office/drawing/2014/main" id="{54998DA3-053A-426A-7778-2E7335A2B76D}"/>
              </a:ext>
            </a:extLst>
          </p:cNvPr>
          <p:cNvSpPr txBox="1"/>
          <p:nvPr/>
        </p:nvSpPr>
        <p:spPr>
          <a:xfrm>
            <a:off x="1546698" y="-22654"/>
            <a:ext cx="8891081" cy="574164"/>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Micro Project 1 (MP1) : Convert Color Image to Grayscale Image (N=1)</a:t>
            </a:r>
          </a:p>
        </p:txBody>
      </p:sp>
      <p:sp>
        <p:nvSpPr>
          <p:cNvPr id="7" name="Rectangle 6">
            <a:extLst>
              <a:ext uri="{FF2B5EF4-FFF2-40B4-BE49-F238E27FC236}">
                <a16:creationId xmlns:a16="http://schemas.microsoft.com/office/drawing/2014/main" id="{2DF0B7AD-5637-0824-82DE-E2EE5CF61955}"/>
              </a:ext>
            </a:extLst>
          </p:cNvPr>
          <p:cNvSpPr/>
          <p:nvPr/>
        </p:nvSpPr>
        <p:spPr>
          <a:xfrm>
            <a:off x="3840130" y="980646"/>
            <a:ext cx="3301996" cy="787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2000" dirty="0"/>
              <a:t>Load a "True color" image with a size of 320x240 pixels </a:t>
            </a:r>
            <a:endParaRPr lang="he-IL" sz="2000" dirty="0"/>
          </a:p>
        </p:txBody>
      </p:sp>
      <p:sp>
        <p:nvSpPr>
          <p:cNvPr id="11" name="Rectangle 10">
            <a:extLst>
              <a:ext uri="{FF2B5EF4-FFF2-40B4-BE49-F238E27FC236}">
                <a16:creationId xmlns:a16="http://schemas.microsoft.com/office/drawing/2014/main" id="{8FD24635-9265-3587-40BF-060BAC1816E1}"/>
              </a:ext>
            </a:extLst>
          </p:cNvPr>
          <p:cNvSpPr/>
          <p:nvPr/>
        </p:nvSpPr>
        <p:spPr>
          <a:xfrm>
            <a:off x="341146" y="3187297"/>
            <a:ext cx="2633133" cy="846668"/>
          </a:xfrm>
          <a:prstGeom prst="rect">
            <a:avLst/>
          </a:prstGeom>
        </p:spPr>
        <p:style>
          <a:lnRef idx="0">
            <a:schemeClr val="accent3"/>
          </a:lnRef>
          <a:fillRef idx="3">
            <a:schemeClr val="accent3"/>
          </a:fillRef>
          <a:effectRef idx="3">
            <a:schemeClr val="accent3"/>
          </a:effectRef>
          <a:fontRef idx="minor">
            <a:schemeClr val="lt1"/>
          </a:fontRef>
        </p:style>
        <p:txBody>
          <a:bodyPr rtlCol="1" anchor="ctr"/>
          <a:lstStyle/>
          <a:p>
            <a:pPr algn="ctr"/>
            <a:r>
              <a:rPr lang="en-US" sz="2000" b="1" dirty="0"/>
              <a:t>Average Algorithm</a:t>
            </a:r>
            <a:endParaRPr lang="he-IL" sz="2000" b="1" dirty="0"/>
          </a:p>
        </p:txBody>
      </p:sp>
      <p:cxnSp>
        <p:nvCxnSpPr>
          <p:cNvPr id="13" name="Connector: Elbow 12">
            <a:extLst>
              <a:ext uri="{FF2B5EF4-FFF2-40B4-BE49-F238E27FC236}">
                <a16:creationId xmlns:a16="http://schemas.microsoft.com/office/drawing/2014/main" id="{3606DC1B-35F5-70F7-CC7D-318E202C76D6}"/>
              </a:ext>
            </a:extLst>
          </p:cNvPr>
          <p:cNvCxnSpPr>
            <a:cxnSpLocks/>
            <a:stCxn id="7" idx="1"/>
            <a:endCxn id="11" idx="0"/>
          </p:cNvCxnSpPr>
          <p:nvPr/>
        </p:nvCxnSpPr>
        <p:spPr>
          <a:xfrm rot="10800000" flipV="1">
            <a:off x="1657714" y="1374615"/>
            <a:ext cx="2182417" cy="1812681"/>
          </a:xfrm>
          <a:prstGeom prst="bentConnector2">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0D74D276-FB38-F8D8-B6A4-37F45BCDB32D}"/>
              </a:ext>
            </a:extLst>
          </p:cNvPr>
          <p:cNvCxnSpPr>
            <a:cxnSpLocks/>
            <a:stCxn id="7" idx="3"/>
            <a:endCxn id="27" idx="0"/>
          </p:cNvCxnSpPr>
          <p:nvPr/>
        </p:nvCxnSpPr>
        <p:spPr>
          <a:xfrm>
            <a:off x="7142126" y="1374616"/>
            <a:ext cx="3733307" cy="1812681"/>
          </a:xfrm>
          <a:prstGeom prst="bent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3FBED361-DCEF-2DD4-9351-2E8FDD279958}"/>
              </a:ext>
            </a:extLst>
          </p:cNvPr>
          <p:cNvSpPr/>
          <p:nvPr/>
        </p:nvSpPr>
        <p:spPr>
          <a:xfrm>
            <a:off x="9558866" y="3187297"/>
            <a:ext cx="2633133" cy="846668"/>
          </a:xfrm>
          <a:prstGeom prst="rect">
            <a:avLst/>
          </a:prstGeom>
        </p:spPr>
        <p:style>
          <a:lnRef idx="0">
            <a:schemeClr val="accent2"/>
          </a:lnRef>
          <a:fillRef idx="3">
            <a:schemeClr val="accent2"/>
          </a:fillRef>
          <a:effectRef idx="3">
            <a:schemeClr val="accent2"/>
          </a:effectRef>
          <a:fontRef idx="minor">
            <a:schemeClr val="lt1"/>
          </a:fontRef>
        </p:style>
        <p:txBody>
          <a:bodyPr rtlCol="1" anchor="ctr"/>
          <a:lstStyle/>
          <a:p>
            <a:pPr algn="ctr"/>
            <a:r>
              <a:rPr lang="en-US" sz="2000" b="1" dirty="0"/>
              <a:t>Lightness  Algorithm</a:t>
            </a:r>
            <a:endParaRPr lang="he-IL" sz="2000" b="1" dirty="0"/>
          </a:p>
        </p:txBody>
      </p:sp>
      <p:cxnSp>
        <p:nvCxnSpPr>
          <p:cNvPr id="29" name="Straight Arrow Connector 28">
            <a:extLst>
              <a:ext uri="{FF2B5EF4-FFF2-40B4-BE49-F238E27FC236}">
                <a16:creationId xmlns:a16="http://schemas.microsoft.com/office/drawing/2014/main" id="{01A3CC8F-C1C3-6F73-49E0-90306C08287A}"/>
              </a:ext>
            </a:extLst>
          </p:cNvPr>
          <p:cNvCxnSpPr>
            <a:cxnSpLocks/>
          </p:cNvCxnSpPr>
          <p:nvPr/>
        </p:nvCxnSpPr>
        <p:spPr>
          <a:xfrm flipH="1">
            <a:off x="4786890" y="1768586"/>
            <a:ext cx="1" cy="1418711"/>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57F80F34-4527-8419-BBBC-DF09DDD8CE4A}"/>
              </a:ext>
            </a:extLst>
          </p:cNvPr>
          <p:cNvSpPr/>
          <p:nvPr/>
        </p:nvSpPr>
        <p:spPr>
          <a:xfrm>
            <a:off x="3466223" y="3187297"/>
            <a:ext cx="2633133" cy="846668"/>
          </a:xfrm>
          <a:prstGeom prst="rect">
            <a:avLst/>
          </a:prstGeom>
        </p:spPr>
        <p:style>
          <a:lnRef idx="0">
            <a:schemeClr val="accent4"/>
          </a:lnRef>
          <a:fillRef idx="3">
            <a:schemeClr val="accent4"/>
          </a:fillRef>
          <a:effectRef idx="3">
            <a:schemeClr val="accent4"/>
          </a:effectRef>
          <a:fontRef idx="minor">
            <a:schemeClr val="lt1"/>
          </a:fontRef>
        </p:style>
        <p:txBody>
          <a:bodyPr rtlCol="1" anchor="ctr"/>
          <a:lstStyle/>
          <a:p>
            <a:pPr algn="ctr"/>
            <a:r>
              <a:rPr lang="en-US" sz="2000" b="1" dirty="0"/>
              <a:t>Luminosity   Algorithm</a:t>
            </a:r>
            <a:endParaRPr lang="he-IL" sz="2000" b="1" dirty="0"/>
          </a:p>
        </p:txBody>
      </p:sp>
      <p:cxnSp>
        <p:nvCxnSpPr>
          <p:cNvPr id="31" name="Straight Arrow Connector 30">
            <a:extLst>
              <a:ext uri="{FF2B5EF4-FFF2-40B4-BE49-F238E27FC236}">
                <a16:creationId xmlns:a16="http://schemas.microsoft.com/office/drawing/2014/main" id="{DDA3B68D-8F18-5A5E-1B00-6AD803F162B6}"/>
              </a:ext>
            </a:extLst>
          </p:cNvPr>
          <p:cNvCxnSpPr>
            <a:cxnSpLocks/>
          </p:cNvCxnSpPr>
          <p:nvPr/>
        </p:nvCxnSpPr>
        <p:spPr>
          <a:xfrm>
            <a:off x="4782789" y="4033965"/>
            <a:ext cx="0" cy="1019062"/>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C798BF42-42AE-67E7-70B6-79163E8B434D}"/>
              </a:ext>
            </a:extLst>
          </p:cNvPr>
          <p:cNvSpPr/>
          <p:nvPr/>
        </p:nvSpPr>
        <p:spPr>
          <a:xfrm>
            <a:off x="4519038" y="5068387"/>
            <a:ext cx="2946400" cy="787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buClr>
                <a:schemeClr val="dk1"/>
              </a:buClr>
              <a:buSzPts val="1100"/>
            </a:pPr>
            <a:r>
              <a:rPr lang="en-US" sz="2000" dirty="0">
                <a:solidFill>
                  <a:schemeClr val="lt1"/>
                </a:solidFill>
                <a:latin typeface="Roboto"/>
                <a:ea typeface="Roboto"/>
                <a:cs typeface="Roboto"/>
                <a:sym typeface="Roboto"/>
              </a:rPr>
              <a:t>Store the resulted image as a BMP file in the directory of the code  </a:t>
            </a:r>
            <a:endParaRPr lang="en-US" sz="4000" dirty="0">
              <a:solidFill>
                <a:srgbClr val="FFFFFF"/>
              </a:solidFill>
            </a:endParaRPr>
          </a:p>
        </p:txBody>
      </p:sp>
      <p:cxnSp>
        <p:nvCxnSpPr>
          <p:cNvPr id="35" name="Connector: Elbow 34">
            <a:extLst>
              <a:ext uri="{FF2B5EF4-FFF2-40B4-BE49-F238E27FC236}">
                <a16:creationId xmlns:a16="http://schemas.microsoft.com/office/drawing/2014/main" id="{F5F08DEC-FAC5-17C9-57E0-53F3B97623B7}"/>
              </a:ext>
            </a:extLst>
          </p:cNvPr>
          <p:cNvCxnSpPr>
            <a:cxnSpLocks/>
            <a:stCxn id="11" idx="2"/>
            <a:endCxn id="33" idx="1"/>
          </p:cNvCxnSpPr>
          <p:nvPr/>
        </p:nvCxnSpPr>
        <p:spPr>
          <a:xfrm rot="16200000" flipH="1">
            <a:off x="2374179" y="3317498"/>
            <a:ext cx="1428392" cy="2861325"/>
          </a:xfrm>
          <a:prstGeom prst="bentConnector2">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36" name="Connector: Elbow 35">
            <a:extLst>
              <a:ext uri="{FF2B5EF4-FFF2-40B4-BE49-F238E27FC236}">
                <a16:creationId xmlns:a16="http://schemas.microsoft.com/office/drawing/2014/main" id="{A2F5D866-30ED-18B2-7562-33F5B7B88292}"/>
              </a:ext>
            </a:extLst>
          </p:cNvPr>
          <p:cNvCxnSpPr>
            <a:cxnSpLocks/>
            <a:stCxn id="27" idx="2"/>
            <a:endCxn id="33" idx="3"/>
          </p:cNvCxnSpPr>
          <p:nvPr/>
        </p:nvCxnSpPr>
        <p:spPr>
          <a:xfrm rot="5400000">
            <a:off x="8456240" y="3043164"/>
            <a:ext cx="1428392" cy="3409995"/>
          </a:xfrm>
          <a:prstGeom prst="bent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3D73402F-9C0E-0F68-4E21-97DBC3AE2701}"/>
              </a:ext>
            </a:extLst>
          </p:cNvPr>
          <p:cNvSpPr/>
          <p:nvPr/>
        </p:nvSpPr>
        <p:spPr>
          <a:xfrm>
            <a:off x="6591301" y="3187297"/>
            <a:ext cx="2633133" cy="846668"/>
          </a:xfrm>
          <a:prstGeom prst="rect">
            <a:avLst/>
          </a:prstGeom>
        </p:spPr>
        <p:style>
          <a:lnRef idx="0">
            <a:schemeClr val="accent5"/>
          </a:lnRef>
          <a:fillRef idx="3">
            <a:schemeClr val="accent5"/>
          </a:fillRef>
          <a:effectRef idx="3">
            <a:schemeClr val="accent5"/>
          </a:effectRef>
          <a:fontRef idx="minor">
            <a:schemeClr val="lt1"/>
          </a:fontRef>
        </p:style>
        <p:txBody>
          <a:bodyPr rtlCol="1" anchor="ctr"/>
          <a:lstStyle/>
          <a:p>
            <a:pPr algn="ctr"/>
            <a:r>
              <a:rPr lang="en-US" sz="2000" b="1" dirty="0"/>
              <a:t>Algorithm</a:t>
            </a:r>
            <a:endParaRPr lang="he-IL" sz="2000" b="1" dirty="0"/>
          </a:p>
        </p:txBody>
      </p:sp>
      <p:cxnSp>
        <p:nvCxnSpPr>
          <p:cNvPr id="51" name="Straight Arrow Connector 50">
            <a:extLst>
              <a:ext uri="{FF2B5EF4-FFF2-40B4-BE49-F238E27FC236}">
                <a16:creationId xmlns:a16="http://schemas.microsoft.com/office/drawing/2014/main" id="{459C776C-9396-C11E-37AB-4EF041FBCA34}"/>
              </a:ext>
            </a:extLst>
          </p:cNvPr>
          <p:cNvCxnSpPr>
            <a:cxnSpLocks/>
          </p:cNvCxnSpPr>
          <p:nvPr/>
        </p:nvCxnSpPr>
        <p:spPr>
          <a:xfrm>
            <a:off x="6814789" y="4049325"/>
            <a:ext cx="0" cy="1003702"/>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0779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9B3A6C-C30A-2379-C24E-9F9F9A21A990}"/>
              </a:ext>
            </a:extLst>
          </p:cNvPr>
          <p:cNvSpPr>
            <a:spLocks noGrp="1"/>
          </p:cNvSpPr>
          <p:nvPr>
            <p:ph type="sldNum" idx="12"/>
          </p:nvPr>
        </p:nvSpPr>
        <p:spPr>
          <a:xfrm>
            <a:off x="11857567" y="6490976"/>
            <a:ext cx="330200" cy="367024"/>
          </a:xfrm>
        </p:spPr>
        <p:txBody>
          <a:bodyPr/>
          <a:lstStyle/>
          <a:p>
            <a:pPr algn="r"/>
            <a:fld id="{00000000-1234-1234-1234-123412341234}" type="slidenum">
              <a:rPr lang="en" sz="1400" smtClean="0"/>
              <a:pPr algn="r"/>
              <a:t>8</a:t>
            </a:fld>
            <a:endParaRPr lang="en" sz="1400" dirty="0"/>
          </a:p>
        </p:txBody>
      </p:sp>
      <p:sp>
        <p:nvSpPr>
          <p:cNvPr id="5" name="Google Shape;80;p17">
            <a:extLst>
              <a:ext uri="{FF2B5EF4-FFF2-40B4-BE49-F238E27FC236}">
                <a16:creationId xmlns:a16="http://schemas.microsoft.com/office/drawing/2014/main" id="{21F04DB4-C745-F233-921E-3782B8DF40E8}"/>
              </a:ext>
            </a:extLst>
          </p:cNvPr>
          <p:cNvSpPr txBox="1"/>
          <p:nvPr/>
        </p:nvSpPr>
        <p:spPr>
          <a:xfrm>
            <a:off x="3808377" y="521532"/>
            <a:ext cx="5082703"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P1.2 Description of the algorithms – </a:t>
            </a:r>
            <a:r>
              <a:rPr lang="en" dirty="0">
                <a:solidFill>
                  <a:srgbClr val="FF0000"/>
                </a:solidFill>
              </a:rPr>
              <a:t>part 2</a:t>
            </a:r>
            <a:endParaRPr dirty="0">
              <a:solidFill>
                <a:srgbClr val="FF0000"/>
              </a:solidFill>
            </a:endParaRPr>
          </a:p>
        </p:txBody>
      </p:sp>
      <p:sp>
        <p:nvSpPr>
          <p:cNvPr id="6" name="Google Shape;60;p14">
            <a:extLst>
              <a:ext uri="{FF2B5EF4-FFF2-40B4-BE49-F238E27FC236}">
                <a16:creationId xmlns:a16="http://schemas.microsoft.com/office/drawing/2014/main" id="{3C17D16D-DEEE-7667-9A12-622945010C20}"/>
              </a:ext>
            </a:extLst>
          </p:cNvPr>
          <p:cNvSpPr txBox="1"/>
          <p:nvPr/>
        </p:nvSpPr>
        <p:spPr>
          <a:xfrm>
            <a:off x="1546698" y="-22654"/>
            <a:ext cx="8891081" cy="560387"/>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Micro Project 1 (MP1) : Convert Color Image to Grayscale Image (N=1)</a:t>
            </a:r>
          </a:p>
        </p:txBody>
      </p:sp>
      <p:sp>
        <p:nvSpPr>
          <p:cNvPr id="7" name="Rectangle 6">
            <a:extLst>
              <a:ext uri="{FF2B5EF4-FFF2-40B4-BE49-F238E27FC236}">
                <a16:creationId xmlns:a16="http://schemas.microsoft.com/office/drawing/2014/main" id="{6B6485D5-62DF-7D4E-2737-4F717F3B079A}"/>
              </a:ext>
            </a:extLst>
          </p:cNvPr>
          <p:cNvSpPr/>
          <p:nvPr/>
        </p:nvSpPr>
        <p:spPr>
          <a:xfrm>
            <a:off x="4466165" y="3316293"/>
            <a:ext cx="2633133" cy="846668"/>
          </a:xfrm>
          <a:prstGeom prst="rect">
            <a:avLst/>
          </a:prstGeom>
        </p:spPr>
        <p:style>
          <a:lnRef idx="0">
            <a:schemeClr val="accent3"/>
          </a:lnRef>
          <a:fillRef idx="3">
            <a:schemeClr val="accent3"/>
          </a:fillRef>
          <a:effectRef idx="3">
            <a:schemeClr val="accent3"/>
          </a:effectRef>
          <a:fontRef idx="minor">
            <a:schemeClr val="lt1"/>
          </a:fontRef>
        </p:style>
        <p:txBody>
          <a:bodyPr rtlCol="1" anchor="ctr"/>
          <a:lstStyle/>
          <a:p>
            <a:pPr algn="ctr"/>
            <a:r>
              <a:rPr lang="en-US" sz="2000" b="1" dirty="0"/>
              <a:t>Average Algorithm</a:t>
            </a:r>
            <a:endParaRPr lang="he-IL" sz="2000" b="1" dirty="0"/>
          </a:p>
        </p:txBody>
      </p:sp>
      <p:cxnSp>
        <p:nvCxnSpPr>
          <p:cNvPr id="8" name="Straight Arrow Connector 7">
            <a:extLst>
              <a:ext uri="{FF2B5EF4-FFF2-40B4-BE49-F238E27FC236}">
                <a16:creationId xmlns:a16="http://schemas.microsoft.com/office/drawing/2014/main" id="{9677F99B-003B-CBC8-53D9-FB39EADF1394}"/>
              </a:ext>
            </a:extLst>
          </p:cNvPr>
          <p:cNvCxnSpPr>
            <a:cxnSpLocks/>
          </p:cNvCxnSpPr>
          <p:nvPr/>
        </p:nvCxnSpPr>
        <p:spPr>
          <a:xfrm flipH="1" flipV="1">
            <a:off x="3925920" y="2633133"/>
            <a:ext cx="540245" cy="68316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2E4A257B-0D3E-F3A7-80C2-B52B3896B533}"/>
              </a:ext>
            </a:extLst>
          </p:cNvPr>
          <p:cNvSpPr txBox="1"/>
          <p:nvPr/>
        </p:nvSpPr>
        <p:spPr>
          <a:xfrm>
            <a:off x="206621" y="1432804"/>
            <a:ext cx="3717407" cy="120032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b="1" u="sng" dirty="0"/>
              <a:t>Input Image(s) :</a:t>
            </a:r>
            <a:r>
              <a:rPr lang="en-US" dirty="0"/>
              <a:t> The algorithm takes one "True color" image with a size of 320x240 pixels. (predefined in the attached header file)</a:t>
            </a:r>
            <a:endParaRPr lang="he-IL" dirty="0"/>
          </a:p>
        </p:txBody>
      </p:sp>
      <p:cxnSp>
        <p:nvCxnSpPr>
          <p:cNvPr id="16" name="Straight Arrow Connector 15">
            <a:extLst>
              <a:ext uri="{FF2B5EF4-FFF2-40B4-BE49-F238E27FC236}">
                <a16:creationId xmlns:a16="http://schemas.microsoft.com/office/drawing/2014/main" id="{73A6D858-C5A5-A2D3-C232-1060EFC3BFA6}"/>
              </a:ext>
            </a:extLst>
          </p:cNvPr>
          <p:cNvCxnSpPr>
            <a:cxnSpLocks/>
          </p:cNvCxnSpPr>
          <p:nvPr/>
        </p:nvCxnSpPr>
        <p:spPr>
          <a:xfrm flipV="1">
            <a:off x="7099298" y="2527511"/>
            <a:ext cx="626539" cy="788782"/>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7449F20E-C943-F4E4-A797-1E2E5414BD75}"/>
              </a:ext>
            </a:extLst>
          </p:cNvPr>
          <p:cNvSpPr txBox="1"/>
          <p:nvPr/>
        </p:nvSpPr>
        <p:spPr>
          <a:xfrm>
            <a:off x="7725837" y="1881180"/>
            <a:ext cx="3717407"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b="1" u="sng" dirty="0"/>
              <a:t>Algorithm Parameters : </a:t>
            </a:r>
          </a:p>
          <a:p>
            <a:r>
              <a:rPr lang="en-US" dirty="0"/>
              <a:t>one parameter: 0.33 (division by 3)</a:t>
            </a:r>
            <a:endParaRPr lang="he-IL" dirty="0"/>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E990F07F-05F7-107B-BDFC-678FABB1FECF}"/>
                  </a:ext>
                </a:extLst>
              </p:cNvPr>
              <p:cNvSpPr txBox="1"/>
              <p:nvPr/>
            </p:nvSpPr>
            <p:spPr>
              <a:xfrm>
                <a:off x="7861298" y="5159232"/>
                <a:ext cx="4106333" cy="78188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b="1" u="sng" dirty="0"/>
                  <a:t>Algorithm explanation:</a:t>
                </a:r>
              </a:p>
              <a:p>
                <a:r>
                  <a:rPr lang="en-US" dirty="0"/>
                  <a:t> simply averages the values</a:t>
                </a:r>
                <a14:m>
                  <m:oMath xmlns:m="http://schemas.openxmlformats.org/officeDocument/2006/math">
                    <m:r>
                      <a:rPr lang="en-US" i="1" dirty="0" smtClean="0">
                        <a:latin typeface="Cambria Math" panose="02040503050406030204" pitchFamily="18" charset="0"/>
                      </a:rPr>
                      <m:t>:</m:t>
                    </m:r>
                    <m:f>
                      <m:fPr>
                        <m:ctrlPr>
                          <a:rPr lang="en-US" b="0" i="1" dirty="0" smtClean="0">
                            <a:latin typeface="Cambria Math" panose="02040503050406030204" pitchFamily="18" charset="0"/>
                          </a:rPr>
                        </m:ctrlPr>
                      </m:fPr>
                      <m:num>
                        <m:d>
                          <m:dPr>
                            <m:ctrlPr>
                              <a:rPr lang="en-US" i="1" dirty="0" smtClean="0">
                                <a:latin typeface="Cambria Math" panose="02040503050406030204" pitchFamily="18" charset="0"/>
                              </a:rPr>
                            </m:ctrlPr>
                          </m:dPr>
                          <m:e>
                            <m:r>
                              <a:rPr lang="en-US" i="1" dirty="0" smtClean="0">
                                <a:latin typeface="Cambria Math" panose="02040503050406030204" pitchFamily="18" charset="0"/>
                              </a:rPr>
                              <m:t>𝑅</m:t>
                            </m:r>
                            <m:r>
                              <a:rPr lang="en-US" i="1" dirty="0" smtClean="0">
                                <a:latin typeface="Cambria Math" panose="02040503050406030204" pitchFamily="18" charset="0"/>
                              </a:rPr>
                              <m:t> + </m:t>
                            </m:r>
                            <m:r>
                              <a:rPr lang="en-US" i="1" dirty="0" smtClean="0">
                                <a:latin typeface="Cambria Math" panose="02040503050406030204" pitchFamily="18" charset="0"/>
                              </a:rPr>
                              <m:t>𝐺</m:t>
                            </m:r>
                            <m:r>
                              <a:rPr lang="en-US" i="1" dirty="0" smtClean="0">
                                <a:latin typeface="Cambria Math" panose="02040503050406030204" pitchFamily="18" charset="0"/>
                              </a:rPr>
                              <m:t> + </m:t>
                            </m:r>
                            <m:r>
                              <a:rPr lang="en-US" i="1" dirty="0" smtClean="0">
                                <a:latin typeface="Cambria Math" panose="02040503050406030204" pitchFamily="18" charset="0"/>
                              </a:rPr>
                              <m:t>𝐵</m:t>
                            </m:r>
                          </m:e>
                        </m:d>
                      </m:num>
                      <m:den>
                        <m:r>
                          <a:rPr lang="en-US" b="0" i="1" dirty="0" smtClean="0">
                            <a:latin typeface="Cambria Math" panose="02040503050406030204" pitchFamily="18" charset="0"/>
                          </a:rPr>
                          <m:t>3</m:t>
                        </m:r>
                      </m:den>
                    </m:f>
                  </m:oMath>
                </a14:m>
                <a:r>
                  <a:rPr lang="en-US" dirty="0"/>
                  <a:t>. </a:t>
                </a:r>
                <a:endParaRPr lang="he-IL" dirty="0"/>
              </a:p>
            </p:txBody>
          </p:sp>
        </mc:Choice>
        <mc:Fallback>
          <p:sp>
            <p:nvSpPr>
              <p:cNvPr id="22" name="TextBox 21">
                <a:extLst>
                  <a:ext uri="{FF2B5EF4-FFF2-40B4-BE49-F238E27FC236}">
                    <a16:creationId xmlns:a16="http://schemas.microsoft.com/office/drawing/2014/main" id="{E990F07F-05F7-107B-BDFC-678FABB1FECF}"/>
                  </a:ext>
                </a:extLst>
              </p:cNvPr>
              <p:cNvSpPr txBox="1">
                <a:spLocks noRot="1" noChangeAspect="1" noMove="1" noResize="1" noEditPoints="1" noAdjustHandles="1" noChangeArrowheads="1" noChangeShapeType="1" noTextEdit="1"/>
              </p:cNvSpPr>
              <p:nvPr/>
            </p:nvSpPr>
            <p:spPr>
              <a:xfrm>
                <a:off x="7861298" y="5159232"/>
                <a:ext cx="4106333" cy="781881"/>
              </a:xfrm>
              <a:prstGeom prst="rect">
                <a:avLst/>
              </a:prstGeom>
              <a:blipFill>
                <a:blip r:embed="rId2"/>
                <a:stretch>
                  <a:fillRect/>
                </a:stretch>
              </a:blipFill>
            </p:spPr>
            <p:txBody>
              <a:bodyPr/>
              <a:lstStyle/>
              <a:p>
                <a:r>
                  <a:rPr lang="he-IL">
                    <a:noFill/>
                  </a:rPr>
                  <a:t> </a:t>
                </a:r>
              </a:p>
            </p:txBody>
          </p:sp>
        </mc:Fallback>
      </mc:AlternateContent>
      <p:cxnSp>
        <p:nvCxnSpPr>
          <p:cNvPr id="26" name="Straight Arrow Connector 25">
            <a:extLst>
              <a:ext uri="{FF2B5EF4-FFF2-40B4-BE49-F238E27FC236}">
                <a16:creationId xmlns:a16="http://schemas.microsoft.com/office/drawing/2014/main" id="{FBB8D69F-4B39-EA38-4312-92F81BD2A9BE}"/>
              </a:ext>
            </a:extLst>
          </p:cNvPr>
          <p:cNvCxnSpPr>
            <a:cxnSpLocks/>
          </p:cNvCxnSpPr>
          <p:nvPr/>
        </p:nvCxnSpPr>
        <p:spPr>
          <a:xfrm>
            <a:off x="7099298" y="4211364"/>
            <a:ext cx="732369" cy="809369"/>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8802DA5-8CFF-6B1B-1E4F-020BAAC1901B}"/>
              </a:ext>
            </a:extLst>
          </p:cNvPr>
          <p:cNvCxnSpPr>
            <a:cxnSpLocks/>
          </p:cNvCxnSpPr>
          <p:nvPr/>
        </p:nvCxnSpPr>
        <p:spPr>
          <a:xfrm flipH="1">
            <a:off x="3565999" y="4187162"/>
            <a:ext cx="859365" cy="857772"/>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F2AEECE2-60E6-E40E-5B55-5B1EC1E4676B}"/>
              </a:ext>
            </a:extLst>
          </p:cNvPr>
          <p:cNvSpPr txBox="1"/>
          <p:nvPr/>
        </p:nvSpPr>
        <p:spPr>
          <a:xfrm>
            <a:off x="618067" y="5159232"/>
            <a:ext cx="2908838"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b="1" u="sng" dirty="0"/>
              <a:t>Output Image(s):</a:t>
            </a:r>
          </a:p>
          <a:p>
            <a:r>
              <a:rPr lang="en-US" dirty="0"/>
              <a:t>This algorithm produces one grayscale image with a size of 320x240 pixels.</a:t>
            </a:r>
            <a:endParaRPr lang="he-IL" dirty="0"/>
          </a:p>
        </p:txBody>
      </p:sp>
    </p:spTree>
    <p:extLst>
      <p:ext uri="{BB962C8B-B14F-4D97-AF65-F5344CB8AC3E}">
        <p14:creationId xmlns:p14="http://schemas.microsoft.com/office/powerpoint/2010/main" val="120383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9B3A6C-C30A-2379-C24E-9F9F9A21A990}"/>
              </a:ext>
            </a:extLst>
          </p:cNvPr>
          <p:cNvSpPr>
            <a:spLocks noGrp="1"/>
          </p:cNvSpPr>
          <p:nvPr>
            <p:ph type="sldNum" idx="12"/>
          </p:nvPr>
        </p:nvSpPr>
        <p:spPr>
          <a:xfrm>
            <a:off x="11861800" y="0"/>
            <a:ext cx="330200" cy="367024"/>
          </a:xfrm>
        </p:spPr>
        <p:txBody>
          <a:bodyPr/>
          <a:lstStyle/>
          <a:p>
            <a:pPr algn="r"/>
            <a:fld id="{00000000-1234-1234-1234-123412341234}" type="slidenum">
              <a:rPr lang="en" sz="1400" smtClean="0"/>
              <a:pPr algn="r"/>
              <a:t>9</a:t>
            </a:fld>
            <a:endParaRPr lang="en" sz="1400" dirty="0"/>
          </a:p>
        </p:txBody>
      </p:sp>
      <p:sp>
        <p:nvSpPr>
          <p:cNvPr id="5" name="Google Shape;80;p17">
            <a:extLst>
              <a:ext uri="{FF2B5EF4-FFF2-40B4-BE49-F238E27FC236}">
                <a16:creationId xmlns:a16="http://schemas.microsoft.com/office/drawing/2014/main" id="{21F04DB4-C745-F233-921E-3782B8DF40E8}"/>
              </a:ext>
            </a:extLst>
          </p:cNvPr>
          <p:cNvSpPr txBox="1"/>
          <p:nvPr/>
        </p:nvSpPr>
        <p:spPr>
          <a:xfrm>
            <a:off x="3814123" y="439999"/>
            <a:ext cx="5082703" cy="477200"/>
          </a:xfrm>
          <a:prstGeom prst="rect">
            <a:avLst/>
          </a:prstGeom>
          <a:noFill/>
          <a:ln>
            <a:noFill/>
          </a:ln>
        </p:spPr>
        <p:txBody>
          <a:bodyPr spcFirstLastPara="1" wrap="square" lIns="121900" tIns="121900" rIns="121900" bIns="121900" anchor="t" anchorCtr="0">
            <a:noAutofit/>
          </a:bodyPr>
          <a:lstStyle>
            <a:defPPr>
              <a:defRPr lang="he-IL"/>
            </a:defPPr>
            <a:lvl1pPr algn="ctr">
              <a:defRPr sz="2000" b="1" u="sng">
                <a:solidFill>
                  <a:srgbClr val="00B050"/>
                </a:solidFill>
              </a:defRPr>
            </a:lvl1pPr>
          </a:lstStyle>
          <a:p>
            <a:r>
              <a:rPr lang="en" dirty="0"/>
              <a:t>P1.2 Description of the algorithms – </a:t>
            </a:r>
            <a:r>
              <a:rPr lang="en" dirty="0">
                <a:solidFill>
                  <a:srgbClr val="FF0000"/>
                </a:solidFill>
              </a:rPr>
              <a:t>part 3</a:t>
            </a:r>
            <a:endParaRPr dirty="0">
              <a:solidFill>
                <a:srgbClr val="FF0000"/>
              </a:solidFill>
            </a:endParaRPr>
          </a:p>
        </p:txBody>
      </p:sp>
      <p:sp>
        <p:nvSpPr>
          <p:cNvPr id="6" name="Google Shape;60;p14">
            <a:extLst>
              <a:ext uri="{FF2B5EF4-FFF2-40B4-BE49-F238E27FC236}">
                <a16:creationId xmlns:a16="http://schemas.microsoft.com/office/drawing/2014/main" id="{3C17D16D-DEEE-7667-9A12-622945010C20}"/>
              </a:ext>
            </a:extLst>
          </p:cNvPr>
          <p:cNvSpPr txBox="1"/>
          <p:nvPr/>
        </p:nvSpPr>
        <p:spPr>
          <a:xfrm>
            <a:off x="1546698" y="-22654"/>
            <a:ext cx="8891081" cy="540752"/>
          </a:xfrm>
          <a:prstGeom prst="rect">
            <a:avLst/>
          </a:prstGeom>
          <a:noFill/>
          <a:ln>
            <a:noFill/>
          </a:ln>
        </p:spPr>
        <p:txBody>
          <a:bodyPr spcFirstLastPara="1" wrap="square" lIns="121900" tIns="121900" rIns="121900" bIns="121900" anchor="t" anchorCtr="0">
            <a:noAutofit/>
          </a:bodyPr>
          <a:lstStyle/>
          <a:p>
            <a:pPr algn="ctr"/>
            <a:r>
              <a:rPr lang="en" sz="2000" b="1" u="sng" dirty="0">
                <a:solidFill>
                  <a:srgbClr val="0070C0"/>
                </a:solidFill>
              </a:rPr>
              <a:t>Micro Project 1 (MP1) : Convert Color Image to Grayscale Image (N=1)</a:t>
            </a:r>
          </a:p>
        </p:txBody>
      </p:sp>
      <p:cxnSp>
        <p:nvCxnSpPr>
          <p:cNvPr id="8" name="Straight Arrow Connector 7">
            <a:extLst>
              <a:ext uri="{FF2B5EF4-FFF2-40B4-BE49-F238E27FC236}">
                <a16:creationId xmlns:a16="http://schemas.microsoft.com/office/drawing/2014/main" id="{9677F99B-003B-CBC8-53D9-FB39EADF1394}"/>
              </a:ext>
            </a:extLst>
          </p:cNvPr>
          <p:cNvCxnSpPr>
            <a:cxnSpLocks/>
          </p:cNvCxnSpPr>
          <p:nvPr/>
        </p:nvCxnSpPr>
        <p:spPr>
          <a:xfrm flipH="1" flipV="1">
            <a:off x="3930153" y="2556933"/>
            <a:ext cx="540245" cy="68316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2E4A257B-0D3E-F3A7-80C2-B52B3896B533}"/>
              </a:ext>
            </a:extLst>
          </p:cNvPr>
          <p:cNvSpPr txBox="1"/>
          <p:nvPr/>
        </p:nvSpPr>
        <p:spPr>
          <a:xfrm>
            <a:off x="210854" y="1356604"/>
            <a:ext cx="3717407" cy="120032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b="1" u="sng" dirty="0"/>
              <a:t>Input Image(s) :</a:t>
            </a:r>
            <a:r>
              <a:rPr lang="en-US" dirty="0"/>
              <a:t> The algorithm takes one "True color" image with a size of 320x240 pixels. (predefined in the attached header file)</a:t>
            </a:r>
            <a:endParaRPr lang="he-IL" dirty="0"/>
          </a:p>
        </p:txBody>
      </p:sp>
      <p:cxnSp>
        <p:nvCxnSpPr>
          <p:cNvPr id="16" name="Straight Arrow Connector 15">
            <a:extLst>
              <a:ext uri="{FF2B5EF4-FFF2-40B4-BE49-F238E27FC236}">
                <a16:creationId xmlns:a16="http://schemas.microsoft.com/office/drawing/2014/main" id="{73A6D858-C5A5-A2D3-C232-1060EFC3BFA6}"/>
              </a:ext>
            </a:extLst>
          </p:cNvPr>
          <p:cNvCxnSpPr>
            <a:cxnSpLocks/>
          </p:cNvCxnSpPr>
          <p:nvPr/>
        </p:nvCxnSpPr>
        <p:spPr>
          <a:xfrm flipV="1">
            <a:off x="7103531" y="2451311"/>
            <a:ext cx="626539" cy="788782"/>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449F20E-C943-F4E4-A797-1E2E5414BD75}"/>
                  </a:ext>
                </a:extLst>
              </p:cNvPr>
              <p:cNvSpPr txBox="1"/>
              <p:nvPr/>
            </p:nvSpPr>
            <p:spPr>
              <a:xfrm>
                <a:off x="7730070" y="1804980"/>
                <a:ext cx="3717407"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b="1" u="sng" dirty="0"/>
                  <a:t>Algorithm Parameters : </a:t>
                </a:r>
              </a:p>
              <a:p>
                <a:r>
                  <a:rPr lang="en-US" dirty="0"/>
                  <a:t>one parameter: </a:t>
                </a:r>
                <a14:m>
                  <m:oMath xmlns:m="http://schemas.openxmlformats.org/officeDocument/2006/math">
                    <m:r>
                      <a:rPr lang="en-US" i="1" dirty="0" smtClean="0">
                        <a:latin typeface="Cambria Math" panose="02040503050406030204" pitchFamily="18" charset="0"/>
                      </a:rPr>
                      <m:t>½</m:t>
                    </m:r>
                  </m:oMath>
                </a14:m>
                <a:r>
                  <a:rPr lang="en-US" dirty="0"/>
                  <a:t>  (division by 2)</a:t>
                </a:r>
                <a:endParaRPr lang="he-IL" dirty="0"/>
              </a:p>
            </p:txBody>
          </p:sp>
        </mc:Choice>
        <mc:Fallback>
          <p:sp>
            <p:nvSpPr>
              <p:cNvPr id="19" name="TextBox 18">
                <a:extLst>
                  <a:ext uri="{FF2B5EF4-FFF2-40B4-BE49-F238E27FC236}">
                    <a16:creationId xmlns:a16="http://schemas.microsoft.com/office/drawing/2014/main" id="{7449F20E-C943-F4E4-A797-1E2E5414BD75}"/>
                  </a:ext>
                </a:extLst>
              </p:cNvPr>
              <p:cNvSpPr txBox="1">
                <a:spLocks noRot="1" noChangeAspect="1" noMove="1" noResize="1" noEditPoints="1" noAdjustHandles="1" noChangeArrowheads="1" noChangeShapeType="1" noTextEdit="1"/>
              </p:cNvSpPr>
              <p:nvPr/>
            </p:nvSpPr>
            <p:spPr>
              <a:xfrm>
                <a:off x="7730070" y="1804980"/>
                <a:ext cx="3717407" cy="646331"/>
              </a:xfrm>
              <a:prstGeom prst="rect">
                <a:avLst/>
              </a:prstGeom>
              <a:blipFill>
                <a:blip r:embed="rId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E990F07F-05F7-107B-BDFC-678FABB1FECF}"/>
                  </a:ext>
                </a:extLst>
              </p:cNvPr>
              <p:cNvSpPr txBox="1"/>
              <p:nvPr/>
            </p:nvSpPr>
            <p:spPr>
              <a:xfrm>
                <a:off x="7635400" y="4958879"/>
                <a:ext cx="4556600" cy="1736053"/>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b="1" u="sng" dirty="0"/>
                  <a:t>Algorithm explanation:</a:t>
                </a:r>
              </a:p>
              <a:p>
                <a:r>
                  <a:rPr lang="en-US" dirty="0"/>
                  <a:t>From all three values (Red, Green, and Blue) of every pixel - averages the most prominent and least prominent colors (max &amp; min):</a:t>
                </a:r>
                <a:endParaRPr lang="en-US"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𝐺𝑟𝑎𝑦</m:t>
                      </m:r>
                      <m:r>
                        <a:rPr lang="pt-BR" i="1" dirty="0" smtClean="0">
                          <a:latin typeface="Cambria Math" panose="02040503050406030204" pitchFamily="18" charset="0"/>
                        </a:rPr>
                        <m:t>=</m:t>
                      </m:r>
                      <m:f>
                        <m:fPr>
                          <m:ctrlPr>
                            <a:rPr lang="en-US" b="0" i="1" dirty="0" smtClean="0">
                              <a:latin typeface="Cambria Math" panose="02040503050406030204" pitchFamily="18" charset="0"/>
                            </a:rPr>
                          </m:ctrlPr>
                        </m:fPr>
                        <m:num>
                          <m:func>
                            <m:funcPr>
                              <m:ctrlPr>
                                <a:rPr lang="pt-BR" i="1" dirty="0" smtClean="0">
                                  <a:latin typeface="Cambria Math" panose="02040503050406030204" pitchFamily="18" charset="0"/>
                                </a:rPr>
                              </m:ctrlPr>
                            </m:funcPr>
                            <m:fName>
                              <m:r>
                                <m:rPr>
                                  <m:sty m:val="p"/>
                                </m:rPr>
                                <a:rPr lang="pt-BR" i="0" dirty="0" smtClean="0">
                                  <a:latin typeface="Cambria Math" panose="02040503050406030204" pitchFamily="18" charset="0"/>
                                </a:rPr>
                                <m:t>max</m:t>
                              </m:r>
                            </m:fName>
                            <m:e>
                              <m:d>
                                <m:dPr>
                                  <m:ctrlPr>
                                    <a:rPr lang="pt-BR" i="1" dirty="0" smtClean="0">
                                      <a:latin typeface="Cambria Math" panose="02040503050406030204" pitchFamily="18" charset="0"/>
                                    </a:rPr>
                                  </m:ctrlPr>
                                </m:dPr>
                                <m:e>
                                  <m:r>
                                    <a:rPr lang="pt-BR" i="1" dirty="0" smtClean="0">
                                      <a:latin typeface="Cambria Math" panose="02040503050406030204" pitchFamily="18" charset="0"/>
                                    </a:rPr>
                                    <m:t>𝑅</m:t>
                                  </m:r>
                                  <m:r>
                                    <a:rPr lang="pt-BR" i="1" dirty="0" smtClean="0">
                                      <a:latin typeface="Cambria Math" panose="02040503050406030204" pitchFamily="18" charset="0"/>
                                    </a:rPr>
                                    <m:t>,</m:t>
                                  </m:r>
                                  <m:r>
                                    <a:rPr lang="pt-BR" i="1" dirty="0" smtClean="0">
                                      <a:latin typeface="Cambria Math" panose="02040503050406030204" pitchFamily="18" charset="0"/>
                                    </a:rPr>
                                    <m:t>𝐺</m:t>
                                  </m:r>
                                  <m:r>
                                    <a:rPr lang="pt-BR" i="1" dirty="0" smtClean="0">
                                      <a:latin typeface="Cambria Math" panose="02040503050406030204" pitchFamily="18" charset="0"/>
                                    </a:rPr>
                                    <m:t>,</m:t>
                                  </m:r>
                                  <m:r>
                                    <a:rPr lang="pt-BR" i="1" dirty="0" smtClean="0">
                                      <a:latin typeface="Cambria Math" panose="02040503050406030204" pitchFamily="18" charset="0"/>
                                    </a:rPr>
                                    <m:t>𝐵</m:t>
                                  </m:r>
                                </m:e>
                              </m:d>
                            </m:e>
                          </m:func>
                          <m:r>
                            <a:rPr lang="pt-BR" i="1" dirty="0" smtClean="0">
                              <a:latin typeface="Cambria Math" panose="02040503050406030204" pitchFamily="18" charset="0"/>
                            </a:rPr>
                            <m:t>+</m:t>
                          </m:r>
                          <m:func>
                            <m:funcPr>
                              <m:ctrlPr>
                                <a:rPr lang="pt-BR" i="1" dirty="0" smtClean="0">
                                  <a:latin typeface="Cambria Math" panose="02040503050406030204" pitchFamily="18" charset="0"/>
                                </a:rPr>
                              </m:ctrlPr>
                            </m:funcPr>
                            <m:fName>
                              <m:r>
                                <m:rPr>
                                  <m:sty m:val="p"/>
                                </m:rPr>
                                <a:rPr lang="pt-BR" i="0" dirty="0" smtClean="0">
                                  <a:latin typeface="Cambria Math" panose="02040503050406030204" pitchFamily="18" charset="0"/>
                                </a:rPr>
                                <m:t>min</m:t>
                              </m:r>
                            </m:fName>
                            <m:e>
                              <m:d>
                                <m:dPr>
                                  <m:ctrlPr>
                                    <a:rPr lang="pt-BR" i="1" dirty="0" smtClean="0">
                                      <a:latin typeface="Cambria Math" panose="02040503050406030204" pitchFamily="18" charset="0"/>
                                    </a:rPr>
                                  </m:ctrlPr>
                                </m:dPr>
                                <m:e>
                                  <m:r>
                                    <a:rPr lang="pt-BR" i="1" dirty="0" smtClean="0">
                                      <a:latin typeface="Cambria Math" panose="02040503050406030204" pitchFamily="18" charset="0"/>
                                    </a:rPr>
                                    <m:t>𝑅</m:t>
                                  </m:r>
                                  <m:r>
                                    <a:rPr lang="pt-BR" i="1" dirty="0" smtClean="0">
                                      <a:latin typeface="Cambria Math" panose="02040503050406030204" pitchFamily="18" charset="0"/>
                                    </a:rPr>
                                    <m:t>,</m:t>
                                  </m:r>
                                  <m:r>
                                    <a:rPr lang="pt-BR" i="1" dirty="0" smtClean="0">
                                      <a:latin typeface="Cambria Math" panose="02040503050406030204" pitchFamily="18" charset="0"/>
                                    </a:rPr>
                                    <m:t>𝐺</m:t>
                                  </m:r>
                                  <m:r>
                                    <a:rPr lang="pt-BR" i="1" dirty="0" smtClean="0">
                                      <a:latin typeface="Cambria Math" panose="02040503050406030204" pitchFamily="18" charset="0"/>
                                    </a:rPr>
                                    <m:t>,</m:t>
                                  </m:r>
                                  <m:r>
                                    <a:rPr lang="pt-BR" i="1" dirty="0" smtClean="0">
                                      <a:latin typeface="Cambria Math" panose="02040503050406030204" pitchFamily="18" charset="0"/>
                                    </a:rPr>
                                    <m:t>𝐵</m:t>
                                  </m:r>
                                </m:e>
                              </m:d>
                            </m:e>
                          </m:func>
                          <m:r>
                            <a:rPr lang="pt-BR" i="1" dirty="0" smtClean="0">
                              <a:latin typeface="Cambria Math" panose="02040503050406030204" pitchFamily="18" charset="0"/>
                            </a:rPr>
                            <m:t>​</m:t>
                          </m:r>
                        </m:num>
                        <m:den>
                          <m:r>
                            <a:rPr lang="en-US" b="0" i="1" dirty="0" smtClean="0">
                              <a:latin typeface="Cambria Math" panose="02040503050406030204" pitchFamily="18" charset="0"/>
                            </a:rPr>
                            <m:t>2</m:t>
                          </m:r>
                        </m:den>
                      </m:f>
                      <m:r>
                        <a:rPr lang="pt-BR" i="1" dirty="0" smtClean="0">
                          <a:latin typeface="Cambria Math" panose="02040503050406030204" pitchFamily="18" charset="0"/>
                        </a:rPr>
                        <m:t> </m:t>
                      </m:r>
                    </m:oMath>
                  </m:oMathPara>
                </a14:m>
                <a:endParaRPr lang="he-IL" dirty="0"/>
              </a:p>
            </p:txBody>
          </p:sp>
        </mc:Choice>
        <mc:Fallback>
          <p:sp>
            <p:nvSpPr>
              <p:cNvPr id="22" name="TextBox 21">
                <a:extLst>
                  <a:ext uri="{FF2B5EF4-FFF2-40B4-BE49-F238E27FC236}">
                    <a16:creationId xmlns:a16="http://schemas.microsoft.com/office/drawing/2014/main" id="{E990F07F-05F7-107B-BDFC-678FABB1FECF}"/>
                  </a:ext>
                </a:extLst>
              </p:cNvPr>
              <p:cNvSpPr txBox="1">
                <a:spLocks noRot="1" noChangeAspect="1" noMove="1" noResize="1" noEditPoints="1" noAdjustHandles="1" noChangeArrowheads="1" noChangeShapeType="1" noTextEdit="1"/>
              </p:cNvSpPr>
              <p:nvPr/>
            </p:nvSpPr>
            <p:spPr>
              <a:xfrm>
                <a:off x="7635400" y="4958879"/>
                <a:ext cx="4556600" cy="1736053"/>
              </a:xfrm>
              <a:prstGeom prst="rect">
                <a:avLst/>
              </a:prstGeom>
              <a:blipFill>
                <a:blip r:embed="rId3"/>
                <a:stretch>
                  <a:fillRect/>
                </a:stretch>
              </a:blipFill>
            </p:spPr>
            <p:txBody>
              <a:bodyPr/>
              <a:lstStyle/>
              <a:p>
                <a:r>
                  <a:rPr lang="he-IL">
                    <a:noFill/>
                  </a:rPr>
                  <a:t> </a:t>
                </a:r>
              </a:p>
            </p:txBody>
          </p:sp>
        </mc:Fallback>
      </mc:AlternateContent>
      <p:cxnSp>
        <p:nvCxnSpPr>
          <p:cNvPr id="26" name="Straight Arrow Connector 25">
            <a:extLst>
              <a:ext uri="{FF2B5EF4-FFF2-40B4-BE49-F238E27FC236}">
                <a16:creationId xmlns:a16="http://schemas.microsoft.com/office/drawing/2014/main" id="{FBB8D69F-4B39-EA38-4312-92F81BD2A9BE}"/>
              </a:ext>
            </a:extLst>
          </p:cNvPr>
          <p:cNvCxnSpPr>
            <a:cxnSpLocks/>
          </p:cNvCxnSpPr>
          <p:nvPr/>
        </p:nvCxnSpPr>
        <p:spPr>
          <a:xfrm>
            <a:off x="7103531" y="4135164"/>
            <a:ext cx="531869" cy="697914"/>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8802DA5-8CFF-6B1B-1E4F-020BAAC1901B}"/>
              </a:ext>
            </a:extLst>
          </p:cNvPr>
          <p:cNvCxnSpPr>
            <a:cxnSpLocks/>
          </p:cNvCxnSpPr>
          <p:nvPr/>
        </p:nvCxnSpPr>
        <p:spPr>
          <a:xfrm flipH="1">
            <a:off x="3570232" y="4110962"/>
            <a:ext cx="859365" cy="857772"/>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F2AEECE2-60E6-E40E-5B55-5B1EC1E4676B}"/>
              </a:ext>
            </a:extLst>
          </p:cNvPr>
          <p:cNvSpPr txBox="1"/>
          <p:nvPr/>
        </p:nvSpPr>
        <p:spPr>
          <a:xfrm>
            <a:off x="622300" y="5083032"/>
            <a:ext cx="2908838"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b="1" u="sng" dirty="0"/>
              <a:t>Output Image(s):</a:t>
            </a:r>
          </a:p>
          <a:p>
            <a:r>
              <a:rPr lang="en-US" dirty="0"/>
              <a:t>This algorithm produces one grayscale image with a size of 320x240 pixels.</a:t>
            </a:r>
            <a:endParaRPr lang="he-IL" dirty="0"/>
          </a:p>
        </p:txBody>
      </p:sp>
      <p:sp>
        <p:nvSpPr>
          <p:cNvPr id="10" name="Rectangle 9">
            <a:extLst>
              <a:ext uri="{FF2B5EF4-FFF2-40B4-BE49-F238E27FC236}">
                <a16:creationId xmlns:a16="http://schemas.microsoft.com/office/drawing/2014/main" id="{28662F76-5DDE-51D9-F7DF-5AB90CC2E171}"/>
              </a:ext>
            </a:extLst>
          </p:cNvPr>
          <p:cNvSpPr/>
          <p:nvPr/>
        </p:nvSpPr>
        <p:spPr>
          <a:xfrm>
            <a:off x="4470398" y="3264294"/>
            <a:ext cx="2633133" cy="846668"/>
          </a:xfrm>
          <a:prstGeom prst="rect">
            <a:avLst/>
          </a:prstGeom>
        </p:spPr>
        <p:style>
          <a:lnRef idx="0">
            <a:schemeClr val="accent2"/>
          </a:lnRef>
          <a:fillRef idx="3">
            <a:schemeClr val="accent2"/>
          </a:fillRef>
          <a:effectRef idx="3">
            <a:schemeClr val="accent2"/>
          </a:effectRef>
          <a:fontRef idx="minor">
            <a:schemeClr val="lt1"/>
          </a:fontRef>
        </p:style>
        <p:txBody>
          <a:bodyPr rtlCol="1" anchor="ctr"/>
          <a:lstStyle/>
          <a:p>
            <a:pPr algn="ctr"/>
            <a:r>
              <a:rPr lang="en-US" sz="2000" b="1" dirty="0"/>
              <a:t>Lightness  Algorithm</a:t>
            </a:r>
            <a:endParaRPr lang="he-IL" sz="2000" b="1" dirty="0"/>
          </a:p>
        </p:txBody>
      </p:sp>
      <p:sp>
        <p:nvSpPr>
          <p:cNvPr id="15" name="TextBox 14">
            <a:extLst>
              <a:ext uri="{FF2B5EF4-FFF2-40B4-BE49-F238E27FC236}">
                <a16:creationId xmlns:a16="http://schemas.microsoft.com/office/drawing/2014/main" id="{C842ABDE-9B7E-5AA3-AED0-57AC22306B9A}"/>
              </a:ext>
            </a:extLst>
          </p:cNvPr>
          <p:cNvSpPr txBox="1"/>
          <p:nvPr/>
        </p:nvSpPr>
        <p:spPr>
          <a:xfrm>
            <a:off x="190276" y="3490861"/>
            <a:ext cx="3052233" cy="36933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defPPr>
              <a:defRPr lang="he-IL"/>
            </a:defPPr>
            <a:lvl1pPr>
              <a:defRPr b="1" u="sng">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0" u="none" dirty="0"/>
              <a:t>tends to reduce contrast.</a:t>
            </a:r>
            <a:endParaRPr lang="he-IL" b="0" u="none" dirty="0"/>
          </a:p>
        </p:txBody>
      </p:sp>
      <p:cxnSp>
        <p:nvCxnSpPr>
          <p:cNvPr id="17" name="Straight Arrow Connector 16">
            <a:extLst>
              <a:ext uri="{FF2B5EF4-FFF2-40B4-BE49-F238E27FC236}">
                <a16:creationId xmlns:a16="http://schemas.microsoft.com/office/drawing/2014/main" id="{B375FCE2-606F-EC5D-EDB3-A0B3653D9676}"/>
              </a:ext>
            </a:extLst>
          </p:cNvPr>
          <p:cNvCxnSpPr>
            <a:cxnSpLocks/>
            <a:stCxn id="10" idx="1"/>
            <a:endCxn id="15" idx="3"/>
          </p:cNvCxnSpPr>
          <p:nvPr/>
        </p:nvCxnSpPr>
        <p:spPr>
          <a:xfrm flipH="1" flipV="1">
            <a:off x="3242509" y="3675527"/>
            <a:ext cx="1227889" cy="12101"/>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1473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1445</TotalTime>
  <Words>2403</Words>
  <Application>Microsoft Office PowerPoint</Application>
  <PresentationFormat>Widescreen</PresentationFormat>
  <Paragraphs>183</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Cambria Math</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omri pony</dc:creator>
  <cp:lastModifiedBy>omri pony</cp:lastModifiedBy>
  <cp:revision>1</cp:revision>
  <dcterms:created xsi:type="dcterms:W3CDTF">2024-07-07T11:28:19Z</dcterms:created>
  <dcterms:modified xsi:type="dcterms:W3CDTF">2024-07-08T11:34:15Z</dcterms:modified>
</cp:coreProperties>
</file>