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73" r:id="rId13"/>
    <p:sldId id="263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E22D-164E-4A48-E0F7-812F3FA6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6E4C4-DD64-F221-1EA6-0A2FB2483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992-E149-BAC5-C24C-4A162FF3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262B-2F9F-2011-9480-B209391F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7E6F-D146-481D-6454-B8A0D10B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90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5189-5DEC-961E-D63F-9C0810F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D294-80FB-94EF-96EC-C67FC69B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F38A-BDD8-4442-DA96-D0D8D69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D8AD-E29E-19E2-8445-3C49FAEF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8003-49E5-D4B0-7BF8-A495136A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8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574CC-40B6-C3E4-ECB4-55AC4C356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6D0E5-7B42-CD2B-C160-A2ED60CE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163B-2EEE-4D01-B707-4D93BA3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5477-AA57-54B0-A312-6EA0F8EE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B46E-E3C6-02E1-6668-DB8956A1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B778-6CE0-2FF2-7E26-26C4A82C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CDBD-5BA0-B126-FEC3-7A626176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AEAC-8B2B-FAD0-5504-FC43E0CF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4559-E1C8-47D4-6A3B-02D90CBA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BDA9-CFA5-5CB3-10AE-18AD0173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5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EF35-AFA8-6BE1-9F7F-69723739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7209-64AC-4DA7-1D61-3A35ECF8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0E7D-EA2B-9F7C-F74B-6ED9C46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44D8-0A50-E849-263B-60D8D690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1FE9-CC69-A076-3C55-E4D75544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20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A5AB-690A-FAC3-A7BC-35BE71C1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150F-B82B-A6BB-785C-36F57FD6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C5D0-C94F-A0F4-34F4-AEA388AF7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ED2B-3B67-1F88-573B-F17AE69B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EEE6-1F02-5136-FF9C-F650461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20639-87B2-7A97-5B4B-0A1FF7F7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81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2E0F-2CE2-C376-2348-6598D042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5CD0F-4FFB-FFB0-EDEF-F71849B2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2D553-C35A-8A93-EF4F-59BB0308D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FF817-EB48-2A9A-076C-C0B382F46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9D3F2-201C-9E14-5D82-270F2AB0A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CDBB2-2621-0277-6FAA-08814E63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56760-9101-C984-0BCA-B70EF2F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E3C99-8409-23FB-7AD0-8E920461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67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3AB1-33DD-6AC3-4639-130316E9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F9B41-4E3E-7179-14CF-573B5153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C16AB-E919-A4CB-1784-A3C56123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14B11-6C45-9304-C1CE-B69C6D93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2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B8A5E-F0ED-A694-9740-6FFC5317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229ED-1DF6-998B-1522-B6BDFFB0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0BD2B-129E-46DF-1F01-5F311A45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7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032D-8EF1-B0B3-8864-ECFAFF42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C73B-23AB-48D2-31C6-629B581A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2D38-201B-29AC-C5F4-1677198F1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77D96-9EB8-812B-A5FB-F39BEFA2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FC24-B40C-AA3F-E43F-A8362B8D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289A9-BCCA-041B-4EA4-94596E37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8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7DA6-6873-6E97-9FAA-B87A8DE2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7997F-67A2-C090-24A0-F2CB4FEDE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4C4B-80B0-6EBB-9009-341CAB1F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D477-9D68-A2BA-B775-D4B384EC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5325-1005-9C61-B8EF-CF5E2E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81FDF-5F0C-7581-DCDE-E55095EF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6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B2755-AF87-A9D5-46B6-0F7100DC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D24EA-5085-4BA9-F9ED-FDB22B21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2CED-396C-9B70-51A3-4FED248B4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FF91B-9AF0-40BD-9F51-3825DB869FBA}" type="datetimeFigureOut">
              <a:rPr lang="he-IL" smtClean="0"/>
              <a:t>ה'/תמוז/תשפ"ד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2095-EFB4-4675-3F4A-8B401FC9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B5B7-88B9-4278-C3B8-36E79B9B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AEAC7-2585-4E64-B462-CC0A50A619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8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9A8A94-22AD-A764-CCE2-014971B32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16241"/>
              </p:ext>
            </p:extLst>
          </p:nvPr>
        </p:nvGraphicFramePr>
        <p:xfrm>
          <a:off x="505839" y="1443045"/>
          <a:ext cx="11373254" cy="524958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83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37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Photo of the student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Shorten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983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pony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2210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Student #1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328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shienfeld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XXXXXEFGH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Student #2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0895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akimov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XXXXXIJKL</a:t>
                      </a:r>
                      <a:endParaRPr lang="he-I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Student #3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A person standing on a stone wall with a bridge in the background&#10;&#10;Description automatically generated">
            <a:extLst>
              <a:ext uri="{FF2B5EF4-FFF2-40B4-BE49-F238E27FC236}">
                <a16:creationId xmlns:a16="http://schemas.microsoft.com/office/drawing/2014/main" id="{0F932366-9F67-BFFD-8814-8F32881A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6" t="15872" r="26900"/>
          <a:stretch/>
        </p:blipFill>
        <p:spPr>
          <a:xfrm>
            <a:off x="8162968" y="1835384"/>
            <a:ext cx="1642513" cy="18468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2A2C6D-4E4E-A318-0F74-F6F80530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063" y="-45288"/>
            <a:ext cx="6775874" cy="1488333"/>
          </a:xfrm>
        </p:spPr>
        <p:txBody>
          <a:bodyPr>
            <a:normAutofit/>
          </a:bodyPr>
          <a:lstStyle/>
          <a:p>
            <a:pPr rtl="0"/>
            <a:r>
              <a:rPr lang="en-US" sz="3200" b="1" dirty="0">
                <a:solidFill>
                  <a:srgbClr val="0070C0"/>
                </a:solidFill>
              </a:rPr>
              <a:t>Course: Image Processing 31651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Assignment #12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Synthetic Image Creation (Part 2)</a:t>
            </a:r>
            <a:endParaRPr lang="he-IL" sz="3200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040994-C98F-94F7-5C25-8286D3B11EAF}"/>
              </a:ext>
            </a:extLst>
          </p:cNvPr>
          <p:cNvSpPr txBox="1">
            <a:spLocks/>
          </p:cNvSpPr>
          <p:nvPr/>
        </p:nvSpPr>
        <p:spPr>
          <a:xfrm>
            <a:off x="11879094" y="67310"/>
            <a:ext cx="312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1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83277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AC016-DB38-473B-DDC6-72E665506023}"/>
              </a:ext>
            </a:extLst>
          </p:cNvPr>
          <p:cNvSpPr txBox="1"/>
          <p:nvPr/>
        </p:nvSpPr>
        <p:spPr>
          <a:xfrm>
            <a:off x="2169268" y="97239"/>
            <a:ext cx="7200961" cy="49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12.3 Code of the function “createWhitesIllusion” – </a:t>
            </a:r>
            <a:r>
              <a:rPr lang="en-US" dirty="0">
                <a:solidFill>
                  <a:srgbClr val="00B050"/>
                </a:solidFill>
              </a:rPr>
              <a:t>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42666-B566-3506-9135-EBA37FA8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404"/>
            <a:ext cx="4920075" cy="32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AB427-F955-9B3C-C93A-0AD73BED6EE8}"/>
              </a:ext>
            </a:extLst>
          </p:cNvPr>
          <p:cNvSpPr txBox="1"/>
          <p:nvPr/>
        </p:nvSpPr>
        <p:spPr>
          <a:xfrm>
            <a:off x="6947980" y="641240"/>
            <a:ext cx="436528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The image is initialized to a white background (gray level 255).</a:t>
            </a:r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0317DC-D712-4349-070A-883AF0DE05D6}"/>
              </a:ext>
            </a:extLst>
          </p:cNvPr>
          <p:cNvSpPr/>
          <p:nvPr/>
        </p:nvSpPr>
        <p:spPr>
          <a:xfrm>
            <a:off x="5408579" y="800404"/>
            <a:ext cx="1147864" cy="328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E0124C-3BB0-F6CA-D82B-18975A2FB1D4}"/>
              </a:ext>
            </a:extLst>
          </p:cNvPr>
          <p:cNvSpPr/>
          <p:nvPr/>
        </p:nvSpPr>
        <p:spPr>
          <a:xfrm rot="5400000">
            <a:off x="1867990" y="1496052"/>
            <a:ext cx="930560" cy="328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137D32-ECEC-24A7-4544-4C2360D8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4406"/>
            <a:ext cx="7762672" cy="2889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BA159E-AB62-7C59-706C-D9092EF220D1}"/>
              </a:ext>
            </a:extLst>
          </p:cNvPr>
          <p:cNvSpPr/>
          <p:nvPr/>
        </p:nvSpPr>
        <p:spPr>
          <a:xfrm>
            <a:off x="8090171" y="2125334"/>
            <a:ext cx="1147864" cy="328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A0FB2-F5E7-1E82-4E06-2C4A24FBB71C}"/>
              </a:ext>
            </a:extLst>
          </p:cNvPr>
          <p:cNvSpPr txBox="1"/>
          <p:nvPr/>
        </p:nvSpPr>
        <p:spPr>
          <a:xfrm>
            <a:off x="9370229" y="1714675"/>
            <a:ext cx="282183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he-IL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The height of each strip is calculated by dividing the total number of rows by the number of black horizontal strips.</a:t>
            </a:r>
            <a:endParaRPr lang="he-IL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3A0CC2-973A-B648-0BD3-9E912FAC6DF4}"/>
              </a:ext>
            </a:extLst>
          </p:cNvPr>
          <p:cNvSpPr/>
          <p:nvPr/>
        </p:nvSpPr>
        <p:spPr>
          <a:xfrm rot="5400000">
            <a:off x="1835819" y="2862661"/>
            <a:ext cx="930560" cy="328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BBDFBB-7774-C263-8C87-E3C25EA1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7065"/>
            <a:ext cx="6021421" cy="336791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0CB145-9343-A059-67AD-F6AF72D9D80F}"/>
              </a:ext>
            </a:extLst>
          </p:cNvPr>
          <p:cNvSpPr/>
          <p:nvPr/>
        </p:nvSpPr>
        <p:spPr>
          <a:xfrm>
            <a:off x="6370399" y="4079919"/>
            <a:ext cx="1155161" cy="823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AEEF3F-32F1-D913-4016-464918D6E807}"/>
              </a:ext>
            </a:extLst>
          </p:cNvPr>
          <p:cNvSpPr txBox="1"/>
          <p:nvPr/>
        </p:nvSpPr>
        <p:spPr>
          <a:xfrm>
            <a:off x="7762672" y="4029766"/>
            <a:ext cx="4282479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he-IL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The for loop iterates through the image rows in steps of stripHeight to add alternating strips.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5696DC-7EBF-9633-69A0-76BE3F1E72CD}"/>
              </a:ext>
            </a:extLst>
          </p:cNvPr>
          <p:cNvSpPr txBox="1"/>
          <p:nvPr/>
        </p:nvSpPr>
        <p:spPr>
          <a:xfrm>
            <a:off x="6858000" y="5164309"/>
            <a:ext cx="53340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For even-indexed strips (if ((i / stripHeight) % 2 == 0)), add a black strip and a narrow gray strip:</a:t>
            </a:r>
            <a:endParaRPr lang="he-IL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57E1B0E-68A1-919C-3850-C4500983B8AF}"/>
              </a:ext>
            </a:extLst>
          </p:cNvPr>
          <p:cNvSpPr/>
          <p:nvPr/>
        </p:nvSpPr>
        <p:spPr>
          <a:xfrm>
            <a:off x="6060331" y="5075962"/>
            <a:ext cx="758759" cy="82302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A4CC888-F2DF-0394-D921-801C7835BDFB}"/>
              </a:ext>
            </a:extLst>
          </p:cNvPr>
          <p:cNvSpPr txBox="1">
            <a:spLocks/>
          </p:cNvSpPr>
          <p:nvPr/>
        </p:nvSpPr>
        <p:spPr>
          <a:xfrm>
            <a:off x="11721830" y="67310"/>
            <a:ext cx="470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10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23189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0230E-F4CA-9785-253F-2ED31E7CA973}"/>
              </a:ext>
            </a:extLst>
          </p:cNvPr>
          <p:cNvSpPr txBox="1"/>
          <p:nvPr/>
        </p:nvSpPr>
        <p:spPr>
          <a:xfrm>
            <a:off x="2169268" y="97239"/>
            <a:ext cx="7200961" cy="49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12.3 Code of the function “createWhitesIllusion” – </a:t>
            </a:r>
            <a:r>
              <a:rPr lang="en-US" dirty="0">
                <a:solidFill>
                  <a:srgbClr val="00B050"/>
                </a:solidFill>
              </a:rPr>
              <a:t>part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E70E7-4583-98C5-C07A-A495439A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948"/>
            <a:ext cx="7839075" cy="20859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D31EB1-3C2C-09DA-D87E-87E7F7407486}"/>
              </a:ext>
            </a:extLst>
          </p:cNvPr>
          <p:cNvSpPr/>
          <p:nvPr/>
        </p:nvSpPr>
        <p:spPr>
          <a:xfrm>
            <a:off x="7983167" y="1659932"/>
            <a:ext cx="1147864" cy="328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11393-5182-CF25-56B1-A6D71D40FF56}"/>
              </a:ext>
            </a:extLst>
          </p:cNvPr>
          <p:cNvSpPr txBox="1"/>
          <p:nvPr/>
        </p:nvSpPr>
        <p:spPr>
          <a:xfrm>
            <a:off x="9275123" y="1362269"/>
            <a:ext cx="291687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For odd-indexed strips (else) , add a narrow gray strip within the white strip</a:t>
            </a:r>
            <a:endParaRPr lang="he-IL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E699A8-ABAC-EC91-8068-2C0468BC1943}"/>
              </a:ext>
            </a:extLst>
          </p:cNvPr>
          <p:cNvSpPr/>
          <p:nvPr/>
        </p:nvSpPr>
        <p:spPr>
          <a:xfrm rot="5400000">
            <a:off x="3345604" y="3347279"/>
            <a:ext cx="1147864" cy="3280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13D9F-80A9-3B2F-2D6B-5DBEFBFB5D50}"/>
              </a:ext>
            </a:extLst>
          </p:cNvPr>
          <p:cNvSpPr txBox="1"/>
          <p:nvPr/>
        </p:nvSpPr>
        <p:spPr>
          <a:xfrm>
            <a:off x="0" y="4128386"/>
            <a:ext cx="1088525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he-IL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The function </a:t>
            </a:r>
            <a:r>
              <a:rPr lang="en-US" b="1" dirty="0"/>
              <a:t>AddGrayRectangle</a:t>
            </a:r>
            <a:r>
              <a:rPr lang="en-US" dirty="0"/>
              <a:t> is called to add rectangles with specified transparency and gray levels.</a:t>
            </a:r>
          </a:p>
          <a:p>
            <a:r>
              <a:rPr lang="en-US" dirty="0"/>
              <a:t>It first validates the coordinates using </a:t>
            </a:r>
            <a:r>
              <a:rPr lang="en-US" b="1" dirty="0"/>
              <a:t>checkValidation</a:t>
            </a:r>
            <a:r>
              <a:rPr lang="en-US" dirty="0"/>
              <a:t>, then applies the rectangle with blending techniques.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70119-6A6A-D72C-CC73-DBD1B85E1636}"/>
              </a:ext>
            </a:extLst>
          </p:cNvPr>
          <p:cNvSpPr txBox="1"/>
          <p:nvPr/>
        </p:nvSpPr>
        <p:spPr>
          <a:xfrm>
            <a:off x="1" y="5625498"/>
            <a:ext cx="12191999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Final conclusion :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he </a:t>
            </a:r>
            <a:r>
              <a:rPr lang="en-US" b="1" dirty="0"/>
              <a:t>createWhitesIllusion</a:t>
            </a:r>
            <a:r>
              <a:rPr lang="en-US" dirty="0"/>
              <a:t> function creates an illusion on a grayscale image by alternating black and gray strips on a white background. </a:t>
            </a:r>
            <a:r>
              <a:rPr lang="en-US" b="1" dirty="0"/>
              <a:t>Even</a:t>
            </a:r>
            <a:r>
              <a:rPr lang="en-US" dirty="0"/>
              <a:t> rows are filled with black strips, including a narrow gray strip, while </a:t>
            </a:r>
            <a:r>
              <a:rPr lang="en-US" b="1" dirty="0"/>
              <a:t>odd</a:t>
            </a:r>
            <a:r>
              <a:rPr lang="en-US" dirty="0"/>
              <a:t> rows only contain narrow gray strips. This pattern is generated using loops and helper functions to manipulate the pixel values of the image array.</a:t>
            </a:r>
            <a:endParaRPr lang="he-IL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3DE07E-E255-3666-D408-92FE025DD9CB}"/>
              </a:ext>
            </a:extLst>
          </p:cNvPr>
          <p:cNvSpPr/>
          <p:nvPr/>
        </p:nvSpPr>
        <p:spPr>
          <a:xfrm rot="5400000">
            <a:off x="4861089" y="5043965"/>
            <a:ext cx="835065" cy="3280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97EA78-9411-2384-FB1F-7B8606E22920}"/>
              </a:ext>
            </a:extLst>
          </p:cNvPr>
          <p:cNvSpPr txBox="1">
            <a:spLocks/>
          </p:cNvSpPr>
          <p:nvPr/>
        </p:nvSpPr>
        <p:spPr>
          <a:xfrm>
            <a:off x="11682919" y="67310"/>
            <a:ext cx="509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11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71978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F2BBB6-D786-EBD0-C1DC-A9B6E1206245}"/>
              </a:ext>
            </a:extLst>
          </p:cNvPr>
          <p:cNvSpPr txBox="1">
            <a:spLocks/>
          </p:cNvSpPr>
          <p:nvPr/>
        </p:nvSpPr>
        <p:spPr>
          <a:xfrm>
            <a:off x="11682919" y="67310"/>
            <a:ext cx="509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12</a:t>
            </a:fld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6BBB3-DDB2-863D-BD1D-83BB36776F72}"/>
              </a:ext>
            </a:extLst>
          </p:cNvPr>
          <p:cNvSpPr txBox="1"/>
          <p:nvPr/>
        </p:nvSpPr>
        <p:spPr>
          <a:xfrm>
            <a:off x="2169268" y="97239"/>
            <a:ext cx="7200961" cy="49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12.4 Code of the main function – </a:t>
            </a:r>
            <a:r>
              <a:rPr lang="en-US" dirty="0">
                <a:solidFill>
                  <a:srgbClr val="00B050"/>
                </a:solidFill>
              </a:rPr>
              <a:t>part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2BAB0-0FE4-1568-7C76-0046D93D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213"/>
            <a:ext cx="10531452" cy="4585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AC1795-4FEF-4D44-EE3C-E8ED09A1C8A9}"/>
              </a:ext>
            </a:extLst>
          </p:cNvPr>
          <p:cNvSpPr txBox="1"/>
          <p:nvPr/>
        </p:nvSpPr>
        <p:spPr>
          <a:xfrm>
            <a:off x="6488348" y="615646"/>
            <a:ext cx="5703651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The main function in the provided code is responsible for setting up and creating multiple versions of a visual illusion pattern, saving each version as a BMP file. 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60FAC-7D6F-29D0-0A35-B19E17D37AE1}"/>
              </a:ext>
            </a:extLst>
          </p:cNvPr>
          <p:cNvSpPr txBox="1"/>
          <p:nvPr/>
        </p:nvSpPr>
        <p:spPr>
          <a:xfrm>
            <a:off x="4058055" y="4332386"/>
            <a:ext cx="7879404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The main function initializes arrays for transparency and gray levels and then iterates to create multiple illusion images with varying gray levels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09A9C-5DA6-ED09-AFB1-0AEFFEB96F72}"/>
              </a:ext>
            </a:extLst>
          </p:cNvPr>
          <p:cNvSpPr txBox="1"/>
          <p:nvPr/>
        </p:nvSpPr>
        <p:spPr>
          <a:xfrm>
            <a:off x="4058055" y="5093149"/>
            <a:ext cx="7879403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Each generated image is saved as a BMP file with a unique name. </a:t>
            </a:r>
          </a:p>
          <a:p>
            <a:r>
              <a:rPr lang="en-US" dirty="0"/>
              <a:t>Finally, the program waits for user input to ensure the user has a chance to review the output before the program finishes execution.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6599D-3C59-A3CC-A700-795BC5CEDFA6}"/>
              </a:ext>
            </a:extLst>
          </p:cNvPr>
          <p:cNvSpPr txBox="1"/>
          <p:nvPr/>
        </p:nvSpPr>
        <p:spPr>
          <a:xfrm>
            <a:off x="7071199" y="2926747"/>
            <a:ext cx="5120801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createWhitesIllusion</a:t>
            </a:r>
            <a:r>
              <a:rPr lang="en-US" dirty="0"/>
              <a:t> function is called to create the illusion pattern on the img2 array using the calculated gray level.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0FEBE-FE70-72F6-1B31-FF59C3774015}"/>
              </a:ext>
            </a:extLst>
          </p:cNvPr>
          <p:cNvSpPr txBox="1"/>
          <p:nvPr/>
        </p:nvSpPr>
        <p:spPr>
          <a:xfrm>
            <a:off x="5703652" y="1559620"/>
            <a:ext cx="64883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Transparency and gray level values are calculated based on the iteration index i, resulting in a range of values from 0 to 255.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745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BAC3D1-7D14-E78B-7C8D-CE81929F2F83}"/>
              </a:ext>
            </a:extLst>
          </p:cNvPr>
          <p:cNvSpPr txBox="1"/>
          <p:nvPr/>
        </p:nvSpPr>
        <p:spPr>
          <a:xfrm>
            <a:off x="4207587" y="77783"/>
            <a:ext cx="3776825" cy="49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12.5 What did we learned 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306526-CC0D-90C6-061F-6993102B092C}"/>
              </a:ext>
            </a:extLst>
          </p:cNvPr>
          <p:cNvSpPr txBox="1">
            <a:spLocks/>
          </p:cNvSpPr>
          <p:nvPr/>
        </p:nvSpPr>
        <p:spPr>
          <a:xfrm>
            <a:off x="11702374" y="0"/>
            <a:ext cx="48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13</a:t>
            </a:fld>
            <a:endParaRPr lang="he-IL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42F3-EA77-7DB3-9ACB-709BACF36A94}"/>
              </a:ext>
            </a:extLst>
          </p:cNvPr>
          <p:cNvSpPr txBox="1"/>
          <p:nvPr/>
        </p:nvSpPr>
        <p:spPr>
          <a:xfrm>
            <a:off x="1017350" y="766333"/>
            <a:ext cx="1117465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understand how grayscale images are represented and manipulated, using values from 0 (black) to 255 (white).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458AB-BC0E-ED39-E33F-3070F5B1FCA1}"/>
              </a:ext>
            </a:extLst>
          </p:cNvPr>
          <p:cNvSpPr txBox="1"/>
          <p:nvPr/>
        </p:nvSpPr>
        <p:spPr>
          <a:xfrm>
            <a:off x="1017350" y="1536873"/>
            <a:ext cx="881731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Learn how to blend different transparency levels and gray levels to create visual effects.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7DA0-0006-569C-AA1F-7A27E8A981B4}"/>
              </a:ext>
            </a:extLst>
          </p:cNvPr>
          <p:cNvSpPr txBox="1"/>
          <p:nvPr/>
        </p:nvSpPr>
        <p:spPr>
          <a:xfrm>
            <a:off x="1017350" y="2307413"/>
            <a:ext cx="966362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Apply geometric concepts to determine the positions and dimensions of shapes within an image.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DA038-5D53-7A02-D186-E98B69DFC62C}"/>
              </a:ext>
            </a:extLst>
          </p:cNvPr>
          <p:cNvSpPr txBox="1"/>
          <p:nvPr/>
        </p:nvSpPr>
        <p:spPr>
          <a:xfrm>
            <a:off x="1017350" y="3100971"/>
            <a:ext cx="881731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Understand techniques for generating dynamic filenames to save multiple output files.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178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721989-52F4-BEC8-BC0D-FB10DE0F9B08}"/>
              </a:ext>
            </a:extLst>
          </p:cNvPr>
          <p:cNvSpPr txBox="1"/>
          <p:nvPr/>
        </p:nvSpPr>
        <p:spPr>
          <a:xfrm>
            <a:off x="2571346" y="-49817"/>
            <a:ext cx="6439711" cy="9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12.1 our resulted images “grayImage12n.bmp”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with add short comment– </a:t>
            </a:r>
            <a:r>
              <a:rPr lang="en-US" dirty="0">
                <a:solidFill>
                  <a:srgbClr val="00B050"/>
                </a:solidFill>
              </a:rPr>
              <a:t>part 1</a:t>
            </a:r>
          </a:p>
        </p:txBody>
      </p:sp>
      <p:pic>
        <p:nvPicPr>
          <p:cNvPr id="8" name="Picture 7" descr="A black and white striped background&#10;&#10;Description automatically generated">
            <a:extLst>
              <a:ext uri="{FF2B5EF4-FFF2-40B4-BE49-F238E27FC236}">
                <a16:creationId xmlns:a16="http://schemas.microsoft.com/office/drawing/2014/main" id="{E26E295A-195D-A5C6-9F64-3EC7BEBD7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570"/>
            <a:ext cx="3180945" cy="23857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D9F678-2FBA-B5DC-98DE-E9C9B16F4934}"/>
              </a:ext>
            </a:extLst>
          </p:cNvPr>
          <p:cNvSpPr/>
          <p:nvPr/>
        </p:nvSpPr>
        <p:spPr>
          <a:xfrm>
            <a:off x="3315510" y="1664683"/>
            <a:ext cx="904674" cy="661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black and white striped pattern&#10;&#10;Description automatically generated">
            <a:extLst>
              <a:ext uri="{FF2B5EF4-FFF2-40B4-BE49-F238E27FC236}">
                <a16:creationId xmlns:a16="http://schemas.microsoft.com/office/drawing/2014/main" id="{F87149EF-DED5-E755-02BE-0AB323C19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50" y="833596"/>
            <a:ext cx="3180945" cy="238570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847107-D181-C1B7-E12A-80BFE5608FF0}"/>
              </a:ext>
            </a:extLst>
          </p:cNvPr>
          <p:cNvSpPr/>
          <p:nvPr/>
        </p:nvSpPr>
        <p:spPr>
          <a:xfrm>
            <a:off x="7739165" y="1695709"/>
            <a:ext cx="904674" cy="661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 descr="A black and white striped background&#10;&#10;Description automatically generated">
            <a:extLst>
              <a:ext uri="{FF2B5EF4-FFF2-40B4-BE49-F238E27FC236}">
                <a16:creationId xmlns:a16="http://schemas.microsoft.com/office/drawing/2014/main" id="{67A00260-6053-FBA8-F2A2-BBA8A892A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500" y="770368"/>
            <a:ext cx="3391709" cy="254378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67D6C7-53E3-3D83-85CB-AC85C346B7A4}"/>
              </a:ext>
            </a:extLst>
          </p:cNvPr>
          <p:cNvSpPr/>
          <p:nvPr/>
        </p:nvSpPr>
        <p:spPr>
          <a:xfrm rot="5400000">
            <a:off x="10067317" y="3334155"/>
            <a:ext cx="676073" cy="661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16" descr="A black and white striped background&#10;&#10;Description automatically generated">
            <a:extLst>
              <a:ext uri="{FF2B5EF4-FFF2-40B4-BE49-F238E27FC236}">
                <a16:creationId xmlns:a16="http://schemas.microsoft.com/office/drawing/2014/main" id="{122D361D-1A64-F5A9-DAB6-C496ED8E8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43" y="4002932"/>
            <a:ext cx="3806757" cy="285506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6A754B-9817-8E59-7A28-C80E1F8AEB35}"/>
              </a:ext>
            </a:extLst>
          </p:cNvPr>
          <p:cNvSpPr/>
          <p:nvPr/>
        </p:nvSpPr>
        <p:spPr>
          <a:xfrm flipH="1">
            <a:off x="7356544" y="5162291"/>
            <a:ext cx="904674" cy="661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19" descr="A black and white striped pattern&#10;&#10;Description automatically generated">
            <a:extLst>
              <a:ext uri="{FF2B5EF4-FFF2-40B4-BE49-F238E27FC236}">
                <a16:creationId xmlns:a16="http://schemas.microsoft.com/office/drawing/2014/main" id="{B61068DC-69EF-E8CA-B17C-8A889E35F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7" y="4002932"/>
            <a:ext cx="3735495" cy="2801621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9B50A785-3F71-16A1-2670-41771EAE6D8D}"/>
              </a:ext>
            </a:extLst>
          </p:cNvPr>
          <p:cNvSpPr/>
          <p:nvPr/>
        </p:nvSpPr>
        <p:spPr>
          <a:xfrm flipH="1">
            <a:off x="134566" y="5099725"/>
            <a:ext cx="3180944" cy="661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39ABF619-56D7-B7CD-6E97-956ADF9A9B41}"/>
              </a:ext>
            </a:extLst>
          </p:cNvPr>
          <p:cNvSpPr txBox="1">
            <a:spLocks/>
          </p:cNvSpPr>
          <p:nvPr/>
        </p:nvSpPr>
        <p:spPr>
          <a:xfrm>
            <a:off x="11879094" y="0"/>
            <a:ext cx="312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2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789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3ED46-5DFC-9A48-CF62-84E84718C047}"/>
              </a:ext>
            </a:extLst>
          </p:cNvPr>
          <p:cNvSpPr txBox="1"/>
          <p:nvPr/>
        </p:nvSpPr>
        <p:spPr>
          <a:xfrm>
            <a:off x="2571346" y="-49817"/>
            <a:ext cx="6439711" cy="9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12.1 our resulted images “grayImage12n.bmp”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with add short comment– </a:t>
            </a:r>
            <a:r>
              <a:rPr lang="en-US" dirty="0">
                <a:solidFill>
                  <a:srgbClr val="00B050"/>
                </a:solidFill>
              </a:rPr>
              <a:t>part 2</a:t>
            </a:r>
          </a:p>
        </p:txBody>
      </p:sp>
      <p:pic>
        <p:nvPicPr>
          <p:cNvPr id="6" name="Picture 5" descr="A black and white striped pattern&#10;&#10;Description automatically generated">
            <a:extLst>
              <a:ext uri="{FF2B5EF4-FFF2-40B4-BE49-F238E27FC236}">
                <a16:creationId xmlns:a16="http://schemas.microsoft.com/office/drawing/2014/main" id="{F24A506B-0100-52A9-F97C-B2A5710E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766" y="1090572"/>
            <a:ext cx="3286327" cy="24647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E5ADF8A-C279-1439-79DC-0FF75B6E89F9}"/>
              </a:ext>
            </a:extLst>
          </p:cNvPr>
          <p:cNvSpPr/>
          <p:nvPr/>
        </p:nvSpPr>
        <p:spPr>
          <a:xfrm flipH="1">
            <a:off x="7351538" y="1983098"/>
            <a:ext cx="833195" cy="601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 descr="A black and white striped pattern&#10;&#10;Description automatically generated">
            <a:extLst>
              <a:ext uri="{FF2B5EF4-FFF2-40B4-BE49-F238E27FC236}">
                <a16:creationId xmlns:a16="http://schemas.microsoft.com/office/drawing/2014/main" id="{AA6B2475-00E7-9C2A-99AC-938DC0D3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10" y="1061413"/>
            <a:ext cx="3260457" cy="244534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4CBC0E-8767-3CB9-CEB4-11ABBF109733}"/>
              </a:ext>
            </a:extLst>
          </p:cNvPr>
          <p:cNvSpPr/>
          <p:nvPr/>
        </p:nvSpPr>
        <p:spPr>
          <a:xfrm flipH="1">
            <a:off x="11498093" y="1916422"/>
            <a:ext cx="674081" cy="661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 descr="A black and white striped background&#10;&#10;Description automatically generated">
            <a:extLst>
              <a:ext uri="{FF2B5EF4-FFF2-40B4-BE49-F238E27FC236}">
                <a16:creationId xmlns:a16="http://schemas.microsoft.com/office/drawing/2014/main" id="{69298466-86DD-14D1-1CBE-25681110D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3" y="1061413"/>
            <a:ext cx="3392727" cy="2544545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7A9CB949-18F4-BD35-D74F-2AAA5AAE10E7}"/>
              </a:ext>
            </a:extLst>
          </p:cNvPr>
          <p:cNvSpPr/>
          <p:nvPr/>
        </p:nvSpPr>
        <p:spPr>
          <a:xfrm rot="10800000" flipH="1">
            <a:off x="1311328" y="3802749"/>
            <a:ext cx="2336543" cy="19938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61DB5AA-DDA6-5B98-D586-E2EF2BD34229}"/>
              </a:ext>
            </a:extLst>
          </p:cNvPr>
          <p:cNvSpPr/>
          <p:nvPr/>
        </p:nvSpPr>
        <p:spPr>
          <a:xfrm>
            <a:off x="7277730" y="4887133"/>
            <a:ext cx="1000323" cy="601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8" descr="A black and white striped background&#10;&#10;Description automatically generated">
            <a:extLst>
              <a:ext uri="{FF2B5EF4-FFF2-40B4-BE49-F238E27FC236}">
                <a16:creationId xmlns:a16="http://schemas.microsoft.com/office/drawing/2014/main" id="{E21DC01C-1A0C-6A8C-2C06-862AC24CE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24" y="3966790"/>
            <a:ext cx="3409813" cy="2557360"/>
          </a:xfrm>
          <a:prstGeom prst="rect">
            <a:avLst/>
          </a:prstGeom>
        </p:spPr>
      </p:pic>
      <p:pic>
        <p:nvPicPr>
          <p:cNvPr id="21" name="Picture 20" descr="A black and white striped pattern&#10;&#10;Description automatically generated">
            <a:extLst>
              <a:ext uri="{FF2B5EF4-FFF2-40B4-BE49-F238E27FC236}">
                <a16:creationId xmlns:a16="http://schemas.microsoft.com/office/drawing/2014/main" id="{FF33AAE8-B53B-A2EA-6CF7-CEA1929E4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46" y="3742211"/>
            <a:ext cx="3855754" cy="2891816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51D70A18-D860-CBB3-0B47-0C17FEF2B692}"/>
              </a:ext>
            </a:extLst>
          </p:cNvPr>
          <p:cNvSpPr/>
          <p:nvPr/>
        </p:nvSpPr>
        <p:spPr>
          <a:xfrm flipH="1">
            <a:off x="3396028" y="1983098"/>
            <a:ext cx="621413" cy="601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3718A0F-97B8-3F99-E555-D73F11831899}"/>
              </a:ext>
            </a:extLst>
          </p:cNvPr>
          <p:cNvSpPr txBox="1">
            <a:spLocks/>
          </p:cNvSpPr>
          <p:nvPr/>
        </p:nvSpPr>
        <p:spPr>
          <a:xfrm>
            <a:off x="11879094" y="0"/>
            <a:ext cx="312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3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5446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471C5-B31A-5595-BE5C-6F1072DD8D00}"/>
              </a:ext>
            </a:extLst>
          </p:cNvPr>
          <p:cNvSpPr txBox="1"/>
          <p:nvPr/>
        </p:nvSpPr>
        <p:spPr>
          <a:xfrm>
            <a:off x="2571346" y="-49817"/>
            <a:ext cx="6439711" cy="9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12.1 our resulted images “grayImage12n.bmp”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with add short comment– </a:t>
            </a:r>
            <a:r>
              <a:rPr lang="en-US" dirty="0">
                <a:solidFill>
                  <a:srgbClr val="00B050"/>
                </a:solidFill>
              </a:rPr>
              <a:t>part 3</a:t>
            </a:r>
          </a:p>
        </p:txBody>
      </p:sp>
      <p:pic>
        <p:nvPicPr>
          <p:cNvPr id="6" name="Picture 5" descr="A black and white striped pattern&#10;&#10;Description automatically generated">
            <a:extLst>
              <a:ext uri="{FF2B5EF4-FFF2-40B4-BE49-F238E27FC236}">
                <a16:creationId xmlns:a16="http://schemas.microsoft.com/office/drawing/2014/main" id="{42C4BE4E-0A28-8485-2DCC-2D5D2839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57" y="3426566"/>
            <a:ext cx="4575243" cy="3431433"/>
          </a:xfrm>
          <a:prstGeom prst="rect">
            <a:avLst/>
          </a:prstGeom>
        </p:spPr>
      </p:pic>
      <p:pic>
        <p:nvPicPr>
          <p:cNvPr id="8" name="Picture 7" descr="A black and white striped background&#10;&#10;Description automatically generated">
            <a:extLst>
              <a:ext uri="{FF2B5EF4-FFF2-40B4-BE49-F238E27FC236}">
                <a16:creationId xmlns:a16="http://schemas.microsoft.com/office/drawing/2014/main" id="{F972BEE7-917F-1B18-5AEB-B09D9035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983"/>
            <a:ext cx="5479915" cy="410993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126B207-E107-B8E9-1794-525E69237058}"/>
              </a:ext>
            </a:extLst>
          </p:cNvPr>
          <p:cNvSpPr/>
          <p:nvPr/>
        </p:nvSpPr>
        <p:spPr>
          <a:xfrm>
            <a:off x="5791201" y="3793787"/>
            <a:ext cx="1562910" cy="10311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CF77B-4DFF-85C7-E24C-8BBFF724D180}"/>
              </a:ext>
            </a:extLst>
          </p:cNvPr>
          <p:cNvSpPr/>
          <p:nvPr/>
        </p:nvSpPr>
        <p:spPr>
          <a:xfrm>
            <a:off x="1408890" y="4838882"/>
            <a:ext cx="2324911" cy="42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/>
              <a:t>white_illusion0.bmp</a:t>
            </a:r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663699-CD68-399E-B4FB-5B8BD97EBCF8}"/>
              </a:ext>
            </a:extLst>
          </p:cNvPr>
          <p:cNvSpPr/>
          <p:nvPr/>
        </p:nvSpPr>
        <p:spPr>
          <a:xfrm>
            <a:off x="8741922" y="2884065"/>
            <a:ext cx="2324911" cy="42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white_illusion9.bmp</a:t>
            </a:r>
            <a:endParaRPr lang="he-IL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83E8B45-0FE0-9387-7FEF-A9325BD7A51B}"/>
              </a:ext>
            </a:extLst>
          </p:cNvPr>
          <p:cNvSpPr txBox="1">
            <a:spLocks/>
          </p:cNvSpPr>
          <p:nvPr/>
        </p:nvSpPr>
        <p:spPr>
          <a:xfrm>
            <a:off x="11760743" y="0"/>
            <a:ext cx="431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4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702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79FB18-4D84-95F4-0916-5ECA88CB5386}"/>
              </a:ext>
            </a:extLst>
          </p:cNvPr>
          <p:cNvSpPr txBox="1"/>
          <p:nvPr/>
        </p:nvSpPr>
        <p:spPr>
          <a:xfrm>
            <a:off x="4040222" y="30623"/>
            <a:ext cx="4111556" cy="424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12.2 Relevant Profiles – </a:t>
            </a:r>
            <a:r>
              <a:rPr lang="en-US" dirty="0">
                <a:solidFill>
                  <a:srgbClr val="00B050"/>
                </a:solidFill>
              </a:rPr>
              <a:t>part 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869B8B-52A5-77CB-F67A-5EC9779E1811}"/>
              </a:ext>
            </a:extLst>
          </p:cNvPr>
          <p:cNvSpPr txBox="1">
            <a:spLocks/>
          </p:cNvSpPr>
          <p:nvPr/>
        </p:nvSpPr>
        <p:spPr>
          <a:xfrm>
            <a:off x="11760743" y="0"/>
            <a:ext cx="431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5</a:t>
            </a:fld>
            <a:endParaRPr lang="he-IL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63160-3FEA-1213-83F4-CC5892D18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4"/>
          <a:stretch/>
        </p:blipFill>
        <p:spPr>
          <a:xfrm>
            <a:off x="0" y="696726"/>
            <a:ext cx="5274111" cy="3983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2F2105-A260-3B55-DBB0-3646FA8220CA}"/>
              </a:ext>
            </a:extLst>
          </p:cNvPr>
          <p:cNvSpPr/>
          <p:nvPr/>
        </p:nvSpPr>
        <p:spPr>
          <a:xfrm>
            <a:off x="0" y="272393"/>
            <a:ext cx="2324911" cy="42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/>
              <a:t>white_illusion0.bmp</a:t>
            </a:r>
            <a:endParaRPr lang="he-IL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B7179-B90B-CA2E-1691-B92BE2639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00"/>
          <a:stretch/>
        </p:blipFill>
        <p:spPr>
          <a:xfrm>
            <a:off x="5898405" y="1575395"/>
            <a:ext cx="6274137" cy="2258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542720-9BD4-2B8B-11B3-B0C59D375C01}"/>
              </a:ext>
            </a:extLst>
          </p:cNvPr>
          <p:cNvSpPr/>
          <p:nvPr/>
        </p:nvSpPr>
        <p:spPr>
          <a:xfrm>
            <a:off x="5898406" y="454956"/>
            <a:ext cx="6274137" cy="112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In the columns view ( AKA moving up and down on the same column) we can see a rectangular periodic function all over the column. That function is relevant for several columns – where we see the bold gray band!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F54437-3B64-9EF2-230F-C6C730C9DCA1}"/>
              </a:ext>
            </a:extLst>
          </p:cNvPr>
          <p:cNvSpPr/>
          <p:nvPr/>
        </p:nvSpPr>
        <p:spPr>
          <a:xfrm>
            <a:off x="5917863" y="3966903"/>
            <a:ext cx="6274137" cy="112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In the rows view ( AKA moving right and left on the same row) we can see a hole function (like a potential hole). </a:t>
            </a:r>
          </a:p>
          <a:p>
            <a:r>
              <a:rPr lang="en-US" dirty="0"/>
              <a:t>We understand that the low level of the hole represents the bold gray band </a:t>
            </a:r>
            <a:endParaRPr lang="he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B1E248-B335-428A-01B0-0508498E9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30" r="3843" b="23045"/>
          <a:stretch/>
        </p:blipFill>
        <p:spPr>
          <a:xfrm>
            <a:off x="3759680" y="4775334"/>
            <a:ext cx="1978731" cy="20826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51DED3-541C-AB75-E120-D5A1FF5B41F5}"/>
              </a:ext>
            </a:extLst>
          </p:cNvPr>
          <p:cNvSpPr/>
          <p:nvPr/>
        </p:nvSpPr>
        <p:spPr>
          <a:xfrm>
            <a:off x="4310922" y="5621475"/>
            <a:ext cx="336647" cy="82796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A43C36-E731-3E6A-8143-269DBAC74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606" y="4655588"/>
            <a:ext cx="2162005" cy="22104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D8C1EE-205E-5BDD-4EA4-DEE5766E9612}"/>
              </a:ext>
            </a:extLst>
          </p:cNvPr>
          <p:cNvSpPr/>
          <p:nvPr/>
        </p:nvSpPr>
        <p:spPr>
          <a:xfrm>
            <a:off x="2197531" y="5593186"/>
            <a:ext cx="272289" cy="76670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CE9B263-99B9-3718-85C1-A7098CFF3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863" y="5059764"/>
            <a:ext cx="6267383" cy="179823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016CE6-D236-4EDE-73C0-42E7245EA0D7}"/>
              </a:ext>
            </a:extLst>
          </p:cNvPr>
          <p:cNvCxnSpPr>
            <a:cxnSpLocks/>
          </p:cNvCxnSpPr>
          <p:nvPr/>
        </p:nvCxnSpPr>
        <p:spPr>
          <a:xfrm>
            <a:off x="7957226" y="2226868"/>
            <a:ext cx="0" cy="633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74D2A3-8496-F99F-F61A-6A0096AC85F1}"/>
              </a:ext>
            </a:extLst>
          </p:cNvPr>
          <p:cNvCxnSpPr>
            <a:cxnSpLocks/>
          </p:cNvCxnSpPr>
          <p:nvPr/>
        </p:nvCxnSpPr>
        <p:spPr>
          <a:xfrm>
            <a:off x="8891081" y="2226868"/>
            <a:ext cx="0" cy="1498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F703EA7-3BB1-E9DC-946F-493066A166BE}"/>
              </a:ext>
            </a:extLst>
          </p:cNvPr>
          <p:cNvSpPr/>
          <p:nvPr/>
        </p:nvSpPr>
        <p:spPr>
          <a:xfrm>
            <a:off x="7548666" y="1819072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1E5E06-4C64-D679-1CD4-F207E0A80480}"/>
              </a:ext>
            </a:extLst>
          </p:cNvPr>
          <p:cNvSpPr/>
          <p:nvPr/>
        </p:nvSpPr>
        <p:spPr>
          <a:xfrm>
            <a:off x="8562067" y="1805559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059F36F-E265-8B88-EF0D-C4C20A3FC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9094" y="5013316"/>
            <a:ext cx="1911819" cy="184114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81B6E49-65CD-C40D-F537-DB84AE41DC99}"/>
              </a:ext>
            </a:extLst>
          </p:cNvPr>
          <p:cNvSpPr/>
          <p:nvPr/>
        </p:nvSpPr>
        <p:spPr>
          <a:xfrm>
            <a:off x="11087" y="5484094"/>
            <a:ext cx="1624519" cy="665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Regarding the column view</a:t>
            </a:r>
            <a:endParaRPr lang="he-IL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6D3BA0-1E36-5C72-30EE-26C2D4393688}"/>
              </a:ext>
            </a:extLst>
          </p:cNvPr>
          <p:cNvCxnSpPr>
            <a:cxnSpLocks/>
          </p:cNvCxnSpPr>
          <p:nvPr/>
        </p:nvCxnSpPr>
        <p:spPr>
          <a:xfrm flipV="1">
            <a:off x="9737383" y="5155660"/>
            <a:ext cx="0" cy="6617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20EF6-967C-BB59-BDAE-1741F319CD54}"/>
              </a:ext>
            </a:extLst>
          </p:cNvPr>
          <p:cNvSpPr/>
          <p:nvPr/>
        </p:nvSpPr>
        <p:spPr>
          <a:xfrm>
            <a:off x="9379187" y="5817447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255</a:t>
            </a:r>
            <a:endParaRPr lang="he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120FA3-73A7-AC66-E4BF-9CAFBB37FA2C}"/>
              </a:ext>
            </a:extLst>
          </p:cNvPr>
          <p:cNvSpPr/>
          <p:nvPr/>
        </p:nvSpPr>
        <p:spPr>
          <a:xfrm>
            <a:off x="10776657" y="5699075"/>
            <a:ext cx="336647" cy="77674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8CF8DB-C17D-DBFB-F5FD-8A40C1886DBC}"/>
              </a:ext>
            </a:extLst>
          </p:cNvPr>
          <p:cNvCxnSpPr>
            <a:cxnSpLocks/>
          </p:cNvCxnSpPr>
          <p:nvPr/>
        </p:nvCxnSpPr>
        <p:spPr>
          <a:xfrm flipV="1">
            <a:off x="6740745" y="6149240"/>
            <a:ext cx="260995" cy="2723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E94F565-F1C1-4C3B-34C6-D90361D1EAE9}"/>
              </a:ext>
            </a:extLst>
          </p:cNvPr>
          <p:cNvSpPr/>
          <p:nvPr/>
        </p:nvSpPr>
        <p:spPr>
          <a:xfrm>
            <a:off x="5946005" y="6412097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4A5AE6E-68DB-0E68-1BC2-3E58A65F5886}"/>
              </a:ext>
            </a:extLst>
          </p:cNvPr>
          <p:cNvSpPr/>
          <p:nvPr/>
        </p:nvSpPr>
        <p:spPr>
          <a:xfrm>
            <a:off x="1293778" y="1500943"/>
            <a:ext cx="252920" cy="2431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2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C8D47A-03A8-38DA-F1AF-2A7708BD6341}"/>
              </a:ext>
            </a:extLst>
          </p:cNvPr>
          <p:cNvSpPr txBox="1">
            <a:spLocks/>
          </p:cNvSpPr>
          <p:nvPr/>
        </p:nvSpPr>
        <p:spPr>
          <a:xfrm>
            <a:off x="11760743" y="0"/>
            <a:ext cx="431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6</a:t>
            </a:fld>
            <a:endParaRPr lang="he-IL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FCBAA-8CA1-3979-B59C-31FCE6826827}"/>
              </a:ext>
            </a:extLst>
          </p:cNvPr>
          <p:cNvSpPr txBox="1"/>
          <p:nvPr/>
        </p:nvSpPr>
        <p:spPr>
          <a:xfrm>
            <a:off x="4040222" y="0"/>
            <a:ext cx="4111556" cy="54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12.2 Relevant Profiles – </a:t>
            </a:r>
            <a:r>
              <a:rPr lang="en-US" dirty="0">
                <a:solidFill>
                  <a:srgbClr val="00B050"/>
                </a:solidFill>
              </a:rPr>
              <a:t>part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B8692-3CC1-A262-90B5-E0A8D191A583}"/>
              </a:ext>
            </a:extLst>
          </p:cNvPr>
          <p:cNvSpPr/>
          <p:nvPr/>
        </p:nvSpPr>
        <p:spPr>
          <a:xfrm>
            <a:off x="0" y="272393"/>
            <a:ext cx="2324911" cy="42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white_illusion5.bmp</a:t>
            </a:r>
            <a:endParaRPr lang="he-I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548CD-EF55-5B86-7C89-8A0DDACB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29"/>
          <a:stretch/>
        </p:blipFill>
        <p:spPr>
          <a:xfrm>
            <a:off x="6019295" y="1737858"/>
            <a:ext cx="6172705" cy="2285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2603D-1FAE-948A-7A77-6496B4EC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725"/>
            <a:ext cx="5797685" cy="43677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CDBEF6-356A-4C2D-9563-9F6615CEB45F}"/>
              </a:ext>
            </a:extLst>
          </p:cNvPr>
          <p:cNvSpPr/>
          <p:nvPr/>
        </p:nvSpPr>
        <p:spPr>
          <a:xfrm>
            <a:off x="1342417" y="1595337"/>
            <a:ext cx="252920" cy="2431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C20D4-01E2-3E36-EB18-DD515A2B3F21}"/>
              </a:ext>
            </a:extLst>
          </p:cNvPr>
          <p:cNvSpPr/>
          <p:nvPr/>
        </p:nvSpPr>
        <p:spPr>
          <a:xfrm>
            <a:off x="5968578" y="484559"/>
            <a:ext cx="6274137" cy="112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In the columns view ( AKA moving up and down on the same column) we can see a rectangular periodic function all over the column. That function is relevant for several columns – where we see the bold gray band!</a:t>
            </a:r>
            <a:endParaRPr lang="he-I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9B65B6-E908-C207-D8C6-A5C5598AD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88" y="5138730"/>
            <a:ext cx="6146715" cy="1719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BB2A4ED-108E-8237-713A-3912D9125631}"/>
              </a:ext>
            </a:extLst>
          </p:cNvPr>
          <p:cNvSpPr/>
          <p:nvPr/>
        </p:nvSpPr>
        <p:spPr>
          <a:xfrm>
            <a:off x="5917863" y="4023381"/>
            <a:ext cx="6274137" cy="1120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In the rows view ( AKA moving right and left on the same row) we can see a hole function (like a potential hole). </a:t>
            </a:r>
          </a:p>
          <a:p>
            <a:r>
              <a:rPr lang="en-US" dirty="0"/>
              <a:t>We understand that the low level of the hole represents the bold gray band </a:t>
            </a:r>
            <a:endParaRPr lang="he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0FD887-73E6-899D-43AB-9F4B91ED9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646" y="4833138"/>
            <a:ext cx="1769878" cy="20248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66AED9A-07D2-6879-07B5-0D3F33B076C1}"/>
              </a:ext>
            </a:extLst>
          </p:cNvPr>
          <p:cNvSpPr/>
          <p:nvPr/>
        </p:nvSpPr>
        <p:spPr>
          <a:xfrm>
            <a:off x="9550972" y="5797685"/>
            <a:ext cx="336647" cy="64408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E22D42-95FF-79A5-6D08-63625F6204D7}"/>
              </a:ext>
            </a:extLst>
          </p:cNvPr>
          <p:cNvCxnSpPr>
            <a:cxnSpLocks/>
          </p:cNvCxnSpPr>
          <p:nvPr/>
        </p:nvCxnSpPr>
        <p:spPr>
          <a:xfrm flipV="1">
            <a:off x="6644271" y="5719864"/>
            <a:ext cx="458924" cy="604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3BE956-DBD2-02B7-A0E0-F41867C8E796}"/>
              </a:ext>
            </a:extLst>
          </p:cNvPr>
          <p:cNvSpPr/>
          <p:nvPr/>
        </p:nvSpPr>
        <p:spPr>
          <a:xfrm>
            <a:off x="6286075" y="6324803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177</a:t>
            </a:r>
            <a:endParaRPr lang="he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ED64C5-4EB1-F5CC-8AB3-92808DF93424}"/>
              </a:ext>
            </a:extLst>
          </p:cNvPr>
          <p:cNvCxnSpPr>
            <a:cxnSpLocks/>
          </p:cNvCxnSpPr>
          <p:nvPr/>
        </p:nvCxnSpPr>
        <p:spPr>
          <a:xfrm flipV="1">
            <a:off x="8404698" y="5282422"/>
            <a:ext cx="76582" cy="837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F58B12F-D27A-FC70-F3A9-AADE29B27C8B}"/>
              </a:ext>
            </a:extLst>
          </p:cNvPr>
          <p:cNvSpPr/>
          <p:nvPr/>
        </p:nvSpPr>
        <p:spPr>
          <a:xfrm>
            <a:off x="8034429" y="6169543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255</a:t>
            </a:r>
            <a:endParaRPr lang="he-I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88F965-08AC-A18A-75ED-190BFF1178B4}"/>
              </a:ext>
            </a:extLst>
          </p:cNvPr>
          <p:cNvCxnSpPr>
            <a:cxnSpLocks/>
          </p:cNvCxnSpPr>
          <p:nvPr/>
        </p:nvCxnSpPr>
        <p:spPr>
          <a:xfrm flipH="1">
            <a:off x="8053884" y="2016353"/>
            <a:ext cx="185444" cy="3819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14DBB82-C251-3B49-0F0A-D813BB6A1903}"/>
              </a:ext>
            </a:extLst>
          </p:cNvPr>
          <p:cNvSpPr/>
          <p:nvPr/>
        </p:nvSpPr>
        <p:spPr>
          <a:xfrm>
            <a:off x="8307359" y="1672390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255</a:t>
            </a:r>
            <a:endParaRPr lang="he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E073EE-5030-84B4-C320-11FDDE165BF6}"/>
              </a:ext>
            </a:extLst>
          </p:cNvPr>
          <p:cNvSpPr/>
          <p:nvPr/>
        </p:nvSpPr>
        <p:spPr>
          <a:xfrm>
            <a:off x="10314563" y="1613424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F59DC7-DC83-32B8-BDAA-52A18508D850}"/>
              </a:ext>
            </a:extLst>
          </p:cNvPr>
          <p:cNvCxnSpPr>
            <a:cxnSpLocks/>
          </p:cNvCxnSpPr>
          <p:nvPr/>
        </p:nvCxnSpPr>
        <p:spPr>
          <a:xfrm>
            <a:off x="10732229" y="2070708"/>
            <a:ext cx="16773" cy="18937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7826AC5-C5BE-C3EE-F014-4CADFA795511}"/>
              </a:ext>
            </a:extLst>
          </p:cNvPr>
          <p:cNvSpPr/>
          <p:nvPr/>
        </p:nvSpPr>
        <p:spPr>
          <a:xfrm>
            <a:off x="1770434" y="5457217"/>
            <a:ext cx="3527736" cy="86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First example from </a:t>
            </a:r>
            <a:r>
              <a:rPr lang="en-US" b="1" dirty="0"/>
              <a:t>white_illusion5.bmp – </a:t>
            </a:r>
            <a:r>
              <a:rPr lang="en-US" dirty="0"/>
              <a:t>another example will be presented in the next slide</a:t>
            </a:r>
            <a:endParaRPr lang="he-IL" dirty="0"/>
          </a:p>
          <a:p>
            <a:pPr algn="ctr"/>
            <a:r>
              <a:rPr lang="en-US" dirty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341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C34FF9-A47A-775F-2D89-A0EB02FA602E}"/>
              </a:ext>
            </a:extLst>
          </p:cNvPr>
          <p:cNvSpPr txBox="1">
            <a:spLocks/>
          </p:cNvSpPr>
          <p:nvPr/>
        </p:nvSpPr>
        <p:spPr>
          <a:xfrm>
            <a:off x="11760743" y="0"/>
            <a:ext cx="431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7</a:t>
            </a:fld>
            <a:endParaRPr lang="he-IL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3B07B-AEBF-9647-A186-EB2766569F9A}"/>
              </a:ext>
            </a:extLst>
          </p:cNvPr>
          <p:cNvSpPr txBox="1"/>
          <p:nvPr/>
        </p:nvSpPr>
        <p:spPr>
          <a:xfrm>
            <a:off x="3276600" y="-1"/>
            <a:ext cx="5638799" cy="54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12.2 Relevant Profiles – </a:t>
            </a:r>
            <a:r>
              <a:rPr lang="en-US" dirty="0">
                <a:solidFill>
                  <a:srgbClr val="00B050"/>
                </a:solidFill>
              </a:rPr>
              <a:t>part 3 (continue of part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B3BF3-F65F-218F-91EB-482E97C14F4E}"/>
              </a:ext>
            </a:extLst>
          </p:cNvPr>
          <p:cNvSpPr/>
          <p:nvPr/>
        </p:nvSpPr>
        <p:spPr>
          <a:xfrm>
            <a:off x="0" y="272393"/>
            <a:ext cx="2324911" cy="424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white_illusion5.bmp</a:t>
            </a:r>
            <a:endParaRPr lang="he-IL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093FE-CDCA-8AE0-1265-8BE8FD3D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428"/>
            <a:ext cx="5574708" cy="422117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588B07-8D97-C8D9-41BB-B31E50B6F2E2}"/>
              </a:ext>
            </a:extLst>
          </p:cNvPr>
          <p:cNvSpPr/>
          <p:nvPr/>
        </p:nvSpPr>
        <p:spPr>
          <a:xfrm rot="16200000">
            <a:off x="4122810" y="4349985"/>
            <a:ext cx="218004" cy="20483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D48BB7-F0F8-4719-794C-B7F3166F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84" y="5003806"/>
            <a:ext cx="6524016" cy="18541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97E7C3-58C8-DDCA-966D-18A15FBED5D9}"/>
              </a:ext>
            </a:extLst>
          </p:cNvPr>
          <p:cNvSpPr/>
          <p:nvPr/>
        </p:nvSpPr>
        <p:spPr>
          <a:xfrm>
            <a:off x="5667985" y="4343400"/>
            <a:ext cx="6524016" cy="660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In the rows view ( AKA moving right and left on the same row) we can see a step function.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5BD04-8A16-90E1-8868-D1A1FAB88267}"/>
              </a:ext>
            </a:extLst>
          </p:cNvPr>
          <p:cNvSpPr/>
          <p:nvPr/>
        </p:nvSpPr>
        <p:spPr>
          <a:xfrm>
            <a:off x="8506839" y="5016606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77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4A4F88-BFD5-7966-CCA1-04AEBE1CA756}"/>
              </a:ext>
            </a:extLst>
          </p:cNvPr>
          <p:cNvCxnSpPr>
            <a:cxnSpLocks/>
          </p:cNvCxnSpPr>
          <p:nvPr/>
        </p:nvCxnSpPr>
        <p:spPr>
          <a:xfrm>
            <a:off x="8924505" y="5473890"/>
            <a:ext cx="1377086" cy="7323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61EEF-D424-D92E-4BD0-44FE33FC3774}"/>
              </a:ext>
            </a:extLst>
          </p:cNvPr>
          <p:cNvCxnSpPr>
            <a:cxnSpLocks/>
          </p:cNvCxnSpPr>
          <p:nvPr/>
        </p:nvCxnSpPr>
        <p:spPr>
          <a:xfrm>
            <a:off x="3725694" y="4659549"/>
            <a:ext cx="90467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05079E7-6A65-FB6F-7E62-0E567E364049}"/>
              </a:ext>
            </a:extLst>
          </p:cNvPr>
          <p:cNvSpPr/>
          <p:nvPr/>
        </p:nvSpPr>
        <p:spPr>
          <a:xfrm>
            <a:off x="3713815" y="4827454"/>
            <a:ext cx="1035994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77 (row)</a:t>
            </a:r>
            <a:endParaRPr lang="he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B1BDFD3-44B2-1215-0D16-A650CF464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708" y="1639053"/>
            <a:ext cx="6617292" cy="24408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5F304AA-D5CB-1EEB-2FFE-456A1540ED51}"/>
              </a:ext>
            </a:extLst>
          </p:cNvPr>
          <p:cNvSpPr/>
          <p:nvPr/>
        </p:nvSpPr>
        <p:spPr>
          <a:xfrm>
            <a:off x="5606753" y="469126"/>
            <a:ext cx="6585247" cy="112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In the columns view ( AKA moving up and down on the same column) we can see a rectangular periodic function all over the column. That function is relevant for several columns – where we see the bold gray band!</a:t>
            </a:r>
            <a:endParaRPr lang="he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34FC8-BB47-FB64-2A64-56D8D6DDBE27}"/>
              </a:ext>
            </a:extLst>
          </p:cNvPr>
          <p:cNvSpPr/>
          <p:nvPr/>
        </p:nvSpPr>
        <p:spPr>
          <a:xfrm>
            <a:off x="7689719" y="3668812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77</a:t>
            </a:r>
            <a:endParaRPr lang="he-I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34F1D6-82CB-ED2A-82F8-19A083F0336D}"/>
              </a:ext>
            </a:extLst>
          </p:cNvPr>
          <p:cNvCxnSpPr>
            <a:cxnSpLocks/>
          </p:cNvCxnSpPr>
          <p:nvPr/>
        </p:nvCxnSpPr>
        <p:spPr>
          <a:xfrm flipV="1">
            <a:off x="8469351" y="3298621"/>
            <a:ext cx="275815" cy="492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5CA1D5-CF9E-4D0F-8BFB-2EC78213C8CE}"/>
              </a:ext>
            </a:extLst>
          </p:cNvPr>
          <p:cNvSpPr/>
          <p:nvPr/>
        </p:nvSpPr>
        <p:spPr>
          <a:xfrm>
            <a:off x="9651463" y="3659127"/>
            <a:ext cx="817120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255</a:t>
            </a:r>
            <a:endParaRPr lang="he-IL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83178F-B9AD-5544-335D-63FFD79E650E}"/>
              </a:ext>
            </a:extLst>
          </p:cNvPr>
          <p:cNvCxnSpPr>
            <a:cxnSpLocks/>
          </p:cNvCxnSpPr>
          <p:nvPr/>
        </p:nvCxnSpPr>
        <p:spPr>
          <a:xfrm flipV="1">
            <a:off x="9755025" y="1811898"/>
            <a:ext cx="0" cy="18351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34326F-B29A-AF9C-42A6-03D0B6DECF32}"/>
              </a:ext>
            </a:extLst>
          </p:cNvPr>
          <p:cNvCxnSpPr>
            <a:cxnSpLocks/>
          </p:cNvCxnSpPr>
          <p:nvPr/>
        </p:nvCxnSpPr>
        <p:spPr>
          <a:xfrm>
            <a:off x="3972128" y="2859455"/>
            <a:ext cx="0" cy="2923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01C63B-378A-95C2-751C-7F003194E60C}"/>
              </a:ext>
            </a:extLst>
          </p:cNvPr>
          <p:cNvCxnSpPr>
            <a:cxnSpLocks/>
          </p:cNvCxnSpPr>
          <p:nvPr/>
        </p:nvCxnSpPr>
        <p:spPr>
          <a:xfrm>
            <a:off x="3754877" y="3498397"/>
            <a:ext cx="0" cy="2923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6EAE7B6-AB6D-BBAD-98E9-589AF304DB89}"/>
              </a:ext>
            </a:extLst>
          </p:cNvPr>
          <p:cNvSpPr/>
          <p:nvPr/>
        </p:nvSpPr>
        <p:spPr>
          <a:xfrm>
            <a:off x="2117555" y="3476165"/>
            <a:ext cx="1454815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77 (column)</a:t>
            </a:r>
            <a:endParaRPr lang="he-I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86107A-8285-6348-3C91-142B4A4AE14C}"/>
              </a:ext>
            </a:extLst>
          </p:cNvPr>
          <p:cNvSpPr/>
          <p:nvPr/>
        </p:nvSpPr>
        <p:spPr>
          <a:xfrm>
            <a:off x="2214773" y="2789628"/>
            <a:ext cx="1581334" cy="4077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255 (column)</a:t>
            </a:r>
            <a:endParaRPr lang="he-IL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0FCEF78-4888-7A16-E9C1-D6EEE83D6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455" y="4985993"/>
            <a:ext cx="1930941" cy="186657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2161684-1690-4C21-2F89-78641965E5BF}"/>
              </a:ext>
            </a:extLst>
          </p:cNvPr>
          <p:cNvSpPr/>
          <p:nvPr/>
        </p:nvSpPr>
        <p:spPr>
          <a:xfrm>
            <a:off x="1632657" y="5740532"/>
            <a:ext cx="336647" cy="70890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33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BF404A-1C00-67A9-B2DC-021264C48F0C}"/>
              </a:ext>
            </a:extLst>
          </p:cNvPr>
          <p:cNvSpPr txBox="1">
            <a:spLocks/>
          </p:cNvSpPr>
          <p:nvPr/>
        </p:nvSpPr>
        <p:spPr>
          <a:xfrm>
            <a:off x="11760743" y="0"/>
            <a:ext cx="431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8</a:t>
            </a:fld>
            <a:endParaRPr lang="he-IL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837B4-C39A-785E-8870-3F5E9E7C0B2E}"/>
              </a:ext>
            </a:extLst>
          </p:cNvPr>
          <p:cNvSpPr txBox="1"/>
          <p:nvPr/>
        </p:nvSpPr>
        <p:spPr>
          <a:xfrm>
            <a:off x="4040222" y="0"/>
            <a:ext cx="4111556" cy="54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12.2 Relevant Profiles – </a:t>
            </a:r>
            <a:r>
              <a:rPr lang="en-US" dirty="0">
                <a:solidFill>
                  <a:srgbClr val="00B050"/>
                </a:solidFill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153515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E8B94F0-6142-A3EA-908B-BE1F79D26D61}"/>
              </a:ext>
            </a:extLst>
          </p:cNvPr>
          <p:cNvSpPr txBox="1"/>
          <p:nvPr/>
        </p:nvSpPr>
        <p:spPr>
          <a:xfrm>
            <a:off x="2169268" y="97239"/>
            <a:ext cx="7200961" cy="497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he-IL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4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>
                <a:solidFill>
                  <a:srgbClr val="0070C0"/>
                </a:solidFill>
              </a:rPr>
              <a:t>12.3 Code of the function “createWhitesIllusion” – </a:t>
            </a:r>
            <a:r>
              <a:rPr lang="en-US" dirty="0">
                <a:solidFill>
                  <a:srgbClr val="00B050"/>
                </a:solidFill>
              </a:rPr>
              <a:t>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E09BD-F931-8862-8A81-C9CA4018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002"/>
            <a:ext cx="9080940" cy="6262998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D2B4291-EE69-EAA0-61D0-AC30E3CF1472}"/>
              </a:ext>
            </a:extLst>
          </p:cNvPr>
          <p:cNvSpPr txBox="1">
            <a:spLocks/>
          </p:cNvSpPr>
          <p:nvPr/>
        </p:nvSpPr>
        <p:spPr>
          <a:xfrm>
            <a:off x="11712103" y="67310"/>
            <a:ext cx="479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BF412-EFCF-4C51-A2DF-B419076696E3}" type="slidenum">
              <a:rPr lang="he-IL" sz="1600" smtClean="0"/>
              <a:pPr/>
              <a:t>9</a:t>
            </a:fld>
            <a:endParaRPr lang="he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BA019-85B3-2C2E-FD9F-94FABC77DC7D}"/>
              </a:ext>
            </a:extLst>
          </p:cNvPr>
          <p:cNvSpPr txBox="1"/>
          <p:nvPr/>
        </p:nvSpPr>
        <p:spPr>
          <a:xfrm>
            <a:off x="6577520" y="1355502"/>
            <a:ext cx="5614480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The function createWhitesIllusion is designed to create an illusion pattern on a grayscale image by adding alternating black and gray strips to a white background. 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0DE84-2F6B-F00D-DC6B-789107EBCC02}"/>
              </a:ext>
            </a:extLst>
          </p:cNvPr>
          <p:cNvSpPr txBox="1"/>
          <p:nvPr/>
        </p:nvSpPr>
        <p:spPr>
          <a:xfrm>
            <a:off x="4805465" y="2518874"/>
            <a:ext cx="738653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/>
              <a:t> input parameter : </a:t>
            </a:r>
            <a:r>
              <a:rPr lang="en-US" b="1" dirty="0">
                <a:solidFill>
                  <a:srgbClr val="FFFF00"/>
                </a:solidFill>
              </a:rPr>
              <a:t>unsigned char img [] [NUMBER_OF_COLUMNS]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/>
              <a:t> A 2D array representing the image where the illusion will be created.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E6848-ED10-B30E-6B96-793775E5BF66}"/>
              </a:ext>
            </a:extLst>
          </p:cNvPr>
          <p:cNvSpPr txBox="1"/>
          <p:nvPr/>
        </p:nvSpPr>
        <p:spPr>
          <a:xfrm>
            <a:off x="5663991" y="3451415"/>
            <a:ext cx="652077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Second</a:t>
            </a:r>
            <a:r>
              <a:rPr lang="en-US" dirty="0"/>
              <a:t> input parameter : </a:t>
            </a:r>
            <a:r>
              <a:rPr lang="en-US" b="1" dirty="0">
                <a:solidFill>
                  <a:srgbClr val="FFFF00"/>
                </a:solidFill>
              </a:rPr>
              <a:t>int numberOfBlackHorizontalStrips</a:t>
            </a:r>
            <a:r>
              <a:rPr lang="en-US" dirty="0"/>
              <a:t>: </a:t>
            </a:r>
          </a:p>
          <a:p>
            <a:r>
              <a:rPr lang="en-US" dirty="0"/>
              <a:t>The number of black horizontal strips to be added to the image.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234E1-AACB-0AA5-ADEE-E39056E1E45F}"/>
              </a:ext>
            </a:extLst>
          </p:cNvPr>
          <p:cNvSpPr txBox="1"/>
          <p:nvPr/>
        </p:nvSpPr>
        <p:spPr>
          <a:xfrm>
            <a:off x="5924145" y="4450363"/>
            <a:ext cx="6267855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third</a:t>
            </a:r>
            <a:r>
              <a:rPr lang="en-US" dirty="0"/>
              <a:t> input parameter : </a:t>
            </a:r>
            <a:r>
              <a:rPr lang="en-US" b="1" dirty="0">
                <a:solidFill>
                  <a:srgbClr val="FFFF00"/>
                </a:solidFill>
              </a:rPr>
              <a:t>unsigned char grayLevelOfGrayBars</a:t>
            </a:r>
            <a:r>
              <a:rPr lang="en-US" dirty="0"/>
              <a:t>:</a:t>
            </a:r>
          </a:p>
          <a:p>
            <a:r>
              <a:rPr lang="en-US" dirty="0"/>
              <a:t>The gray level of the gray bars that will be added within the white strips.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991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973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Course: Image Processing 31651 Assignment #12 Synthetic Image Creation (Part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omri pony</dc:creator>
  <cp:lastModifiedBy>omri pony</cp:lastModifiedBy>
  <cp:revision>12</cp:revision>
  <dcterms:created xsi:type="dcterms:W3CDTF">2024-07-10T12:44:10Z</dcterms:created>
  <dcterms:modified xsi:type="dcterms:W3CDTF">2024-07-11T10:34:30Z</dcterms:modified>
</cp:coreProperties>
</file>