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2" r:id="rId4"/>
    <p:sldId id="264" r:id="rId5"/>
    <p:sldId id="261" r:id="rId6"/>
    <p:sldId id="257" r:id="rId7"/>
    <p:sldId id="258" r:id="rId8"/>
    <p:sldId id="259"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9" d="100"/>
          <a:sy n="79" d="100"/>
        </p:scale>
        <p:origin x="850"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D402D4B-6ABD-4D6C-B988-13A7089A9A52}" type="datetimeFigureOut">
              <a:rPr lang="he-IL" smtClean="0"/>
              <a:t>י"ח/סיון/תשפ"ד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A9B37A8-A69B-4588-9556-4E0A136D1400}" type="slidenum">
              <a:rPr lang="he-IL" smtClean="0"/>
              <a:t>‹#›</a:t>
            </a:fld>
            <a:endParaRPr lang="he-IL"/>
          </a:p>
        </p:txBody>
      </p:sp>
    </p:spTree>
    <p:extLst>
      <p:ext uri="{BB962C8B-B14F-4D97-AF65-F5344CB8AC3E}">
        <p14:creationId xmlns:p14="http://schemas.microsoft.com/office/powerpoint/2010/main" val="4474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6A9B37A8-A69B-4588-9556-4E0A136D1400}" type="slidenum">
              <a:rPr lang="he-IL" smtClean="0"/>
              <a:t>7</a:t>
            </a:fld>
            <a:endParaRPr lang="he-IL"/>
          </a:p>
        </p:txBody>
      </p:sp>
    </p:spTree>
    <p:extLst>
      <p:ext uri="{BB962C8B-B14F-4D97-AF65-F5344CB8AC3E}">
        <p14:creationId xmlns:p14="http://schemas.microsoft.com/office/powerpoint/2010/main" val="97264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7ADB-8D6E-665A-1984-747808F88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FD26D33-58C1-561D-B6ED-FBB45B984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D7A752F-9B3F-8C77-5671-15A9638978BD}"/>
              </a:ext>
            </a:extLst>
          </p:cNvPr>
          <p:cNvSpPr>
            <a:spLocks noGrp="1"/>
          </p:cNvSpPr>
          <p:nvPr>
            <p:ph type="dt" sz="half" idx="10"/>
          </p:nvPr>
        </p:nvSpPr>
        <p:spPr/>
        <p:txBody>
          <a:bodyPr/>
          <a:lstStyle/>
          <a:p>
            <a:fld id="{9A7AE923-05F4-4870-910E-72060535B6FC}" type="datetime8">
              <a:rPr lang="he-IL" smtClean="0"/>
              <a:t>24 יוני 24</a:t>
            </a:fld>
            <a:endParaRPr lang="he-IL"/>
          </a:p>
        </p:txBody>
      </p:sp>
      <p:sp>
        <p:nvSpPr>
          <p:cNvPr id="5" name="Footer Placeholder 4">
            <a:extLst>
              <a:ext uri="{FF2B5EF4-FFF2-40B4-BE49-F238E27FC236}">
                <a16:creationId xmlns:a16="http://schemas.microsoft.com/office/drawing/2014/main" id="{A4693F95-FDA3-B1B7-8639-F27DBE9AD32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C98665E-7010-8C7A-4E1F-54D6447A630D}"/>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5061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8AF-F858-1713-B9F7-FB444C0626D5}"/>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16A7334-CA15-C4C2-826E-C2324E708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94C1131-6F1F-15F7-F088-F0DC61DFA729}"/>
              </a:ext>
            </a:extLst>
          </p:cNvPr>
          <p:cNvSpPr>
            <a:spLocks noGrp="1"/>
          </p:cNvSpPr>
          <p:nvPr>
            <p:ph type="dt" sz="half" idx="10"/>
          </p:nvPr>
        </p:nvSpPr>
        <p:spPr/>
        <p:txBody>
          <a:bodyPr/>
          <a:lstStyle/>
          <a:p>
            <a:fld id="{5AF051B1-3F2F-4645-A07E-150D31A17A26}" type="datetime8">
              <a:rPr lang="he-IL" smtClean="0"/>
              <a:t>24 יוני 24</a:t>
            </a:fld>
            <a:endParaRPr lang="he-IL"/>
          </a:p>
        </p:txBody>
      </p:sp>
      <p:sp>
        <p:nvSpPr>
          <p:cNvPr id="5" name="Footer Placeholder 4">
            <a:extLst>
              <a:ext uri="{FF2B5EF4-FFF2-40B4-BE49-F238E27FC236}">
                <a16:creationId xmlns:a16="http://schemas.microsoft.com/office/drawing/2014/main" id="{5BE5CB28-1D91-5A0A-88F2-FAC1EA65CB6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FC47E26-9BC5-F3AD-BBD4-58152770422B}"/>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22316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6155C-D7A1-27DD-22B6-4213B7B52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CDB920-E388-DD27-6EA4-1C1572AFF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CA76539-D80B-AFD7-4692-CABA41EBE140}"/>
              </a:ext>
            </a:extLst>
          </p:cNvPr>
          <p:cNvSpPr>
            <a:spLocks noGrp="1"/>
          </p:cNvSpPr>
          <p:nvPr>
            <p:ph type="dt" sz="half" idx="10"/>
          </p:nvPr>
        </p:nvSpPr>
        <p:spPr/>
        <p:txBody>
          <a:bodyPr/>
          <a:lstStyle/>
          <a:p>
            <a:fld id="{DB3156C6-A9F9-438B-9E7B-D5CD6CCC30E8}" type="datetime8">
              <a:rPr lang="he-IL" smtClean="0"/>
              <a:t>24 יוני 24</a:t>
            </a:fld>
            <a:endParaRPr lang="he-IL"/>
          </a:p>
        </p:txBody>
      </p:sp>
      <p:sp>
        <p:nvSpPr>
          <p:cNvPr id="5" name="Footer Placeholder 4">
            <a:extLst>
              <a:ext uri="{FF2B5EF4-FFF2-40B4-BE49-F238E27FC236}">
                <a16:creationId xmlns:a16="http://schemas.microsoft.com/office/drawing/2014/main" id="{4192F536-1427-A3B3-6BDB-BE91A48D0E5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E356B52-03AC-9FF5-D30A-0C2F407804DC}"/>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93647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A81-7300-A118-0AC7-17FB6AF17CE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1A01129-0ADE-50A5-5149-DA43DF3266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EEEBD69-2306-72BB-2F61-CA427BF76E45}"/>
              </a:ext>
            </a:extLst>
          </p:cNvPr>
          <p:cNvSpPr>
            <a:spLocks noGrp="1"/>
          </p:cNvSpPr>
          <p:nvPr>
            <p:ph type="dt" sz="half" idx="10"/>
          </p:nvPr>
        </p:nvSpPr>
        <p:spPr/>
        <p:txBody>
          <a:bodyPr/>
          <a:lstStyle/>
          <a:p>
            <a:fld id="{3E558482-4A45-47BA-B921-1B5344455314}" type="datetime8">
              <a:rPr lang="he-IL" smtClean="0"/>
              <a:t>24 יוני 24</a:t>
            </a:fld>
            <a:endParaRPr lang="he-IL"/>
          </a:p>
        </p:txBody>
      </p:sp>
      <p:sp>
        <p:nvSpPr>
          <p:cNvPr id="5" name="Footer Placeholder 4">
            <a:extLst>
              <a:ext uri="{FF2B5EF4-FFF2-40B4-BE49-F238E27FC236}">
                <a16:creationId xmlns:a16="http://schemas.microsoft.com/office/drawing/2014/main" id="{A75B5387-C6B1-F626-9062-52FA2579BB9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03B902B-7F43-DD42-7AB0-93CE486DC1E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402208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3C2-ADC5-63BB-5837-D623B4549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FF16BB5F-CB13-CBFE-68BE-01E07DEC4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1185E-7619-5339-463E-DFACAA978191}"/>
              </a:ext>
            </a:extLst>
          </p:cNvPr>
          <p:cNvSpPr>
            <a:spLocks noGrp="1"/>
          </p:cNvSpPr>
          <p:nvPr>
            <p:ph type="dt" sz="half" idx="10"/>
          </p:nvPr>
        </p:nvSpPr>
        <p:spPr/>
        <p:txBody>
          <a:bodyPr/>
          <a:lstStyle/>
          <a:p>
            <a:fld id="{13CE6CE8-E4EF-4B01-8600-625270C06F7B}" type="datetime8">
              <a:rPr lang="he-IL" smtClean="0"/>
              <a:t>24 יוני 24</a:t>
            </a:fld>
            <a:endParaRPr lang="he-IL"/>
          </a:p>
        </p:txBody>
      </p:sp>
      <p:sp>
        <p:nvSpPr>
          <p:cNvPr id="5" name="Footer Placeholder 4">
            <a:extLst>
              <a:ext uri="{FF2B5EF4-FFF2-40B4-BE49-F238E27FC236}">
                <a16:creationId xmlns:a16="http://schemas.microsoft.com/office/drawing/2014/main" id="{E5A5D278-7899-3D9B-11ED-2F1AE17638E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3897A65-EC00-55FA-582C-9C10988A8836}"/>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1995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A1D6-8C64-0BB7-1C2C-DB4F91D9037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AFD672D-F184-7F65-9D88-7A6A96886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B138B3D-4A8B-A683-46B5-90B27E781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1A61EC3-8E5E-1FE5-25E7-BDF170CEAE8C}"/>
              </a:ext>
            </a:extLst>
          </p:cNvPr>
          <p:cNvSpPr>
            <a:spLocks noGrp="1"/>
          </p:cNvSpPr>
          <p:nvPr>
            <p:ph type="dt" sz="half" idx="10"/>
          </p:nvPr>
        </p:nvSpPr>
        <p:spPr/>
        <p:txBody>
          <a:bodyPr/>
          <a:lstStyle/>
          <a:p>
            <a:fld id="{F06D7315-AF18-4B74-A2EA-77246469FBA3}" type="datetime8">
              <a:rPr lang="he-IL" smtClean="0"/>
              <a:t>24 יוני 24</a:t>
            </a:fld>
            <a:endParaRPr lang="he-IL"/>
          </a:p>
        </p:txBody>
      </p:sp>
      <p:sp>
        <p:nvSpPr>
          <p:cNvPr id="6" name="Footer Placeholder 5">
            <a:extLst>
              <a:ext uri="{FF2B5EF4-FFF2-40B4-BE49-F238E27FC236}">
                <a16:creationId xmlns:a16="http://schemas.microsoft.com/office/drawing/2014/main" id="{96E2848C-ED88-EDF2-0390-CC45A96921E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139EA484-B6CA-59D9-A6E1-E9C38B65912E}"/>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29432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B81B-9E9C-B1DD-A7FB-8D1AB4D3B01A}"/>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EBFE172-8F7E-DFCD-94CE-89B8A5F54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EF2A1-E6D0-D499-148F-E60CC966F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7CAF726-9A77-980D-2F3B-38CF134A7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B83E1-652E-4290-1A31-7CFF71B0A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AFA742E-07E5-0231-B61B-DCC7634B0A03}"/>
              </a:ext>
            </a:extLst>
          </p:cNvPr>
          <p:cNvSpPr>
            <a:spLocks noGrp="1"/>
          </p:cNvSpPr>
          <p:nvPr>
            <p:ph type="dt" sz="half" idx="10"/>
          </p:nvPr>
        </p:nvSpPr>
        <p:spPr/>
        <p:txBody>
          <a:bodyPr/>
          <a:lstStyle/>
          <a:p>
            <a:fld id="{DA828532-A90E-4799-A317-3FF8CE1411EE}" type="datetime8">
              <a:rPr lang="he-IL" smtClean="0"/>
              <a:t>24 יוני 24</a:t>
            </a:fld>
            <a:endParaRPr lang="he-IL"/>
          </a:p>
        </p:txBody>
      </p:sp>
      <p:sp>
        <p:nvSpPr>
          <p:cNvPr id="8" name="Footer Placeholder 7">
            <a:extLst>
              <a:ext uri="{FF2B5EF4-FFF2-40B4-BE49-F238E27FC236}">
                <a16:creationId xmlns:a16="http://schemas.microsoft.com/office/drawing/2014/main" id="{CF8C1D76-5B32-36D2-8CFD-BE2F2675541E}"/>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0991A42-3B6B-5C49-5975-A5001581562F}"/>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8431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C9B3-D4C4-829E-8E01-D270236E5859}"/>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5DF2922-4C02-F065-EC6A-A07D0385BAEB}"/>
              </a:ext>
            </a:extLst>
          </p:cNvPr>
          <p:cNvSpPr>
            <a:spLocks noGrp="1"/>
          </p:cNvSpPr>
          <p:nvPr>
            <p:ph type="dt" sz="half" idx="10"/>
          </p:nvPr>
        </p:nvSpPr>
        <p:spPr/>
        <p:txBody>
          <a:bodyPr/>
          <a:lstStyle/>
          <a:p>
            <a:fld id="{3D15EB6E-3B89-4AAF-8CBF-A9FDD7A2C22B}" type="datetime8">
              <a:rPr lang="he-IL" smtClean="0"/>
              <a:t>24 יוני 24</a:t>
            </a:fld>
            <a:endParaRPr lang="he-IL"/>
          </a:p>
        </p:txBody>
      </p:sp>
      <p:sp>
        <p:nvSpPr>
          <p:cNvPr id="4" name="Footer Placeholder 3">
            <a:extLst>
              <a:ext uri="{FF2B5EF4-FFF2-40B4-BE49-F238E27FC236}">
                <a16:creationId xmlns:a16="http://schemas.microsoft.com/office/drawing/2014/main" id="{43005092-7369-7E36-26CE-8E14CECC1C4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1E91300-4D15-FC72-89CB-6F2B3866D1B5}"/>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285184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545AD-161E-2D6C-A0AB-41448C06771F}"/>
              </a:ext>
            </a:extLst>
          </p:cNvPr>
          <p:cNvSpPr>
            <a:spLocks noGrp="1"/>
          </p:cNvSpPr>
          <p:nvPr>
            <p:ph type="dt" sz="half" idx="10"/>
          </p:nvPr>
        </p:nvSpPr>
        <p:spPr/>
        <p:txBody>
          <a:bodyPr/>
          <a:lstStyle/>
          <a:p>
            <a:fld id="{43DA1B56-8498-42ED-AF46-0C825EEA0097}" type="datetime8">
              <a:rPr lang="he-IL" smtClean="0"/>
              <a:t>24 יוני 24</a:t>
            </a:fld>
            <a:endParaRPr lang="he-IL"/>
          </a:p>
        </p:txBody>
      </p:sp>
      <p:sp>
        <p:nvSpPr>
          <p:cNvPr id="3" name="Footer Placeholder 2">
            <a:extLst>
              <a:ext uri="{FF2B5EF4-FFF2-40B4-BE49-F238E27FC236}">
                <a16:creationId xmlns:a16="http://schemas.microsoft.com/office/drawing/2014/main" id="{7A4B4D6A-62FA-2772-F8DB-8964BA5A0720}"/>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E8A19C3-988A-2150-B868-9EED3ECF6CE4}"/>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92469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58F2-42BA-F5E6-C73A-7CFF55C58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7D062C0-6CD9-9F3A-749D-EDD76827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0689775-4F35-16D0-4D75-BCEB27D78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240B4-C852-59B0-AF3F-B3D3B0863822}"/>
              </a:ext>
            </a:extLst>
          </p:cNvPr>
          <p:cNvSpPr>
            <a:spLocks noGrp="1"/>
          </p:cNvSpPr>
          <p:nvPr>
            <p:ph type="dt" sz="half" idx="10"/>
          </p:nvPr>
        </p:nvSpPr>
        <p:spPr/>
        <p:txBody>
          <a:bodyPr/>
          <a:lstStyle/>
          <a:p>
            <a:fld id="{60DF6511-8AF7-4B03-A378-6C3EE67494FA}" type="datetime8">
              <a:rPr lang="he-IL" smtClean="0"/>
              <a:t>24 יוני 24</a:t>
            </a:fld>
            <a:endParaRPr lang="he-IL"/>
          </a:p>
        </p:txBody>
      </p:sp>
      <p:sp>
        <p:nvSpPr>
          <p:cNvPr id="6" name="Footer Placeholder 5">
            <a:extLst>
              <a:ext uri="{FF2B5EF4-FFF2-40B4-BE49-F238E27FC236}">
                <a16:creationId xmlns:a16="http://schemas.microsoft.com/office/drawing/2014/main" id="{29CAB739-B376-2952-6350-A6BB2E00B15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4C94B57-0D81-35A6-DF48-5F8AD066FD61}"/>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129169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AE8D-A513-993A-FA59-62C43B220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BD5B9240-0078-C2C7-9F88-4936FC694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9F376C4-EF9A-20E7-1BEE-0FB01B071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F1409-B38D-2E1F-D9CE-9F8C06D8BCAF}"/>
              </a:ext>
            </a:extLst>
          </p:cNvPr>
          <p:cNvSpPr>
            <a:spLocks noGrp="1"/>
          </p:cNvSpPr>
          <p:nvPr>
            <p:ph type="dt" sz="half" idx="10"/>
          </p:nvPr>
        </p:nvSpPr>
        <p:spPr/>
        <p:txBody>
          <a:bodyPr/>
          <a:lstStyle/>
          <a:p>
            <a:fld id="{E7716249-C9A3-4325-AE44-253B578CED1F}" type="datetime8">
              <a:rPr lang="he-IL" smtClean="0"/>
              <a:t>24 יוני 24</a:t>
            </a:fld>
            <a:endParaRPr lang="he-IL"/>
          </a:p>
        </p:txBody>
      </p:sp>
      <p:sp>
        <p:nvSpPr>
          <p:cNvPr id="6" name="Footer Placeholder 5">
            <a:extLst>
              <a:ext uri="{FF2B5EF4-FFF2-40B4-BE49-F238E27FC236}">
                <a16:creationId xmlns:a16="http://schemas.microsoft.com/office/drawing/2014/main" id="{3391C708-7966-4CC7-5B41-6ADBDD1E7D3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E64EFA4-BF4A-F08B-9AE8-9894238E4020}"/>
              </a:ext>
            </a:extLst>
          </p:cNvPr>
          <p:cNvSpPr>
            <a:spLocks noGrp="1"/>
          </p:cNvSpPr>
          <p:nvPr>
            <p:ph type="sldNum" sz="quarter" idx="12"/>
          </p:nvPr>
        </p:nvSpPr>
        <p:spPr/>
        <p:txBody>
          <a:bodyPr/>
          <a:lstStyle/>
          <a:p>
            <a:fld id="{1E5BF412-EFCF-4C51-A2DF-B419076696E3}" type="slidenum">
              <a:rPr lang="he-IL" smtClean="0"/>
              <a:t>‹#›</a:t>
            </a:fld>
            <a:endParaRPr lang="he-IL"/>
          </a:p>
        </p:txBody>
      </p:sp>
    </p:spTree>
    <p:extLst>
      <p:ext uri="{BB962C8B-B14F-4D97-AF65-F5344CB8AC3E}">
        <p14:creationId xmlns:p14="http://schemas.microsoft.com/office/powerpoint/2010/main" val="365831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1FCD96-E9D7-8E50-448D-FF34A3F3B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F607B50-ECE3-EC91-307A-E02603F1E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9F7F83-6640-5FE7-BEC2-4253ACC39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2A72E-460F-4F0C-BEC3-C3FDAE95A79B}" type="datetime8">
              <a:rPr lang="he-IL" smtClean="0"/>
              <a:t>24 יוני 24</a:t>
            </a:fld>
            <a:endParaRPr lang="he-IL"/>
          </a:p>
        </p:txBody>
      </p:sp>
      <p:sp>
        <p:nvSpPr>
          <p:cNvPr id="5" name="Footer Placeholder 4">
            <a:extLst>
              <a:ext uri="{FF2B5EF4-FFF2-40B4-BE49-F238E27FC236}">
                <a16:creationId xmlns:a16="http://schemas.microsoft.com/office/drawing/2014/main" id="{DC64BE43-9E75-B635-1854-888F0E637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D3DCA620-A2CB-CB9F-697D-0A597DA8F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5BF412-EFCF-4C51-A2DF-B419076696E3}" type="slidenum">
              <a:rPr lang="he-IL" smtClean="0"/>
              <a:t>‹#›</a:t>
            </a:fld>
            <a:endParaRPr lang="he-IL"/>
          </a:p>
        </p:txBody>
      </p:sp>
    </p:spTree>
    <p:extLst>
      <p:ext uri="{BB962C8B-B14F-4D97-AF65-F5344CB8AC3E}">
        <p14:creationId xmlns:p14="http://schemas.microsoft.com/office/powerpoint/2010/main" val="366327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364457-9AE2-EF93-CC4B-12276FBCF7A9}"/>
              </a:ext>
            </a:extLst>
          </p:cNvPr>
          <p:cNvSpPr>
            <a:spLocks noGrp="1"/>
          </p:cNvSpPr>
          <p:nvPr>
            <p:ph type="ctrTitle"/>
          </p:nvPr>
        </p:nvSpPr>
        <p:spPr>
          <a:xfrm>
            <a:off x="2708063" y="0"/>
            <a:ext cx="6775874" cy="1488333"/>
          </a:xfrm>
        </p:spPr>
        <p:txBody>
          <a:bodyPr>
            <a:normAutofit/>
          </a:bodyPr>
          <a:lstStyle/>
          <a:p>
            <a:pPr rtl="0"/>
            <a:r>
              <a:rPr lang="en-US" sz="3200" b="1" dirty="0">
                <a:solidFill>
                  <a:srgbClr val="0070C0"/>
                </a:solidFill>
              </a:rPr>
              <a:t>Course: Image Processing 31651</a:t>
            </a:r>
            <a:br>
              <a:rPr lang="en-US" sz="3200" b="1" dirty="0">
                <a:solidFill>
                  <a:srgbClr val="0070C0"/>
                </a:solidFill>
              </a:rPr>
            </a:br>
            <a:r>
              <a:rPr lang="en-US" sz="3200" b="1" dirty="0">
                <a:solidFill>
                  <a:srgbClr val="0070C0"/>
                </a:solidFill>
              </a:rPr>
              <a:t>Assignment #11</a:t>
            </a:r>
            <a:br>
              <a:rPr lang="en-US" sz="3200" b="1" dirty="0">
                <a:solidFill>
                  <a:srgbClr val="0070C0"/>
                </a:solidFill>
              </a:rPr>
            </a:br>
            <a:r>
              <a:rPr lang="en-US" sz="3200" b="1" dirty="0">
                <a:solidFill>
                  <a:srgbClr val="0070C0"/>
                </a:solidFill>
              </a:rPr>
              <a:t>Synthetic Image Creation (Part 1)</a:t>
            </a:r>
            <a:endParaRPr lang="he-IL" sz="3200" b="1" dirty="0">
              <a:solidFill>
                <a:srgbClr val="0070C0"/>
              </a:solidFill>
            </a:endParaRPr>
          </a:p>
        </p:txBody>
      </p:sp>
      <p:graphicFrame>
        <p:nvGraphicFramePr>
          <p:cNvPr id="5" name="Table 4">
            <a:extLst>
              <a:ext uri="{FF2B5EF4-FFF2-40B4-BE49-F238E27FC236}">
                <a16:creationId xmlns:a16="http://schemas.microsoft.com/office/drawing/2014/main" id="{B2310BE6-3F81-9FB9-07A6-25E1FC274E98}"/>
              </a:ext>
            </a:extLst>
          </p:cNvPr>
          <p:cNvGraphicFramePr>
            <a:graphicFrameLocks noGrp="1"/>
          </p:cNvGraphicFramePr>
          <p:nvPr>
            <p:extLst>
              <p:ext uri="{D42A27DB-BD31-4B8C-83A1-F6EECF244321}">
                <p14:modId xmlns:p14="http://schemas.microsoft.com/office/powerpoint/2010/main" val="1809686884"/>
              </p:ext>
            </p:extLst>
          </p:nvPr>
        </p:nvGraphicFramePr>
        <p:xfrm>
          <a:off x="496112" y="1634245"/>
          <a:ext cx="10875522" cy="5087567"/>
        </p:xfrm>
        <a:graphic>
          <a:graphicData uri="http://schemas.openxmlformats.org/drawingml/2006/table">
            <a:tbl>
              <a:tblPr rtl="1" firstRow="1" bandRow="1">
                <a:tableStyleId>{5940675A-B579-460E-94D1-54222C63F5DA}</a:tableStyleId>
              </a:tblPr>
              <a:tblGrid>
                <a:gridCol w="5583677">
                  <a:extLst>
                    <a:ext uri="{9D8B030D-6E8A-4147-A177-3AD203B41FA5}">
                      <a16:colId xmlns:a16="http://schemas.microsoft.com/office/drawing/2014/main" val="20000"/>
                    </a:ext>
                  </a:extLst>
                </a:gridCol>
                <a:gridCol w="1771609">
                  <a:extLst>
                    <a:ext uri="{9D8B030D-6E8A-4147-A177-3AD203B41FA5}">
                      <a16:colId xmlns:a16="http://schemas.microsoft.com/office/drawing/2014/main" val="20001"/>
                    </a:ext>
                  </a:extLst>
                </a:gridCol>
                <a:gridCol w="1860286">
                  <a:extLst>
                    <a:ext uri="{9D8B030D-6E8A-4147-A177-3AD203B41FA5}">
                      <a16:colId xmlns:a16="http://schemas.microsoft.com/office/drawing/2014/main" val="20002"/>
                    </a:ext>
                  </a:extLst>
                </a:gridCol>
                <a:gridCol w="1659950">
                  <a:extLst>
                    <a:ext uri="{9D8B030D-6E8A-4147-A177-3AD203B41FA5}">
                      <a16:colId xmlns:a16="http://schemas.microsoft.com/office/drawing/2014/main" val="20003"/>
                    </a:ext>
                  </a:extLst>
                </a:gridCol>
              </a:tblGrid>
              <a:tr h="1186142">
                <a:tc>
                  <a:txBody>
                    <a:bodyPr/>
                    <a:lstStyle/>
                    <a:p>
                      <a:pPr algn="l" rtl="0"/>
                      <a:r>
                        <a:rPr lang="en-US" dirty="0"/>
                        <a:t>Photo of the student </a:t>
                      </a:r>
                      <a:endParaRPr lang="he-IL" dirty="0"/>
                    </a:p>
                  </a:txBody>
                  <a:tcPr/>
                </a:tc>
                <a:tc>
                  <a:txBody>
                    <a:bodyPr/>
                    <a:lstStyle/>
                    <a:p>
                      <a:pPr algn="l" rtl="0"/>
                      <a:r>
                        <a:rPr lang="en-US" dirty="0"/>
                        <a:t>Shorten Name</a:t>
                      </a:r>
                      <a:endParaRPr lang="he-IL" dirty="0"/>
                    </a:p>
                  </a:txBody>
                  <a:tcPr/>
                </a:tc>
                <a:tc>
                  <a:txBody>
                    <a:bodyPr/>
                    <a:lstStyle/>
                    <a:p>
                      <a:pPr algn="l" rtl="0"/>
                      <a:r>
                        <a:rPr lang="en-US" dirty="0"/>
                        <a:t>ID</a:t>
                      </a:r>
                      <a:endParaRPr lang="he-IL" dirty="0"/>
                    </a:p>
                  </a:txBody>
                  <a:tcPr/>
                </a:tc>
                <a:tc>
                  <a:txBody>
                    <a:bodyPr/>
                    <a:lstStyle/>
                    <a:p>
                      <a:pPr algn="l" rtl="0"/>
                      <a:endParaRPr lang="he-IL" dirty="0"/>
                    </a:p>
                  </a:txBody>
                  <a:tcPr/>
                </a:tc>
                <a:extLst>
                  <a:ext uri="{0D108BD9-81ED-4DB2-BD59-A6C34878D82A}">
                    <a16:rowId xmlns:a16="http://schemas.microsoft.com/office/drawing/2014/main" val="10000"/>
                  </a:ext>
                </a:extLst>
              </a:tr>
              <a:tr h="1597226">
                <a:tc>
                  <a:txBody>
                    <a:bodyPr/>
                    <a:lstStyle/>
                    <a:p>
                      <a:pPr algn="l" rtl="0"/>
                      <a:endParaRPr lang="en-US" dirty="0"/>
                    </a:p>
                    <a:p>
                      <a:pPr algn="l" rtl="0"/>
                      <a:endParaRPr lang="en-US" dirty="0"/>
                    </a:p>
                    <a:p>
                      <a:pPr algn="l" rtl="0"/>
                      <a:endParaRPr lang="he-IL" dirty="0"/>
                    </a:p>
                  </a:txBody>
                  <a:tcPr/>
                </a:tc>
                <a:tc>
                  <a:txBody>
                    <a:bodyPr/>
                    <a:lstStyle/>
                    <a:p>
                      <a:pPr algn="l" rtl="0"/>
                      <a:r>
                        <a:rPr lang="en-US" dirty="0">
                          <a:solidFill>
                            <a:srgbClr val="FF0000"/>
                          </a:solidFill>
                        </a:rPr>
                        <a:t>pony</a:t>
                      </a:r>
                      <a:endParaRPr lang="he-IL" dirty="0">
                        <a:solidFill>
                          <a:srgbClr val="FF0000"/>
                        </a:solidFill>
                      </a:endParaRPr>
                    </a:p>
                  </a:txBody>
                  <a:tcPr/>
                </a:tc>
                <a:tc>
                  <a:txBody>
                    <a:bodyPr/>
                    <a:lstStyle/>
                    <a:p>
                      <a:pPr algn="l" rtl="0"/>
                      <a:r>
                        <a:rPr lang="en-US" b="1" dirty="0">
                          <a:solidFill>
                            <a:srgbClr val="FF0000"/>
                          </a:solidFill>
                        </a:rPr>
                        <a:t>316352210</a:t>
                      </a:r>
                      <a:endParaRPr lang="he-IL" b="1" dirty="0">
                        <a:solidFill>
                          <a:srgbClr val="FF0000"/>
                        </a:solidFill>
                      </a:endParaRPr>
                    </a:p>
                  </a:txBody>
                  <a:tcPr/>
                </a:tc>
                <a:tc>
                  <a:txBody>
                    <a:bodyPr/>
                    <a:lstStyle/>
                    <a:p>
                      <a:pPr algn="l" rtl="0"/>
                      <a:r>
                        <a:rPr lang="en-US" dirty="0"/>
                        <a:t>Student #1</a:t>
                      </a:r>
                      <a:endParaRPr lang="he-IL" dirty="0"/>
                    </a:p>
                  </a:txBody>
                  <a:tcPr/>
                </a:tc>
                <a:extLst>
                  <a:ext uri="{0D108BD9-81ED-4DB2-BD59-A6C34878D82A}">
                    <a16:rowId xmlns:a16="http://schemas.microsoft.com/office/drawing/2014/main" val="10001"/>
                  </a:ext>
                </a:extLst>
              </a:tr>
              <a:tr h="1118057">
                <a:tc>
                  <a:txBody>
                    <a:bodyPr/>
                    <a:lstStyle/>
                    <a:p>
                      <a:pPr algn="l" rtl="0"/>
                      <a:endParaRPr lang="en-US" dirty="0"/>
                    </a:p>
                    <a:p>
                      <a:pPr algn="l" rtl="0"/>
                      <a:endParaRPr lang="he-IL" dirty="0"/>
                    </a:p>
                  </a:txBody>
                  <a:tcPr/>
                </a:tc>
                <a:tc>
                  <a:txBody>
                    <a:bodyPr/>
                    <a:lstStyle/>
                    <a:p>
                      <a:pPr algn="l" rtl="0"/>
                      <a:r>
                        <a:rPr lang="en-US" dirty="0" err="1">
                          <a:solidFill>
                            <a:srgbClr val="FF0000"/>
                          </a:solidFill>
                        </a:rPr>
                        <a:t>shienfeld</a:t>
                      </a:r>
                      <a:endParaRPr lang="he-IL" dirty="0">
                        <a:solidFill>
                          <a:srgbClr val="FF0000"/>
                        </a:solidFill>
                      </a:endParaRPr>
                    </a:p>
                  </a:txBody>
                  <a:tcPr/>
                </a:tc>
                <a:tc>
                  <a:txBody>
                    <a:bodyPr/>
                    <a:lstStyle/>
                    <a:p>
                      <a:pPr algn="l" rtl="0"/>
                      <a:r>
                        <a:rPr lang="en-US" b="1" dirty="0">
                          <a:solidFill>
                            <a:srgbClr val="FF0000"/>
                          </a:solidFill>
                        </a:rPr>
                        <a:t>XXXXXEFGH</a:t>
                      </a:r>
                      <a:endParaRPr lang="he-IL" b="1" dirty="0">
                        <a:solidFill>
                          <a:srgbClr val="FF0000"/>
                        </a:solidFill>
                      </a:endParaRPr>
                    </a:p>
                  </a:txBody>
                  <a:tcPr/>
                </a:tc>
                <a:tc>
                  <a:txBody>
                    <a:bodyPr/>
                    <a:lstStyle/>
                    <a:p>
                      <a:pPr algn="l" rtl="0"/>
                      <a:r>
                        <a:rPr lang="en-US" dirty="0"/>
                        <a:t>Student #2</a:t>
                      </a:r>
                      <a:endParaRPr lang="he-IL" dirty="0"/>
                    </a:p>
                  </a:txBody>
                  <a:tcPr/>
                </a:tc>
                <a:extLst>
                  <a:ext uri="{0D108BD9-81ED-4DB2-BD59-A6C34878D82A}">
                    <a16:rowId xmlns:a16="http://schemas.microsoft.com/office/drawing/2014/main" val="10002"/>
                  </a:ext>
                </a:extLst>
              </a:tr>
              <a:tr h="1186142">
                <a:tc>
                  <a:txBody>
                    <a:bodyPr/>
                    <a:lstStyle/>
                    <a:p>
                      <a:pPr algn="l" rtl="0"/>
                      <a:endParaRPr lang="he-IL" dirty="0"/>
                    </a:p>
                  </a:txBody>
                  <a:tcPr/>
                </a:tc>
                <a:tc>
                  <a:txBody>
                    <a:bodyPr/>
                    <a:lstStyle/>
                    <a:p>
                      <a:pPr algn="l" rtl="0"/>
                      <a:r>
                        <a:rPr lang="en-US" dirty="0" err="1">
                          <a:solidFill>
                            <a:srgbClr val="FF0000"/>
                          </a:solidFill>
                        </a:rPr>
                        <a:t>akimov</a:t>
                      </a:r>
                      <a:endParaRPr lang="he-IL" dirty="0">
                        <a:solidFill>
                          <a:srgbClr val="FF0000"/>
                        </a:solidFill>
                      </a:endParaRPr>
                    </a:p>
                  </a:txBody>
                  <a:tcPr/>
                </a:tc>
                <a:tc>
                  <a:txBody>
                    <a:bodyPr/>
                    <a:lstStyle/>
                    <a:p>
                      <a:pPr algn="l" rtl="0"/>
                      <a:r>
                        <a:rPr lang="en-US" b="1" dirty="0">
                          <a:solidFill>
                            <a:srgbClr val="FF0000"/>
                          </a:solidFill>
                        </a:rPr>
                        <a:t>XXXXXIJKL</a:t>
                      </a:r>
                      <a:endParaRPr lang="he-IL" b="1" dirty="0">
                        <a:solidFill>
                          <a:srgbClr val="FF0000"/>
                        </a:solidFill>
                      </a:endParaRPr>
                    </a:p>
                  </a:txBody>
                  <a:tcPr/>
                </a:tc>
                <a:tc>
                  <a:txBody>
                    <a:bodyPr/>
                    <a:lstStyle/>
                    <a:p>
                      <a:pPr algn="l" rtl="0"/>
                      <a:r>
                        <a:rPr lang="en-US" dirty="0"/>
                        <a:t>Student #3</a:t>
                      </a:r>
                      <a:endParaRPr lang="he-IL" dirty="0"/>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630DDD76-149D-5CD9-20D8-E0D7C8A1C65E}"/>
              </a:ext>
            </a:extLst>
          </p:cNvPr>
          <p:cNvSpPr>
            <a:spLocks noGrp="1"/>
          </p:cNvSpPr>
          <p:nvPr>
            <p:ph type="sldNum" sz="quarter" idx="12"/>
          </p:nvPr>
        </p:nvSpPr>
        <p:spPr>
          <a:xfrm>
            <a:off x="11879094" y="6492875"/>
            <a:ext cx="312906" cy="365125"/>
          </a:xfrm>
        </p:spPr>
        <p:txBody>
          <a:bodyPr/>
          <a:lstStyle/>
          <a:p>
            <a:fld id="{1E5BF412-EFCF-4C51-A2DF-B419076696E3}" type="slidenum">
              <a:rPr lang="he-IL" sz="1600" smtClean="0"/>
              <a:t>1</a:t>
            </a:fld>
            <a:endParaRPr lang="he-IL" sz="1600" dirty="0"/>
          </a:p>
        </p:txBody>
      </p:sp>
    </p:spTree>
    <p:extLst>
      <p:ext uri="{BB962C8B-B14F-4D97-AF65-F5344CB8AC3E}">
        <p14:creationId xmlns:p14="http://schemas.microsoft.com/office/powerpoint/2010/main" val="279568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579664-40D4-71A3-11F3-89DFAC94D93F}"/>
              </a:ext>
            </a:extLst>
          </p:cNvPr>
          <p:cNvPicPr>
            <a:picLocks noChangeAspect="1"/>
          </p:cNvPicPr>
          <p:nvPr/>
        </p:nvPicPr>
        <p:blipFill>
          <a:blip r:embed="rId2"/>
          <a:stretch>
            <a:fillRect/>
          </a:stretch>
        </p:blipFill>
        <p:spPr>
          <a:xfrm>
            <a:off x="0" y="858940"/>
            <a:ext cx="10924162" cy="5999060"/>
          </a:xfrm>
          <a:prstGeom prst="rect">
            <a:avLst/>
          </a:prstGeom>
        </p:spPr>
      </p:pic>
      <p:sp>
        <p:nvSpPr>
          <p:cNvPr id="6" name="Title 1">
            <a:extLst>
              <a:ext uri="{FF2B5EF4-FFF2-40B4-BE49-F238E27FC236}">
                <a16:creationId xmlns:a16="http://schemas.microsoft.com/office/drawing/2014/main" id="{7A924990-B81C-32CA-B313-C07F11E86071}"/>
              </a:ext>
            </a:extLst>
          </p:cNvPr>
          <p:cNvSpPr txBox="1">
            <a:spLocks/>
          </p:cNvSpPr>
          <p:nvPr/>
        </p:nvSpPr>
        <p:spPr>
          <a:xfrm>
            <a:off x="1836609" y="120478"/>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1</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8" name="Slide Number Placeholder 5">
            <a:extLst>
              <a:ext uri="{FF2B5EF4-FFF2-40B4-BE49-F238E27FC236}">
                <a16:creationId xmlns:a16="http://schemas.microsoft.com/office/drawing/2014/main" id="{EC400DEF-62C6-5326-F102-FD97B78C48B8}"/>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2</a:t>
            </a:fld>
            <a:endParaRPr lang="he-IL" sz="1600" dirty="0"/>
          </a:p>
        </p:txBody>
      </p:sp>
      <p:sp>
        <p:nvSpPr>
          <p:cNvPr id="11" name="TextBox 10">
            <a:extLst>
              <a:ext uri="{FF2B5EF4-FFF2-40B4-BE49-F238E27FC236}">
                <a16:creationId xmlns:a16="http://schemas.microsoft.com/office/drawing/2014/main" id="{29724914-80E6-7677-D209-72103AC86668}"/>
              </a:ext>
            </a:extLst>
          </p:cNvPr>
          <p:cNvSpPr txBox="1"/>
          <p:nvPr/>
        </p:nvSpPr>
        <p:spPr>
          <a:xfrm>
            <a:off x="6692630" y="2801566"/>
            <a:ext cx="5499370"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The checkValidation function is designed to verify whether a given rectangle, defined by two points (p1 and p2), lies within the boundaries of an image and that the region is not already occupied. </a:t>
            </a:r>
            <a:endParaRPr lang="he-IL" b="1" dirty="0"/>
          </a:p>
        </p:txBody>
      </p:sp>
      <p:sp>
        <p:nvSpPr>
          <p:cNvPr id="12" name="Arrow: Down 11">
            <a:extLst>
              <a:ext uri="{FF2B5EF4-FFF2-40B4-BE49-F238E27FC236}">
                <a16:creationId xmlns:a16="http://schemas.microsoft.com/office/drawing/2014/main" id="{1F380918-E0D6-B294-B6BE-1BD7F713EAAA}"/>
              </a:ext>
            </a:extLst>
          </p:cNvPr>
          <p:cNvSpPr/>
          <p:nvPr/>
        </p:nvSpPr>
        <p:spPr>
          <a:xfrm>
            <a:off x="9231549" y="4001895"/>
            <a:ext cx="575851" cy="1027305"/>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0ADFF424-7CE9-6F1E-3F00-13179B4C5F60}"/>
              </a:ext>
            </a:extLst>
          </p:cNvPr>
          <p:cNvSpPr txBox="1"/>
          <p:nvPr/>
        </p:nvSpPr>
        <p:spPr>
          <a:xfrm>
            <a:off x="6692630" y="5029200"/>
            <a:ext cx="549937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In the next slide a more thorough explanation about that function will be presented</a:t>
            </a:r>
            <a:endParaRPr lang="he-IL" b="1" dirty="0"/>
          </a:p>
        </p:txBody>
      </p:sp>
    </p:spTree>
    <p:extLst>
      <p:ext uri="{BB962C8B-B14F-4D97-AF65-F5344CB8AC3E}">
        <p14:creationId xmlns:p14="http://schemas.microsoft.com/office/powerpoint/2010/main" val="6340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D4146B7-1936-3F3D-EFF7-C6E3D3C57961}"/>
              </a:ext>
            </a:extLst>
          </p:cNvPr>
          <p:cNvSpPr txBox="1">
            <a:spLocks/>
          </p:cNvSpPr>
          <p:nvPr/>
        </p:nvSpPr>
        <p:spPr>
          <a:xfrm>
            <a:off x="1885247" y="87425"/>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2</a:t>
            </a:r>
            <a:r>
              <a:rPr lang="en-US" sz="2400" b="1" u="sng" dirty="0">
                <a:solidFill>
                  <a:srgbClr val="0070C0"/>
                </a:solidFill>
              </a:rPr>
              <a:t> of Introduction to 11.1 – </a:t>
            </a:r>
            <a:r>
              <a:rPr lang="en-US" sz="2400" b="1" u="sng" dirty="0">
                <a:solidFill>
                  <a:srgbClr val="00B050"/>
                </a:solidFill>
              </a:rPr>
              <a:t>apply “checkValidation” function </a:t>
            </a:r>
            <a:endParaRPr lang="he-IL" sz="2400" b="1" u="sng" dirty="0">
              <a:solidFill>
                <a:srgbClr val="00B050"/>
              </a:solidFill>
            </a:endParaRPr>
          </a:p>
        </p:txBody>
      </p:sp>
      <p:sp>
        <p:nvSpPr>
          <p:cNvPr id="7" name="TextBox 6">
            <a:extLst>
              <a:ext uri="{FF2B5EF4-FFF2-40B4-BE49-F238E27FC236}">
                <a16:creationId xmlns:a16="http://schemas.microsoft.com/office/drawing/2014/main" id="{05BE9272-3650-68DA-EF67-7F075273B2A3}"/>
              </a:ext>
            </a:extLst>
          </p:cNvPr>
          <p:cNvSpPr txBox="1"/>
          <p:nvPr/>
        </p:nvSpPr>
        <p:spPr>
          <a:xfrm>
            <a:off x="0" y="3270026"/>
            <a:ext cx="6459166"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s2dPoint p1</a:t>
            </a:r>
            <a:r>
              <a:rPr lang="en-US" dirty="0">
                <a:sym typeface="Wingdings" panose="05000000000000000000" pitchFamily="2" charset="2"/>
              </a:rPr>
              <a:t>  </a:t>
            </a:r>
            <a:r>
              <a:rPr lang="en-US" dirty="0"/>
              <a:t>is the first point defining one corner of the rectangle.</a:t>
            </a:r>
            <a:endParaRPr lang="he-IL" dirty="0"/>
          </a:p>
        </p:txBody>
      </p:sp>
      <p:sp>
        <p:nvSpPr>
          <p:cNvPr id="9" name="TextBox 8">
            <a:extLst>
              <a:ext uri="{FF2B5EF4-FFF2-40B4-BE49-F238E27FC236}">
                <a16:creationId xmlns:a16="http://schemas.microsoft.com/office/drawing/2014/main" id="{EB0107C1-8B49-A562-6DC6-FA4A3C95E454}"/>
              </a:ext>
            </a:extLst>
          </p:cNvPr>
          <p:cNvSpPr txBox="1"/>
          <p:nvPr/>
        </p:nvSpPr>
        <p:spPr>
          <a:xfrm>
            <a:off x="0" y="3639358"/>
            <a:ext cx="7665396"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s2dPoint p2 </a:t>
            </a:r>
            <a:r>
              <a:rPr lang="en-US" dirty="0">
                <a:sym typeface="Wingdings" panose="05000000000000000000" pitchFamily="2" charset="2"/>
              </a:rPr>
              <a:t> </a:t>
            </a:r>
            <a:r>
              <a:rPr lang="en-US" dirty="0"/>
              <a:t>is the second point defining the opposite corner of the rectangle.</a:t>
            </a:r>
            <a:endParaRPr lang="he-IL" dirty="0"/>
          </a:p>
        </p:txBody>
      </p:sp>
      <p:sp>
        <p:nvSpPr>
          <p:cNvPr id="11" name="TextBox 10">
            <a:extLst>
              <a:ext uri="{FF2B5EF4-FFF2-40B4-BE49-F238E27FC236}">
                <a16:creationId xmlns:a16="http://schemas.microsoft.com/office/drawing/2014/main" id="{27498E9A-AB3A-2B01-08C9-D1043B8579CA}"/>
              </a:ext>
            </a:extLst>
          </p:cNvPr>
          <p:cNvSpPr txBox="1"/>
          <p:nvPr/>
        </p:nvSpPr>
        <p:spPr>
          <a:xfrm>
            <a:off x="11647" y="4011016"/>
            <a:ext cx="846306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unsigned char image[][NUMBER_OF_COLUMNS] </a:t>
            </a:r>
            <a:r>
              <a:rPr lang="en-US" dirty="0">
                <a:sym typeface="Wingdings" panose="05000000000000000000" pitchFamily="2" charset="2"/>
              </a:rPr>
              <a:t> </a:t>
            </a:r>
            <a:r>
              <a:rPr lang="en-US" dirty="0"/>
              <a:t>is A 2D array representing the image.</a:t>
            </a:r>
            <a:endParaRPr lang="he-IL" dirty="0"/>
          </a:p>
        </p:txBody>
      </p:sp>
      <p:sp>
        <p:nvSpPr>
          <p:cNvPr id="12" name="Rectangle 11">
            <a:extLst>
              <a:ext uri="{FF2B5EF4-FFF2-40B4-BE49-F238E27FC236}">
                <a16:creationId xmlns:a16="http://schemas.microsoft.com/office/drawing/2014/main" id="{B0E92D45-2920-FB6E-D331-FCDAC67FEE0A}"/>
              </a:ext>
            </a:extLst>
          </p:cNvPr>
          <p:cNvSpPr/>
          <p:nvPr/>
        </p:nvSpPr>
        <p:spPr>
          <a:xfrm>
            <a:off x="11647" y="2886898"/>
            <a:ext cx="412452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First</a:t>
            </a:r>
            <a:r>
              <a:rPr lang="en-US" b="1" u="sng" dirty="0"/>
              <a:t> </a:t>
            </a:r>
            <a:r>
              <a:rPr lang="en-US" b="1" u="sng" dirty="0">
                <a:solidFill>
                  <a:srgbClr val="FFFF00"/>
                </a:solidFill>
              </a:rPr>
              <a:t>step-</a:t>
            </a:r>
            <a:r>
              <a:rPr lang="en-US" b="1" u="sng" dirty="0"/>
              <a:t> Parameters of the function:</a:t>
            </a:r>
            <a:endParaRPr lang="he-IL" b="1" u="sng" dirty="0"/>
          </a:p>
        </p:txBody>
      </p:sp>
      <p:sp>
        <p:nvSpPr>
          <p:cNvPr id="14" name="TextBox 13">
            <a:extLst>
              <a:ext uri="{FF2B5EF4-FFF2-40B4-BE49-F238E27FC236}">
                <a16:creationId xmlns:a16="http://schemas.microsoft.com/office/drawing/2014/main" id="{B2CEC3C3-8B5B-E505-D5C5-3F7A50763836}"/>
              </a:ext>
            </a:extLst>
          </p:cNvPr>
          <p:cNvSpPr txBox="1"/>
          <p:nvPr/>
        </p:nvSpPr>
        <p:spPr>
          <a:xfrm>
            <a:off x="11647" y="4372888"/>
            <a:ext cx="846306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function returns a Boolean output : true if the rectangle is valid (within boundaries and not occupied), otherwise false.</a:t>
            </a:r>
            <a:endParaRPr lang="he-IL" dirty="0"/>
          </a:p>
        </p:txBody>
      </p:sp>
      <p:pic>
        <p:nvPicPr>
          <p:cNvPr id="15" name="Picture 14">
            <a:extLst>
              <a:ext uri="{FF2B5EF4-FFF2-40B4-BE49-F238E27FC236}">
                <a16:creationId xmlns:a16="http://schemas.microsoft.com/office/drawing/2014/main" id="{F982BD65-EC05-F573-947D-42A731EF1972}"/>
              </a:ext>
            </a:extLst>
          </p:cNvPr>
          <p:cNvPicPr>
            <a:picLocks noChangeAspect="1"/>
          </p:cNvPicPr>
          <p:nvPr/>
        </p:nvPicPr>
        <p:blipFill rotWithShape="1">
          <a:blip r:embed="rId2"/>
          <a:srcRect b="92118"/>
          <a:stretch/>
        </p:blipFill>
        <p:spPr>
          <a:xfrm>
            <a:off x="0" y="1310230"/>
            <a:ext cx="12013660" cy="519972"/>
          </a:xfrm>
          <a:prstGeom prst="rect">
            <a:avLst/>
          </a:prstGeom>
        </p:spPr>
      </p:pic>
      <p:sp>
        <p:nvSpPr>
          <p:cNvPr id="25" name="Arrow: Down 24">
            <a:extLst>
              <a:ext uri="{FF2B5EF4-FFF2-40B4-BE49-F238E27FC236}">
                <a16:creationId xmlns:a16="http://schemas.microsoft.com/office/drawing/2014/main" id="{DCCDBC57-32E2-F815-A4FD-A38431F31991}"/>
              </a:ext>
            </a:extLst>
          </p:cNvPr>
          <p:cNvSpPr/>
          <p:nvPr/>
        </p:nvSpPr>
        <p:spPr>
          <a:xfrm>
            <a:off x="894945" y="1847546"/>
            <a:ext cx="990302" cy="983962"/>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62B9572-99B9-8A95-1CE8-A8DA9DD5C24D}"/>
              </a:ext>
            </a:extLst>
          </p:cNvPr>
          <p:cNvSpPr/>
          <p:nvPr/>
        </p:nvSpPr>
        <p:spPr>
          <a:xfrm>
            <a:off x="1575881" y="648693"/>
            <a:ext cx="8540885" cy="514991"/>
          </a:xfrm>
          <a:prstGeom prst="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en-US" b="1" u="sng" dirty="0">
                <a:solidFill>
                  <a:srgbClr val="FFFF00"/>
                </a:solidFill>
              </a:rPr>
              <a:t>In the next few slides we will present the “checkValidation” function a bit deeper </a:t>
            </a:r>
            <a:endParaRPr lang="he-IL" b="1" u="sng" dirty="0">
              <a:solidFill>
                <a:srgbClr val="FFFF00"/>
              </a:solidFill>
            </a:endParaRPr>
          </a:p>
        </p:txBody>
      </p:sp>
      <p:sp>
        <p:nvSpPr>
          <p:cNvPr id="27" name="Slide Number Placeholder 5">
            <a:extLst>
              <a:ext uri="{FF2B5EF4-FFF2-40B4-BE49-F238E27FC236}">
                <a16:creationId xmlns:a16="http://schemas.microsoft.com/office/drawing/2014/main" id="{4B4B2E76-4C8C-18A0-B439-92F6331C9731}"/>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3</a:t>
            </a:fld>
            <a:endParaRPr lang="he-IL" sz="1600" dirty="0"/>
          </a:p>
        </p:txBody>
      </p:sp>
      <p:pic>
        <p:nvPicPr>
          <p:cNvPr id="29" name="Picture 28">
            <a:extLst>
              <a:ext uri="{FF2B5EF4-FFF2-40B4-BE49-F238E27FC236}">
                <a16:creationId xmlns:a16="http://schemas.microsoft.com/office/drawing/2014/main" id="{141872C6-9B0B-C560-0A53-2A9E7DBD4CF0}"/>
              </a:ext>
            </a:extLst>
          </p:cNvPr>
          <p:cNvPicPr>
            <a:picLocks noChangeAspect="1"/>
          </p:cNvPicPr>
          <p:nvPr/>
        </p:nvPicPr>
        <p:blipFill>
          <a:blip r:embed="rId3"/>
          <a:stretch>
            <a:fillRect/>
          </a:stretch>
        </p:blipFill>
        <p:spPr>
          <a:xfrm>
            <a:off x="10118089" y="4510558"/>
            <a:ext cx="2062264" cy="370989"/>
          </a:xfrm>
          <a:prstGeom prst="rect">
            <a:avLst/>
          </a:prstGeom>
        </p:spPr>
      </p:pic>
      <p:sp>
        <p:nvSpPr>
          <p:cNvPr id="30" name="Arrow: Down 29">
            <a:extLst>
              <a:ext uri="{FF2B5EF4-FFF2-40B4-BE49-F238E27FC236}">
                <a16:creationId xmlns:a16="http://schemas.microsoft.com/office/drawing/2014/main" id="{857D9998-9771-6520-023B-DECEB1B82524}"/>
              </a:ext>
            </a:extLst>
          </p:cNvPr>
          <p:cNvSpPr/>
          <p:nvPr/>
        </p:nvSpPr>
        <p:spPr>
          <a:xfrm rot="16200000">
            <a:off x="8967725" y="3953145"/>
            <a:ext cx="680645" cy="15350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pic>
        <p:nvPicPr>
          <p:cNvPr id="35" name="Picture 34">
            <a:extLst>
              <a:ext uri="{FF2B5EF4-FFF2-40B4-BE49-F238E27FC236}">
                <a16:creationId xmlns:a16="http://schemas.microsoft.com/office/drawing/2014/main" id="{8A122BB8-59FE-3CA6-30C9-D82A00279E01}"/>
              </a:ext>
            </a:extLst>
          </p:cNvPr>
          <p:cNvPicPr>
            <a:picLocks noChangeAspect="1"/>
          </p:cNvPicPr>
          <p:nvPr/>
        </p:nvPicPr>
        <p:blipFill>
          <a:blip r:embed="rId4"/>
          <a:stretch>
            <a:fillRect/>
          </a:stretch>
        </p:blipFill>
        <p:spPr>
          <a:xfrm>
            <a:off x="11647" y="5760986"/>
            <a:ext cx="3480583" cy="1088798"/>
          </a:xfrm>
          <a:prstGeom prst="rect">
            <a:avLst/>
          </a:prstGeom>
        </p:spPr>
      </p:pic>
      <p:sp>
        <p:nvSpPr>
          <p:cNvPr id="36" name="Rectangle 35">
            <a:extLst>
              <a:ext uri="{FF2B5EF4-FFF2-40B4-BE49-F238E27FC236}">
                <a16:creationId xmlns:a16="http://schemas.microsoft.com/office/drawing/2014/main" id="{CD3E2EBC-3D32-D100-3369-1F93A7C297DE}"/>
              </a:ext>
            </a:extLst>
          </p:cNvPr>
          <p:cNvSpPr/>
          <p:nvPr/>
        </p:nvSpPr>
        <p:spPr>
          <a:xfrm>
            <a:off x="0" y="5381091"/>
            <a:ext cx="4795736"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Second step</a:t>
            </a:r>
            <a:r>
              <a:rPr lang="en-US" b="1" u="sng" dirty="0"/>
              <a:t> - define Rectangle Boundaries:</a:t>
            </a:r>
            <a:endParaRPr lang="he-IL" b="1" u="sng" dirty="0"/>
          </a:p>
        </p:txBody>
      </p:sp>
      <p:sp>
        <p:nvSpPr>
          <p:cNvPr id="37" name="TextBox 36">
            <a:extLst>
              <a:ext uri="{FF2B5EF4-FFF2-40B4-BE49-F238E27FC236}">
                <a16:creationId xmlns:a16="http://schemas.microsoft.com/office/drawing/2014/main" id="{7DCB1D8C-04DF-B283-8F12-829565EEB4A9}"/>
              </a:ext>
            </a:extLst>
          </p:cNvPr>
          <p:cNvSpPr txBox="1"/>
          <p:nvPr/>
        </p:nvSpPr>
        <p:spPr>
          <a:xfrm>
            <a:off x="5538357" y="5653782"/>
            <a:ext cx="5690605"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top: The maximum Y-coordinate between p1 and p2.</a:t>
            </a:r>
          </a:p>
          <a:p>
            <a:r>
              <a:rPr lang="en-US" dirty="0"/>
              <a:t>bottom: The minimum Y-coordinate between p1 and p2.</a:t>
            </a:r>
          </a:p>
          <a:p>
            <a:r>
              <a:rPr lang="en-US" dirty="0"/>
              <a:t>left: The minimum X-coordinate between p1 and p2.</a:t>
            </a:r>
          </a:p>
          <a:p>
            <a:r>
              <a:rPr lang="en-US" dirty="0"/>
              <a:t>right: The maximum X-coordinate between p1 and p2.</a:t>
            </a:r>
            <a:endParaRPr lang="he-IL" dirty="0"/>
          </a:p>
        </p:txBody>
      </p:sp>
      <p:sp>
        <p:nvSpPr>
          <p:cNvPr id="38" name="Arrow: Down 37">
            <a:extLst>
              <a:ext uri="{FF2B5EF4-FFF2-40B4-BE49-F238E27FC236}">
                <a16:creationId xmlns:a16="http://schemas.microsoft.com/office/drawing/2014/main" id="{B5485386-C7F4-E210-8CBE-6F5798B36452}"/>
              </a:ext>
            </a:extLst>
          </p:cNvPr>
          <p:cNvSpPr/>
          <p:nvPr/>
        </p:nvSpPr>
        <p:spPr>
          <a:xfrm rot="16200000">
            <a:off x="4048523" y="5418223"/>
            <a:ext cx="990302" cy="1671450"/>
          </a:xfrm>
          <a:prstGeom prst="downArrow">
            <a:avLst/>
          </a:prstGeom>
        </p:spPr>
        <p:style>
          <a:lnRef idx="0">
            <a:schemeClr val="dk1"/>
          </a:lnRef>
          <a:fillRef idx="3">
            <a:schemeClr val="dk1"/>
          </a:fillRef>
          <a:effectRef idx="3">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1980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85D7D-38C7-3E0C-CAB0-833820661AF3}"/>
              </a:ext>
            </a:extLst>
          </p:cNvPr>
          <p:cNvPicPr>
            <a:picLocks noChangeAspect="1"/>
          </p:cNvPicPr>
          <p:nvPr/>
        </p:nvPicPr>
        <p:blipFill>
          <a:blip r:embed="rId2"/>
          <a:stretch>
            <a:fillRect/>
          </a:stretch>
        </p:blipFill>
        <p:spPr>
          <a:xfrm>
            <a:off x="0" y="1125735"/>
            <a:ext cx="10212739" cy="1496842"/>
          </a:xfrm>
          <a:prstGeom prst="rect">
            <a:avLst/>
          </a:prstGeom>
        </p:spPr>
      </p:pic>
      <p:sp>
        <p:nvSpPr>
          <p:cNvPr id="6" name="Title 1">
            <a:extLst>
              <a:ext uri="{FF2B5EF4-FFF2-40B4-BE49-F238E27FC236}">
                <a16:creationId xmlns:a16="http://schemas.microsoft.com/office/drawing/2014/main" id="{4FCE588F-D3C9-88A2-E5DA-0E6D01BA944D}"/>
              </a:ext>
            </a:extLst>
          </p:cNvPr>
          <p:cNvSpPr txBox="1">
            <a:spLocks/>
          </p:cNvSpPr>
          <p:nvPr/>
        </p:nvSpPr>
        <p:spPr>
          <a:xfrm>
            <a:off x="1885247" y="0"/>
            <a:ext cx="7970791" cy="61233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3</a:t>
            </a:r>
            <a:r>
              <a:rPr lang="en-US" sz="2400" b="1" u="sng" dirty="0">
                <a:solidFill>
                  <a:srgbClr val="0070C0"/>
                </a:solidFill>
              </a:rPr>
              <a:t> of Introduction to 11.1 – apply “checkValidation” function </a:t>
            </a:r>
            <a:endParaRPr lang="he-IL" sz="2400" b="1" u="sng" dirty="0">
              <a:solidFill>
                <a:srgbClr val="0070C0"/>
              </a:solidFill>
            </a:endParaRPr>
          </a:p>
        </p:txBody>
      </p:sp>
      <p:sp>
        <p:nvSpPr>
          <p:cNvPr id="8" name="TextBox 7">
            <a:extLst>
              <a:ext uri="{FF2B5EF4-FFF2-40B4-BE49-F238E27FC236}">
                <a16:creationId xmlns:a16="http://schemas.microsoft.com/office/drawing/2014/main" id="{BFEBA8DE-80CD-94C2-7070-3D7D44071EEB}"/>
              </a:ext>
            </a:extLst>
          </p:cNvPr>
          <p:cNvSpPr txBox="1"/>
          <p:nvPr/>
        </p:nvSpPr>
        <p:spPr>
          <a:xfrm>
            <a:off x="5351225" y="1699247"/>
            <a:ext cx="6603056"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t>This part checks if either point p1 is outside the image boundaries. If p1 is out of bounds, it prints "Out of boundaries" and returns false. If within bounds, it prints "Place in boundaries".</a:t>
            </a:r>
            <a:endParaRPr lang="he-IL" dirty="0"/>
          </a:p>
        </p:txBody>
      </p:sp>
      <p:pic>
        <p:nvPicPr>
          <p:cNvPr id="10" name="Picture 9">
            <a:extLst>
              <a:ext uri="{FF2B5EF4-FFF2-40B4-BE49-F238E27FC236}">
                <a16:creationId xmlns:a16="http://schemas.microsoft.com/office/drawing/2014/main" id="{5F50BF50-7FB0-C69F-F85A-34906CD1246B}"/>
              </a:ext>
            </a:extLst>
          </p:cNvPr>
          <p:cNvPicPr>
            <a:picLocks noChangeAspect="1"/>
          </p:cNvPicPr>
          <p:nvPr/>
        </p:nvPicPr>
        <p:blipFill>
          <a:blip r:embed="rId3"/>
          <a:stretch>
            <a:fillRect/>
          </a:stretch>
        </p:blipFill>
        <p:spPr>
          <a:xfrm>
            <a:off x="10740" y="3925168"/>
            <a:ext cx="6064364" cy="2932832"/>
          </a:xfrm>
          <a:prstGeom prst="rect">
            <a:avLst/>
          </a:prstGeom>
        </p:spPr>
      </p:pic>
      <p:sp>
        <p:nvSpPr>
          <p:cNvPr id="12" name="TextBox 11">
            <a:extLst>
              <a:ext uri="{FF2B5EF4-FFF2-40B4-BE49-F238E27FC236}">
                <a16:creationId xmlns:a16="http://schemas.microsoft.com/office/drawing/2014/main" id="{7EA5EA60-6649-344A-B72F-A6798735ECDB}"/>
              </a:ext>
            </a:extLst>
          </p:cNvPr>
          <p:cNvSpPr txBox="1"/>
          <p:nvPr/>
        </p:nvSpPr>
        <p:spPr>
          <a:xfrm>
            <a:off x="6064365" y="4306485"/>
            <a:ext cx="6116895"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This loop iterates over the region defined by the rectangle:</a:t>
            </a:r>
          </a:p>
          <a:p>
            <a:r>
              <a:rPr lang="en-US" dirty="0"/>
              <a:t>Outer loop: Iterates from top to bottom (Y-coordinates).</a:t>
            </a:r>
          </a:p>
          <a:p>
            <a:r>
              <a:rPr lang="en-US" dirty="0"/>
              <a:t>Inner loop: Iterates from left to right (X-coordinates).</a:t>
            </a:r>
          </a:p>
          <a:p>
            <a:r>
              <a:rPr lang="en-US" dirty="0"/>
              <a:t>It checks if any pixel within the rectangle is not equal to 255 (assuming 255 represents an unoccupied pixel in a grayscale image).</a:t>
            </a:r>
          </a:p>
          <a:p>
            <a:r>
              <a:rPr lang="en-US" dirty="0"/>
              <a:t>If it finds an occupied pixel, it prints "This place is occupied" and returns false.</a:t>
            </a:r>
            <a:endParaRPr lang="he-IL" dirty="0"/>
          </a:p>
        </p:txBody>
      </p:sp>
      <p:sp>
        <p:nvSpPr>
          <p:cNvPr id="13" name="Slide Number Placeholder 5">
            <a:extLst>
              <a:ext uri="{FF2B5EF4-FFF2-40B4-BE49-F238E27FC236}">
                <a16:creationId xmlns:a16="http://schemas.microsoft.com/office/drawing/2014/main" id="{5BDCE11C-F97C-7A5A-CE6E-16B49555AB8A}"/>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4</a:t>
            </a:fld>
            <a:endParaRPr lang="he-IL" sz="1600" dirty="0"/>
          </a:p>
        </p:txBody>
      </p:sp>
      <p:sp>
        <p:nvSpPr>
          <p:cNvPr id="14" name="Arrow: Down 13">
            <a:extLst>
              <a:ext uri="{FF2B5EF4-FFF2-40B4-BE49-F238E27FC236}">
                <a16:creationId xmlns:a16="http://schemas.microsoft.com/office/drawing/2014/main" id="{4E4EECB7-1E33-E80F-EFF4-7B932C5A151E}"/>
              </a:ext>
            </a:extLst>
          </p:cNvPr>
          <p:cNvSpPr/>
          <p:nvPr/>
        </p:nvSpPr>
        <p:spPr>
          <a:xfrm>
            <a:off x="4912468" y="2688959"/>
            <a:ext cx="642025" cy="8198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FD7C2583-5697-56C1-9FBE-06F643427846}"/>
              </a:ext>
            </a:extLst>
          </p:cNvPr>
          <p:cNvSpPr/>
          <p:nvPr/>
        </p:nvSpPr>
        <p:spPr>
          <a:xfrm>
            <a:off x="-1" y="652935"/>
            <a:ext cx="6206247"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third step</a:t>
            </a:r>
            <a:r>
              <a:rPr lang="en-US" b="1" u="sng" dirty="0"/>
              <a:t> – check if a defined point is in or out of bounds:</a:t>
            </a:r>
            <a:endParaRPr lang="he-IL" b="1" u="sng" dirty="0"/>
          </a:p>
        </p:txBody>
      </p:sp>
      <p:sp>
        <p:nvSpPr>
          <p:cNvPr id="16" name="Rectangle 15">
            <a:extLst>
              <a:ext uri="{FF2B5EF4-FFF2-40B4-BE49-F238E27FC236}">
                <a16:creationId xmlns:a16="http://schemas.microsoft.com/office/drawing/2014/main" id="{2DC98B10-BED1-C704-4110-6B34FE44E614}"/>
              </a:ext>
            </a:extLst>
          </p:cNvPr>
          <p:cNvSpPr/>
          <p:nvPr/>
        </p:nvSpPr>
        <p:spPr>
          <a:xfrm>
            <a:off x="-2" y="3543003"/>
            <a:ext cx="691636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u="sng" dirty="0">
                <a:solidFill>
                  <a:srgbClr val="FFFF00"/>
                </a:solidFill>
              </a:rPr>
              <a:t>fourth step</a:t>
            </a:r>
            <a:r>
              <a:rPr lang="en-US" b="1" u="sng" dirty="0"/>
              <a:t> – checking occupancy of pixels within the rectangle:</a:t>
            </a:r>
            <a:endParaRPr lang="he-IL" b="1" u="sng" dirty="0"/>
          </a:p>
        </p:txBody>
      </p:sp>
    </p:spTree>
    <p:extLst>
      <p:ext uri="{BB962C8B-B14F-4D97-AF65-F5344CB8AC3E}">
        <p14:creationId xmlns:p14="http://schemas.microsoft.com/office/powerpoint/2010/main" val="130819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EFD65-5EBE-C707-57BA-A981C94E9E7A}"/>
              </a:ext>
            </a:extLst>
          </p:cNvPr>
          <p:cNvPicPr>
            <a:picLocks noChangeAspect="1"/>
          </p:cNvPicPr>
          <p:nvPr/>
        </p:nvPicPr>
        <p:blipFill>
          <a:blip r:embed="rId2"/>
          <a:stretch>
            <a:fillRect/>
          </a:stretch>
        </p:blipFill>
        <p:spPr>
          <a:xfrm>
            <a:off x="185735" y="895451"/>
            <a:ext cx="11820525" cy="2790825"/>
          </a:xfrm>
          <a:prstGeom prst="rect">
            <a:avLst/>
          </a:prstGeom>
        </p:spPr>
      </p:pic>
      <p:sp>
        <p:nvSpPr>
          <p:cNvPr id="6" name="Title 1">
            <a:extLst>
              <a:ext uri="{FF2B5EF4-FFF2-40B4-BE49-F238E27FC236}">
                <a16:creationId xmlns:a16="http://schemas.microsoft.com/office/drawing/2014/main" id="{7E10D5E2-E11A-EDC6-157E-5C688090D31D}"/>
              </a:ext>
            </a:extLst>
          </p:cNvPr>
          <p:cNvSpPr txBox="1">
            <a:spLocks/>
          </p:cNvSpPr>
          <p:nvPr/>
        </p:nvSpPr>
        <p:spPr>
          <a:xfrm>
            <a:off x="1026722" y="138023"/>
            <a:ext cx="9396918" cy="61233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FF0000"/>
                </a:solidFill>
              </a:rPr>
              <a:t>Part 4</a:t>
            </a:r>
            <a:r>
              <a:rPr lang="en-US" sz="2400" b="1" u="sng" dirty="0">
                <a:solidFill>
                  <a:srgbClr val="0070C0"/>
                </a:solidFill>
              </a:rPr>
              <a:t> of Introduction to 11.1 – apply “s2dpoint” struct and the declarations of the relevant functions in the code </a:t>
            </a:r>
            <a:endParaRPr lang="he-IL" sz="2400" b="1" u="sng" dirty="0">
              <a:solidFill>
                <a:srgbClr val="0070C0"/>
              </a:solidFill>
            </a:endParaRPr>
          </a:p>
        </p:txBody>
      </p:sp>
      <p:sp>
        <p:nvSpPr>
          <p:cNvPr id="8" name="Slide Number Placeholder 5">
            <a:extLst>
              <a:ext uri="{FF2B5EF4-FFF2-40B4-BE49-F238E27FC236}">
                <a16:creationId xmlns:a16="http://schemas.microsoft.com/office/drawing/2014/main" id="{0E4EA2E5-0550-B1F7-CDD9-923AD0643CE0}"/>
              </a:ext>
            </a:extLst>
          </p:cNvPr>
          <p:cNvSpPr txBox="1">
            <a:spLocks/>
          </p:cNvSpPr>
          <p:nvPr/>
        </p:nvSpPr>
        <p:spPr>
          <a:xfrm>
            <a:off x="11849807" y="41173"/>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5</a:t>
            </a:fld>
            <a:endParaRPr lang="he-IL" sz="1600" dirty="0"/>
          </a:p>
        </p:txBody>
      </p:sp>
      <p:sp>
        <p:nvSpPr>
          <p:cNvPr id="11" name="TextBox 10">
            <a:extLst>
              <a:ext uri="{FF2B5EF4-FFF2-40B4-BE49-F238E27FC236}">
                <a16:creationId xmlns:a16="http://schemas.microsoft.com/office/drawing/2014/main" id="{08AA7AC2-C813-0763-87BD-5DD45B062C54}"/>
              </a:ext>
            </a:extLst>
          </p:cNvPr>
          <p:cNvSpPr txBox="1"/>
          <p:nvPr/>
        </p:nvSpPr>
        <p:spPr>
          <a:xfrm>
            <a:off x="185734" y="3976460"/>
            <a:ext cx="1107889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342900" indent="-342900">
              <a:buAutoNum type="arabicParenR"/>
            </a:pPr>
            <a:r>
              <a:rPr lang="en-US" dirty="0"/>
              <a:t>The s2dPoint structure is defined at the header file to represent a 2D point with X and Y coordinates.</a:t>
            </a:r>
          </a:p>
          <a:p>
            <a:pPr marL="342900" indent="-342900">
              <a:buAutoNum type="arabicParenR"/>
            </a:pPr>
            <a:r>
              <a:rPr lang="en-US" dirty="0"/>
              <a:t>The s2dPoint structure’s Usage is to store the coordinates of points in the image processing functions.</a:t>
            </a:r>
            <a:endParaRPr lang="he-IL" dirty="0"/>
          </a:p>
        </p:txBody>
      </p:sp>
      <p:sp>
        <p:nvSpPr>
          <p:cNvPr id="12" name="Rectangle 11">
            <a:extLst>
              <a:ext uri="{FF2B5EF4-FFF2-40B4-BE49-F238E27FC236}">
                <a16:creationId xmlns:a16="http://schemas.microsoft.com/office/drawing/2014/main" id="{2E667081-050B-9336-5E6C-9CC65BE832A1}"/>
              </a:ext>
            </a:extLst>
          </p:cNvPr>
          <p:cNvSpPr/>
          <p:nvPr/>
        </p:nvSpPr>
        <p:spPr>
          <a:xfrm>
            <a:off x="185735" y="4747098"/>
            <a:ext cx="8773439" cy="1887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r>
              <a:rPr lang="en-US" dirty="0"/>
              <a:t>The AddGrayRectangle input parameters are:</a:t>
            </a:r>
          </a:p>
          <a:p>
            <a:pPr marL="342900" indent="-342900">
              <a:buAutoNum type="alphaLcParenR"/>
            </a:pPr>
            <a:r>
              <a:rPr lang="en-US" dirty="0"/>
              <a:t>unsigned char image[][NUMBER_OF_COLUMNS]: A 2D array representing the image.</a:t>
            </a:r>
          </a:p>
          <a:p>
            <a:pPr marL="342900" indent="-342900">
              <a:buAutoNum type="alphaLcParenR"/>
            </a:pPr>
            <a:r>
              <a:rPr lang="en-US" dirty="0"/>
              <a:t>s2dPoint A: The first corner point of the rectangle.</a:t>
            </a:r>
          </a:p>
          <a:p>
            <a:pPr marL="342900" indent="-342900">
              <a:buAutoNum type="alphaLcParenR"/>
            </a:pPr>
            <a:r>
              <a:rPr lang="en-US" dirty="0"/>
              <a:t>s2dPoint B1: The opposite corner point of the rectangle.</a:t>
            </a:r>
          </a:p>
          <a:p>
            <a:pPr marL="342900" indent="-342900">
              <a:buAutoNum type="alphaLcParenR"/>
            </a:pPr>
            <a:r>
              <a:rPr lang="en-US" dirty="0"/>
              <a:t>unsigned char transparency: The transparency level for the rectangle.</a:t>
            </a:r>
          </a:p>
          <a:p>
            <a:pPr marL="342900" indent="-342900">
              <a:buAutoNum type="alphaLcParenR"/>
            </a:pPr>
            <a:r>
              <a:rPr lang="en-US" dirty="0"/>
              <a:t>unsigned char grayLevel: The gray level for the rectangle.</a:t>
            </a:r>
          </a:p>
        </p:txBody>
      </p:sp>
      <p:sp>
        <p:nvSpPr>
          <p:cNvPr id="17" name="TextBox 16">
            <a:extLst>
              <a:ext uri="{FF2B5EF4-FFF2-40B4-BE49-F238E27FC236}">
                <a16:creationId xmlns:a16="http://schemas.microsoft.com/office/drawing/2014/main" id="{6901CBF4-E5DE-C624-8B7A-D9CC00EAF0BB}"/>
              </a:ext>
            </a:extLst>
          </p:cNvPr>
          <p:cNvSpPr txBox="1"/>
          <p:nvPr/>
        </p:nvSpPr>
        <p:spPr>
          <a:xfrm>
            <a:off x="9056451" y="4813518"/>
            <a:ext cx="3018817"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This function will add a gray rectangle to the image with the specified transparency and gray level, using the points A and B1 to define the rectangle's bounds.</a:t>
            </a:r>
            <a:endParaRPr lang="he-IL" dirty="0"/>
          </a:p>
        </p:txBody>
      </p:sp>
    </p:spTree>
    <p:extLst>
      <p:ext uri="{BB962C8B-B14F-4D97-AF65-F5344CB8AC3E}">
        <p14:creationId xmlns:p14="http://schemas.microsoft.com/office/powerpoint/2010/main" val="921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id="{57FF57FB-2FFD-B8F1-9EF3-8FC8B51F9226}"/>
              </a:ext>
            </a:extLst>
          </p:cNvPr>
          <p:cNvSpPr/>
          <p:nvPr/>
        </p:nvSpPr>
        <p:spPr>
          <a:xfrm>
            <a:off x="2706265" y="674449"/>
            <a:ext cx="7095896" cy="533690"/>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l" rtl="0"/>
            <a:r>
              <a:rPr lang="en-US" sz="1600" b="1" dirty="0">
                <a:highlight>
                  <a:srgbClr val="FFFF00"/>
                </a:highlight>
              </a:rPr>
              <a:t>Numerical values of: NUMBER_OF_ROWS and NUMBER_OF COLUMNS</a:t>
            </a:r>
          </a:p>
          <a:p>
            <a:pPr algn="l" rtl="0"/>
            <a:r>
              <a:rPr lang="en-US" sz="1600" b="1" dirty="0">
                <a:highlight>
                  <a:srgbClr val="FFFF00"/>
                </a:highlight>
              </a:rPr>
              <a:t>Defined in the file ImProcInPlainC.h</a:t>
            </a:r>
          </a:p>
        </p:txBody>
      </p:sp>
      <p:sp>
        <p:nvSpPr>
          <p:cNvPr id="7" name="Title 1">
            <a:extLst>
              <a:ext uri="{FF2B5EF4-FFF2-40B4-BE49-F238E27FC236}">
                <a16:creationId xmlns:a16="http://schemas.microsoft.com/office/drawing/2014/main" id="{14FE6F18-1623-163C-BBF5-5E78B7D44DDD}"/>
              </a:ext>
            </a:extLst>
          </p:cNvPr>
          <p:cNvSpPr txBox="1">
            <a:spLocks/>
          </p:cNvSpPr>
          <p:nvPr/>
        </p:nvSpPr>
        <p:spPr>
          <a:xfrm>
            <a:off x="2389839" y="62113"/>
            <a:ext cx="7254109" cy="6123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u="sng" dirty="0">
                <a:solidFill>
                  <a:srgbClr val="0070C0"/>
                </a:solidFill>
              </a:rPr>
              <a:t>11.1 Code of the function “AddGrayRectangle”</a:t>
            </a:r>
            <a:endParaRPr lang="he-IL" sz="2400" b="1" u="sng" dirty="0">
              <a:solidFill>
                <a:srgbClr val="0070C0"/>
              </a:solidFill>
            </a:endParaRPr>
          </a:p>
        </p:txBody>
      </p:sp>
      <p:pic>
        <p:nvPicPr>
          <p:cNvPr id="12" name="Picture 11">
            <a:extLst>
              <a:ext uri="{FF2B5EF4-FFF2-40B4-BE49-F238E27FC236}">
                <a16:creationId xmlns:a16="http://schemas.microsoft.com/office/drawing/2014/main" id="{B8D9D9E4-B16D-47CA-905D-CD1103E1EB70}"/>
              </a:ext>
            </a:extLst>
          </p:cNvPr>
          <p:cNvPicPr>
            <a:picLocks noChangeAspect="1"/>
          </p:cNvPicPr>
          <p:nvPr/>
        </p:nvPicPr>
        <p:blipFill>
          <a:blip r:embed="rId2"/>
          <a:stretch>
            <a:fillRect/>
          </a:stretch>
        </p:blipFill>
        <p:spPr>
          <a:xfrm>
            <a:off x="0" y="1415845"/>
            <a:ext cx="11860381" cy="5259592"/>
          </a:xfrm>
          <a:prstGeom prst="rect">
            <a:avLst/>
          </a:prstGeom>
        </p:spPr>
      </p:pic>
      <p:sp>
        <p:nvSpPr>
          <p:cNvPr id="13" name="Slide Number Placeholder 12">
            <a:extLst>
              <a:ext uri="{FF2B5EF4-FFF2-40B4-BE49-F238E27FC236}">
                <a16:creationId xmlns:a16="http://schemas.microsoft.com/office/drawing/2014/main" id="{A688F4A5-912D-055C-FFCD-FC327D174E73}"/>
              </a:ext>
            </a:extLst>
          </p:cNvPr>
          <p:cNvSpPr>
            <a:spLocks noGrp="1"/>
          </p:cNvSpPr>
          <p:nvPr>
            <p:ph type="sldNum" sz="quarter" idx="12"/>
          </p:nvPr>
        </p:nvSpPr>
        <p:spPr/>
        <p:txBody>
          <a:bodyPr/>
          <a:lstStyle/>
          <a:p>
            <a:fld id="{1E5BF412-EFCF-4C51-A2DF-B419076696E3}" type="slidenum">
              <a:rPr lang="he-IL" smtClean="0"/>
              <a:t>6</a:t>
            </a:fld>
            <a:endParaRPr lang="he-IL"/>
          </a:p>
        </p:txBody>
      </p:sp>
      <p:sp>
        <p:nvSpPr>
          <p:cNvPr id="14" name="Slide Number Placeholder 5">
            <a:extLst>
              <a:ext uri="{FF2B5EF4-FFF2-40B4-BE49-F238E27FC236}">
                <a16:creationId xmlns:a16="http://schemas.microsoft.com/office/drawing/2014/main" id="{F0D5B4FA-A577-5759-AA43-512F725C0D1C}"/>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6</a:t>
            </a:fld>
            <a:endParaRPr lang="he-IL" sz="1600" dirty="0"/>
          </a:p>
        </p:txBody>
      </p:sp>
      <p:sp>
        <p:nvSpPr>
          <p:cNvPr id="16" name="TextBox 15">
            <a:extLst>
              <a:ext uri="{FF2B5EF4-FFF2-40B4-BE49-F238E27FC236}">
                <a16:creationId xmlns:a16="http://schemas.microsoft.com/office/drawing/2014/main" id="{7EA4E856-F02B-8281-1DB7-3C9073A29F06}"/>
              </a:ext>
            </a:extLst>
          </p:cNvPr>
          <p:cNvSpPr txBox="1"/>
          <p:nvPr/>
        </p:nvSpPr>
        <p:spPr>
          <a:xfrm>
            <a:off x="5113507" y="2778125"/>
            <a:ext cx="6700137"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The AddGrayRectangle function ensures that the specified rectangle is within valid boundaries and not occupied before adding it to the image. It calculates the top, bottom, left, and right boundaries of the rectangle and then applies a blending technique to each pixel within these boundaries to incorporate the rectangle with the specified gray level and transparency.</a:t>
            </a:r>
            <a:endParaRPr lang="he-IL" dirty="0"/>
          </a:p>
        </p:txBody>
      </p:sp>
    </p:spTree>
    <p:extLst>
      <p:ext uri="{BB962C8B-B14F-4D97-AF65-F5344CB8AC3E}">
        <p14:creationId xmlns:p14="http://schemas.microsoft.com/office/powerpoint/2010/main" val="148554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885813-C3C2-3B57-6266-061CF1A3569E}"/>
              </a:ext>
            </a:extLst>
          </p:cNvPr>
          <p:cNvSpPr>
            <a:spLocks noGrp="1"/>
          </p:cNvSpPr>
          <p:nvPr>
            <p:ph type="title"/>
          </p:nvPr>
        </p:nvSpPr>
        <p:spPr>
          <a:xfrm>
            <a:off x="1496779" y="167779"/>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1</a:t>
            </a:r>
            <a:endParaRPr lang="he-IL" sz="2400" b="1" u="sng" dirty="0">
              <a:solidFill>
                <a:srgbClr val="FF0000"/>
              </a:solidFill>
            </a:endParaRPr>
          </a:p>
        </p:txBody>
      </p:sp>
      <p:pic>
        <p:nvPicPr>
          <p:cNvPr id="6" name="Picture 5">
            <a:extLst>
              <a:ext uri="{FF2B5EF4-FFF2-40B4-BE49-F238E27FC236}">
                <a16:creationId xmlns:a16="http://schemas.microsoft.com/office/drawing/2014/main" id="{2352E751-89FC-77A9-FEDE-02B845447ADB}"/>
              </a:ext>
            </a:extLst>
          </p:cNvPr>
          <p:cNvPicPr>
            <a:picLocks noChangeAspect="1"/>
          </p:cNvPicPr>
          <p:nvPr/>
        </p:nvPicPr>
        <p:blipFill>
          <a:blip r:embed="rId3"/>
          <a:stretch>
            <a:fillRect/>
          </a:stretch>
        </p:blipFill>
        <p:spPr>
          <a:xfrm>
            <a:off x="0" y="971320"/>
            <a:ext cx="12192000" cy="4448432"/>
          </a:xfrm>
          <a:prstGeom prst="rect">
            <a:avLst/>
          </a:prstGeom>
        </p:spPr>
      </p:pic>
      <p:sp>
        <p:nvSpPr>
          <p:cNvPr id="8" name="Slide Number Placeholder 5">
            <a:extLst>
              <a:ext uri="{FF2B5EF4-FFF2-40B4-BE49-F238E27FC236}">
                <a16:creationId xmlns:a16="http://schemas.microsoft.com/office/drawing/2014/main" id="{2BD4B17E-04E5-CA9D-7C61-FD0E5AB7F4FC}"/>
              </a:ext>
            </a:extLst>
          </p:cNvPr>
          <p:cNvSpPr txBox="1">
            <a:spLocks/>
          </p:cNvSpPr>
          <p:nvPr/>
        </p:nvSpPr>
        <p:spPr>
          <a:xfrm>
            <a:off x="11879094" y="6492875"/>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7</a:t>
            </a:fld>
            <a:endParaRPr lang="he-IL" sz="1600" dirty="0"/>
          </a:p>
        </p:txBody>
      </p:sp>
      <p:sp>
        <p:nvSpPr>
          <p:cNvPr id="10" name="TextBox 9">
            <a:extLst>
              <a:ext uri="{FF2B5EF4-FFF2-40B4-BE49-F238E27FC236}">
                <a16:creationId xmlns:a16="http://schemas.microsoft.com/office/drawing/2014/main" id="{8930628D-7BD0-B919-9589-2C0DE751CAF3}"/>
              </a:ext>
            </a:extLst>
          </p:cNvPr>
          <p:cNvSpPr txBox="1"/>
          <p:nvPr/>
        </p:nvSpPr>
        <p:spPr>
          <a:xfrm>
            <a:off x="5865779" y="2092963"/>
            <a:ext cx="6326221"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This nested loop initializes a 2D array </a:t>
            </a:r>
            <a:r>
              <a:rPr lang="en-US" b="1" dirty="0"/>
              <a:t>img</a:t>
            </a:r>
            <a:r>
              <a:rPr lang="en-US" dirty="0"/>
              <a:t> representing the image. Each pixel in the image is set to 255, which represents </a:t>
            </a:r>
            <a:r>
              <a:rPr lang="en-US" b="1" dirty="0"/>
              <a:t>white</a:t>
            </a:r>
            <a:r>
              <a:rPr lang="en-US" dirty="0"/>
              <a:t> in a grayscale image. The loop iterates over all rows and columns of the image, ensuring the entire background is white.</a:t>
            </a:r>
            <a:endParaRPr lang="he-IL" dirty="0"/>
          </a:p>
        </p:txBody>
      </p:sp>
      <p:cxnSp>
        <p:nvCxnSpPr>
          <p:cNvPr id="12" name="Straight Arrow Connector 11">
            <a:extLst>
              <a:ext uri="{FF2B5EF4-FFF2-40B4-BE49-F238E27FC236}">
                <a16:creationId xmlns:a16="http://schemas.microsoft.com/office/drawing/2014/main" id="{77FD6E5C-784E-8E6A-13D7-0D87CC280326}"/>
              </a:ext>
            </a:extLst>
          </p:cNvPr>
          <p:cNvCxnSpPr>
            <a:cxnSpLocks/>
          </p:cNvCxnSpPr>
          <p:nvPr/>
        </p:nvCxnSpPr>
        <p:spPr>
          <a:xfrm flipH="1" flipV="1">
            <a:off x="5087566" y="2092963"/>
            <a:ext cx="771728" cy="35992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17CDA27-72DD-AFE2-68EB-B91CC8F60E12}"/>
              </a:ext>
            </a:extLst>
          </p:cNvPr>
          <p:cNvSpPr txBox="1"/>
          <p:nvPr/>
        </p:nvSpPr>
        <p:spPr>
          <a:xfrm>
            <a:off x="6865702" y="3293292"/>
            <a:ext cx="5326298"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numRectangles is set to 100, indicating the number of rectangles to be added to the image. </a:t>
            </a:r>
            <a:endParaRPr lang="he-IL" dirty="0"/>
          </a:p>
        </p:txBody>
      </p:sp>
      <p:sp>
        <p:nvSpPr>
          <p:cNvPr id="17" name="TextBox 16">
            <a:extLst>
              <a:ext uri="{FF2B5EF4-FFF2-40B4-BE49-F238E27FC236}">
                <a16:creationId xmlns:a16="http://schemas.microsoft.com/office/drawing/2014/main" id="{F2C6CA15-20C3-7D43-10FB-082997BF685C}"/>
              </a:ext>
            </a:extLst>
          </p:cNvPr>
          <p:cNvSpPr txBox="1"/>
          <p:nvPr/>
        </p:nvSpPr>
        <p:spPr>
          <a:xfrm>
            <a:off x="0" y="5610957"/>
            <a:ext cx="474709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t>points</a:t>
            </a:r>
            <a:r>
              <a:rPr lang="en-US" dirty="0"/>
              <a:t> is a 2D array of s2dPoint structures, where each rectangle is defined by two points (top-left and bottom-right corners).</a:t>
            </a:r>
            <a:endParaRPr lang="he-IL" dirty="0"/>
          </a:p>
        </p:txBody>
      </p:sp>
      <p:cxnSp>
        <p:nvCxnSpPr>
          <p:cNvPr id="18" name="Straight Arrow Connector 17">
            <a:extLst>
              <a:ext uri="{FF2B5EF4-FFF2-40B4-BE49-F238E27FC236}">
                <a16:creationId xmlns:a16="http://schemas.microsoft.com/office/drawing/2014/main" id="{77DE0932-9584-FFCC-B401-05D7E0EA377E}"/>
              </a:ext>
            </a:extLst>
          </p:cNvPr>
          <p:cNvCxnSpPr>
            <a:cxnSpLocks/>
          </p:cNvCxnSpPr>
          <p:nvPr/>
        </p:nvCxnSpPr>
        <p:spPr>
          <a:xfrm flipH="1" flipV="1">
            <a:off x="4747098" y="3226744"/>
            <a:ext cx="2118604" cy="337965"/>
          </a:xfrm>
          <a:prstGeom prst="straightConnector1">
            <a:avLst/>
          </a:prstGeom>
          <a:ln w="571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2346FFB-774F-8F33-366F-B5A03F55A728}"/>
              </a:ext>
            </a:extLst>
          </p:cNvPr>
          <p:cNvSpPr txBox="1"/>
          <p:nvPr/>
        </p:nvSpPr>
        <p:spPr>
          <a:xfrm>
            <a:off x="5087566" y="5601611"/>
            <a:ext cx="3029353"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b="1" dirty="0"/>
              <a:t>transparencies</a:t>
            </a:r>
            <a:r>
              <a:rPr lang="en-US" dirty="0"/>
              <a:t> is an array to store the transparency levels for each rectangle.</a:t>
            </a:r>
            <a:endParaRPr lang="he-IL" dirty="0"/>
          </a:p>
        </p:txBody>
      </p:sp>
      <p:sp>
        <p:nvSpPr>
          <p:cNvPr id="24" name="TextBox 23">
            <a:extLst>
              <a:ext uri="{FF2B5EF4-FFF2-40B4-BE49-F238E27FC236}">
                <a16:creationId xmlns:a16="http://schemas.microsoft.com/office/drawing/2014/main" id="{C3A4AD5C-9C2C-1A96-DB40-5889513B6529}"/>
              </a:ext>
            </a:extLst>
          </p:cNvPr>
          <p:cNvSpPr txBox="1"/>
          <p:nvPr/>
        </p:nvSpPr>
        <p:spPr>
          <a:xfrm>
            <a:off x="8362546" y="5601611"/>
            <a:ext cx="382945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a:t>grayLevels</a:t>
            </a:r>
            <a:r>
              <a:rPr lang="en-US" dirty="0"/>
              <a:t> is an array to store the gray levels (color) for each rectangle.</a:t>
            </a:r>
            <a:endParaRPr lang="he-IL" dirty="0"/>
          </a:p>
        </p:txBody>
      </p:sp>
      <p:sp>
        <p:nvSpPr>
          <p:cNvPr id="28" name="TextBox 27">
            <a:extLst>
              <a:ext uri="{FF2B5EF4-FFF2-40B4-BE49-F238E27FC236}">
                <a16:creationId xmlns:a16="http://schemas.microsoft.com/office/drawing/2014/main" id="{7307E960-E0D3-2CD9-70D4-0F89E97BC42E}"/>
              </a:ext>
            </a:extLst>
          </p:cNvPr>
          <p:cNvSpPr txBox="1"/>
          <p:nvPr/>
        </p:nvSpPr>
        <p:spPr>
          <a:xfrm>
            <a:off x="7491310" y="3939623"/>
            <a:ext cx="4075081"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This loop calculates the transparency and gray levels for each rectangle.</a:t>
            </a:r>
            <a:endParaRPr lang="he-IL" dirty="0"/>
          </a:p>
        </p:txBody>
      </p:sp>
      <p:cxnSp>
        <p:nvCxnSpPr>
          <p:cNvPr id="29" name="Straight Arrow Connector 28">
            <a:extLst>
              <a:ext uri="{FF2B5EF4-FFF2-40B4-BE49-F238E27FC236}">
                <a16:creationId xmlns:a16="http://schemas.microsoft.com/office/drawing/2014/main" id="{3A017A96-3084-1B53-17B3-B6873C83E016}"/>
              </a:ext>
            </a:extLst>
          </p:cNvPr>
          <p:cNvCxnSpPr>
            <a:cxnSpLocks/>
          </p:cNvCxnSpPr>
          <p:nvPr/>
        </p:nvCxnSpPr>
        <p:spPr>
          <a:xfrm flipH="1">
            <a:off x="5953328" y="4196980"/>
            <a:ext cx="1518731" cy="296641"/>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1F4CDBFD-931D-94BC-AE67-2C8A5C72DA20}"/>
              </a:ext>
            </a:extLst>
          </p:cNvPr>
          <p:cNvSpPr txBox="1"/>
          <p:nvPr/>
        </p:nvSpPr>
        <p:spPr>
          <a:xfrm>
            <a:off x="7986410" y="978428"/>
            <a:ext cx="3924300" cy="92333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solidFill>
                  <a:srgbClr val="FFFF00"/>
                </a:solidFill>
              </a:rPr>
              <a:t>During the presentation of scenarios the </a:t>
            </a:r>
            <a:r>
              <a:rPr lang="en-US" b="1" dirty="0">
                <a:solidFill>
                  <a:srgbClr val="FFFF00"/>
                </a:solidFill>
              </a:rPr>
              <a:t>numRectangles</a:t>
            </a:r>
            <a:r>
              <a:rPr lang="en-US" dirty="0">
                <a:solidFill>
                  <a:srgbClr val="FFFF00"/>
                </a:solidFill>
              </a:rPr>
              <a:t> parameter will be changed to show its effect!</a:t>
            </a:r>
            <a:endParaRPr lang="he-IL" dirty="0">
              <a:solidFill>
                <a:srgbClr val="FFFF00"/>
              </a:solidFill>
            </a:endParaRPr>
          </a:p>
        </p:txBody>
      </p:sp>
    </p:spTree>
    <p:extLst>
      <p:ext uri="{BB962C8B-B14F-4D97-AF65-F5344CB8AC3E}">
        <p14:creationId xmlns:p14="http://schemas.microsoft.com/office/powerpoint/2010/main" val="220522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60A33-E0A9-9EC5-4475-9137DF556511}"/>
              </a:ext>
            </a:extLst>
          </p:cNvPr>
          <p:cNvPicPr>
            <a:picLocks noChangeAspect="1"/>
          </p:cNvPicPr>
          <p:nvPr/>
        </p:nvPicPr>
        <p:blipFill>
          <a:blip r:embed="rId2"/>
          <a:stretch>
            <a:fillRect/>
          </a:stretch>
        </p:blipFill>
        <p:spPr>
          <a:xfrm>
            <a:off x="19050" y="581025"/>
            <a:ext cx="12172950" cy="6276975"/>
          </a:xfrm>
          <a:prstGeom prst="rect">
            <a:avLst/>
          </a:prstGeom>
        </p:spPr>
      </p:pic>
      <p:sp>
        <p:nvSpPr>
          <p:cNvPr id="6" name="Title 1">
            <a:extLst>
              <a:ext uri="{FF2B5EF4-FFF2-40B4-BE49-F238E27FC236}">
                <a16:creationId xmlns:a16="http://schemas.microsoft.com/office/drawing/2014/main" id="{541C625C-55AF-615A-13E9-5BAA0C6B7F97}"/>
              </a:ext>
            </a:extLst>
          </p:cNvPr>
          <p:cNvSpPr>
            <a:spLocks noGrp="1"/>
          </p:cNvSpPr>
          <p:nvPr>
            <p:ph type="title"/>
          </p:nvPr>
        </p:nvSpPr>
        <p:spPr>
          <a:xfrm>
            <a:off x="1331409" y="0"/>
            <a:ext cx="9198442" cy="612336"/>
          </a:xfrm>
        </p:spPr>
        <p:txBody>
          <a:bodyPr>
            <a:normAutofit fontScale="90000"/>
          </a:bodyPr>
          <a:lstStyle/>
          <a:p>
            <a:pPr algn="ctr" rtl="0"/>
            <a:r>
              <a:rPr lang="en-US" sz="2400" b="1" u="sng" dirty="0">
                <a:solidFill>
                  <a:srgbClr val="0070C0"/>
                </a:solidFill>
              </a:rPr>
              <a:t>11.4 Code of the “main” function and set of intermediate images-</a:t>
            </a:r>
            <a:r>
              <a:rPr lang="en-US" sz="2400" b="1" u="sng" dirty="0">
                <a:solidFill>
                  <a:srgbClr val="FF0000"/>
                </a:solidFill>
              </a:rPr>
              <a:t>part 2</a:t>
            </a:r>
            <a:endParaRPr lang="he-IL" sz="2400" b="1" u="sng" dirty="0">
              <a:solidFill>
                <a:srgbClr val="FF0000"/>
              </a:solidFill>
            </a:endParaRPr>
          </a:p>
        </p:txBody>
      </p:sp>
      <p:sp>
        <p:nvSpPr>
          <p:cNvPr id="8" name="Slide Number Placeholder 5">
            <a:extLst>
              <a:ext uri="{FF2B5EF4-FFF2-40B4-BE49-F238E27FC236}">
                <a16:creationId xmlns:a16="http://schemas.microsoft.com/office/drawing/2014/main" id="{76B54CDA-5E08-7734-8771-D64BF0D19796}"/>
              </a:ext>
            </a:extLst>
          </p:cNvPr>
          <p:cNvSpPr>
            <a:spLocks noGrp="1"/>
          </p:cNvSpPr>
          <p:nvPr>
            <p:ph type="sldNum" sz="quarter" idx="12"/>
          </p:nvPr>
        </p:nvSpPr>
        <p:spPr>
          <a:xfrm>
            <a:off x="11842210" y="0"/>
            <a:ext cx="312906" cy="365125"/>
          </a:xfrm>
        </p:spPr>
        <p:txBody>
          <a:bodyPr/>
          <a:lstStyle/>
          <a:p>
            <a:fld id="{1E5BF412-EFCF-4C51-A2DF-B419076696E3}" type="slidenum">
              <a:rPr lang="he-IL" sz="1600" smtClean="0"/>
              <a:t>8</a:t>
            </a:fld>
            <a:endParaRPr lang="he-IL" sz="1600" dirty="0"/>
          </a:p>
        </p:txBody>
      </p:sp>
      <p:sp>
        <p:nvSpPr>
          <p:cNvPr id="10" name="TextBox 9">
            <a:extLst>
              <a:ext uri="{FF2B5EF4-FFF2-40B4-BE49-F238E27FC236}">
                <a16:creationId xmlns:a16="http://schemas.microsoft.com/office/drawing/2014/main" id="{BED1CC90-3D84-EF20-AF67-C77A00CA3224}"/>
              </a:ext>
            </a:extLst>
          </p:cNvPr>
          <p:cNvSpPr txBox="1"/>
          <p:nvPr/>
        </p:nvSpPr>
        <p:spPr>
          <a:xfrm>
            <a:off x="8702203" y="612336"/>
            <a:ext cx="3489797"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width and height are calculated to evenly distribute the rectangles across the image.</a:t>
            </a:r>
            <a:endParaRPr lang="he-IL" dirty="0"/>
          </a:p>
        </p:txBody>
      </p:sp>
      <p:cxnSp>
        <p:nvCxnSpPr>
          <p:cNvPr id="11" name="Straight Arrow Connector 10">
            <a:extLst>
              <a:ext uri="{FF2B5EF4-FFF2-40B4-BE49-F238E27FC236}">
                <a16:creationId xmlns:a16="http://schemas.microsoft.com/office/drawing/2014/main" id="{89CF774C-14A0-5A50-F19D-B2C6736935F4}"/>
              </a:ext>
            </a:extLst>
          </p:cNvPr>
          <p:cNvCxnSpPr>
            <a:cxnSpLocks/>
          </p:cNvCxnSpPr>
          <p:nvPr/>
        </p:nvCxnSpPr>
        <p:spPr>
          <a:xfrm flipH="1" flipV="1">
            <a:off x="7714034" y="1031132"/>
            <a:ext cx="988169" cy="234980"/>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6EF0FFA4-3C54-4C87-ABBB-EF36B2C431A1}"/>
              </a:ext>
            </a:extLst>
          </p:cNvPr>
          <p:cNvSpPr txBox="1"/>
          <p:nvPr/>
        </p:nvSpPr>
        <p:spPr>
          <a:xfrm>
            <a:off x="8532375" y="2505670"/>
            <a:ext cx="3640575"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The X and Y coordinates are calculated to space the rectangles evenly across the image.</a:t>
            </a:r>
            <a:endParaRPr lang="he-IL" dirty="0"/>
          </a:p>
        </p:txBody>
      </p:sp>
      <p:cxnSp>
        <p:nvCxnSpPr>
          <p:cNvPr id="16" name="Straight Arrow Connector 15">
            <a:extLst>
              <a:ext uri="{FF2B5EF4-FFF2-40B4-BE49-F238E27FC236}">
                <a16:creationId xmlns:a16="http://schemas.microsoft.com/office/drawing/2014/main" id="{460087FD-5639-3B9D-6FCA-8849762F66CE}"/>
              </a:ext>
            </a:extLst>
          </p:cNvPr>
          <p:cNvCxnSpPr>
            <a:cxnSpLocks/>
          </p:cNvCxnSpPr>
          <p:nvPr/>
        </p:nvCxnSpPr>
        <p:spPr>
          <a:xfrm flipH="1" flipV="1">
            <a:off x="7714034" y="2587557"/>
            <a:ext cx="799291" cy="410361"/>
          </a:xfrm>
          <a:prstGeom prst="straightConnector1">
            <a:avLst/>
          </a:prstGeom>
          <a:ln w="571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2C11EB9-9351-2A68-92BF-E97878BCB7CB}"/>
              </a:ext>
            </a:extLst>
          </p:cNvPr>
          <p:cNvSpPr txBox="1"/>
          <p:nvPr/>
        </p:nvSpPr>
        <p:spPr>
          <a:xfrm>
            <a:off x="8404698" y="4399004"/>
            <a:ext cx="3768252" cy="1204128"/>
          </a:xfrm>
          <a:prstGeom prst="rect">
            <a:avLst/>
          </a:prstGeom>
          <a:ln>
            <a:solidFill>
              <a:srgbClr val="7030A0"/>
            </a:solid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The loop iterates over the number of rectangles. For each rectangle, the AddGrayRectangle function is called with the input parameters:</a:t>
            </a:r>
            <a:endParaRPr lang="he-IL" dirty="0"/>
          </a:p>
        </p:txBody>
      </p:sp>
      <p:cxnSp>
        <p:nvCxnSpPr>
          <p:cNvPr id="21" name="Straight Arrow Connector 20">
            <a:extLst>
              <a:ext uri="{FF2B5EF4-FFF2-40B4-BE49-F238E27FC236}">
                <a16:creationId xmlns:a16="http://schemas.microsoft.com/office/drawing/2014/main" id="{2960DF08-ECA0-E824-9E32-1A61438D9D5C}"/>
              </a:ext>
            </a:extLst>
          </p:cNvPr>
          <p:cNvCxnSpPr>
            <a:cxnSpLocks/>
          </p:cNvCxnSpPr>
          <p:nvPr/>
        </p:nvCxnSpPr>
        <p:spPr>
          <a:xfrm flipH="1" flipV="1">
            <a:off x="6361889" y="4319363"/>
            <a:ext cx="2042809" cy="608595"/>
          </a:xfrm>
          <a:prstGeom prst="straightConnector1">
            <a:avLst/>
          </a:prstGeom>
          <a:ln w="571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422C36F8-A01E-3241-AD9F-8AE4D4ADE602}"/>
              </a:ext>
            </a:extLst>
          </p:cNvPr>
          <p:cNvSpPr txBox="1"/>
          <p:nvPr/>
        </p:nvSpPr>
        <p:spPr>
          <a:xfrm>
            <a:off x="7130374" y="5958007"/>
            <a:ext cx="5024742"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Calls the function StoreGrayImageAsGrayBmpFile to save the image img as a BMP file named "grayImg11.bmp".</a:t>
            </a:r>
            <a:endParaRPr lang="he-IL" dirty="0"/>
          </a:p>
        </p:txBody>
      </p:sp>
      <p:cxnSp>
        <p:nvCxnSpPr>
          <p:cNvPr id="25" name="Straight Arrow Connector 24">
            <a:extLst>
              <a:ext uri="{FF2B5EF4-FFF2-40B4-BE49-F238E27FC236}">
                <a16:creationId xmlns:a16="http://schemas.microsoft.com/office/drawing/2014/main" id="{EDE48D63-625D-654B-19EE-BB0F8F5B3196}"/>
              </a:ext>
            </a:extLst>
          </p:cNvPr>
          <p:cNvCxnSpPr>
            <a:cxnSpLocks/>
          </p:cNvCxnSpPr>
          <p:nvPr/>
        </p:nvCxnSpPr>
        <p:spPr>
          <a:xfrm flipH="1" flipV="1">
            <a:off x="6011694" y="5282833"/>
            <a:ext cx="1118680" cy="802034"/>
          </a:xfrm>
          <a:prstGeom prst="straightConnector1">
            <a:avLst/>
          </a:prstGeom>
          <a:ln w="5715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3656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915</Words>
  <Application>Microsoft Office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Course: Image Processing 31651 Assignment #11 Synthetic Image Creation (Part 1)</vt:lpstr>
      <vt:lpstr>PowerPoint Presentation</vt:lpstr>
      <vt:lpstr>PowerPoint Presentation</vt:lpstr>
      <vt:lpstr>PowerPoint Presentation</vt:lpstr>
      <vt:lpstr>PowerPoint Presentation</vt:lpstr>
      <vt:lpstr>PowerPoint Presentation</vt:lpstr>
      <vt:lpstr>11.4 Code of the “main” function and set of intermediate images-part 1</vt:lpstr>
      <vt:lpstr>11.4 Code of the “main” function and set of intermediate images-part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omri pony</dc:creator>
  <cp:lastModifiedBy>omri pony</cp:lastModifiedBy>
  <cp:revision>1</cp:revision>
  <dcterms:created xsi:type="dcterms:W3CDTF">2024-06-24T09:47:36Z</dcterms:created>
  <dcterms:modified xsi:type="dcterms:W3CDTF">2024-06-24T11:45:07Z</dcterms:modified>
</cp:coreProperties>
</file>