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457200" rtl="0">
              <a:lnSpc>
                <a:spcPct val="115000"/>
              </a:lnSpc>
              <a:spcBef>
                <a:spcPts val="0"/>
              </a:spcBef>
              <a:buNone/>
            </a:pPr>
            <a:r>
              <a:rPr lang="en"/>
              <a:t>We now need to create a “getCar” function that takes care of instantiating the car dependencies and then passing them to the car constructor - which leads to the same issues in the first example.</a:t>
            </a:r>
          </a:p>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This will make our code look the same as in “Case study 2”, only that now we don’t have to make a function that prepares the Car for us, the injector takes care of it for us.</a:t>
            </a:r>
          </a:p>
          <a:p>
            <a:pPr lvl="0" rtl="0">
              <a:spcBef>
                <a:spcPts val="0"/>
              </a:spcBef>
              <a:buNone/>
            </a:pPr>
            <a:r>
              <a:t/>
            </a:r>
            <a:endParaRPr/>
          </a:p>
          <a:p>
            <a:pPr lvl="0" rtl="0">
              <a:spcBef>
                <a:spcPts val="0"/>
              </a:spcBef>
              <a:buNone/>
            </a:pPr>
            <a:r>
              <a:t/>
            </a:r>
            <a:endParaRPr/>
          </a:p>
          <a:p>
            <a:pPr lvl="0" rtl="0">
              <a:spcBef>
                <a:spcPts val="0"/>
              </a:spcBef>
              <a:buNone/>
            </a:pPr>
            <a:r>
              <a:rPr lang="en"/>
              <a:t>Using DI is important, it lets you create reusable, testable code. </a:t>
            </a:r>
          </a:p>
          <a:p>
            <a:pPr lvl="0" rtl="0">
              <a:spcBef>
                <a:spcPts val="0"/>
              </a:spcBef>
              <a:buNone/>
            </a:pPr>
            <a:r>
              <a:rPr b="1" lang="en"/>
              <a:t>Using di frameworks lets you achieve these goals, in an easier to code way.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Explain about providers depending on audience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When creating a new object, the programmer is responsible for </a:t>
            </a:r>
            <a:r>
              <a:rPr lang="en"/>
              <a:t>creating and properly configuring the object that is being created.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457200" rtl="0">
              <a:lnSpc>
                <a:spcPct val="115000"/>
              </a:lnSpc>
              <a:spcBef>
                <a:spcPts val="0"/>
              </a:spcBef>
              <a:buNone/>
            </a:pPr>
            <a:r>
              <a:rPr lang="en"/>
              <a:t>These problems manifest in the way the engine object is created using the Engine constructor, Tires seems to be a singleton interface and the doors are requested via a global object (or worse, a static function **ask me why static initializers are evil**) -  (because they force us to a class)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Testing the case study will be difficult because: </a:t>
            </a:r>
          </a:p>
          <a:p>
            <a:pPr lvl="0" rtl="0">
              <a:lnSpc>
                <a:spcPct val="115000"/>
              </a:lnSpc>
              <a:spcBef>
                <a:spcPts val="0"/>
              </a:spcBef>
              <a:buNone/>
            </a:pPr>
            <a:r>
              <a:rPr lang="en" sz="1400">
                <a:latin typeface="Lato"/>
                <a:ea typeface="Lato"/>
                <a:cs typeface="Lato"/>
                <a:sym typeface="Lato"/>
              </a:rPr>
              <a:t>Is it even possible to create a new Engine in a test environment? What does Door depend upon? What does that dependency depend on? Will getting a new instance of Door make an asynchronous call to the server? We d </a:t>
            </a:r>
          </a:p>
          <a:p>
            <a:pPr indent="-317500" lvl="0" marL="457200" rtl="0">
              <a:lnSpc>
                <a:spcPct val="115000"/>
              </a:lnSpc>
              <a:spcBef>
                <a:spcPts val="0"/>
              </a:spcBef>
              <a:buClr>
                <a:srgbClr val="FFFFFF"/>
              </a:buClr>
              <a:buSzPct val="100000"/>
              <a:buFont typeface="Lato"/>
              <a:buChar char="●"/>
            </a:pPr>
            <a:r>
              <a:rPr lang="en" sz="1400">
                <a:solidFill>
                  <a:srgbClr val="FFFFFF"/>
                </a:solidFill>
                <a:latin typeface="Lato"/>
                <a:ea typeface="Lato"/>
                <a:cs typeface="Lato"/>
                <a:sym typeface="Lato"/>
              </a:rPr>
              <a:t>or during tests.</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This leads us to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457200" rtl="0">
              <a:lnSpc>
                <a:spcPct val="115000"/>
              </a:lnSpc>
              <a:spcBef>
                <a:spcPts val="0"/>
              </a:spcBef>
              <a:buNone/>
            </a:pPr>
            <a:r>
              <a:rPr lang="en"/>
              <a:t>In this example, we moved the dependency creation out of the constructor, and changed the constructor function to expect all needed dependencies as arguments. There are no concrete implementations anymore in this code, as we moved the responsibility of creating those dependencies to a higher level.</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lvl="0">
              <a:spcBef>
                <a:spcPts val="0"/>
              </a:spcBef>
              <a:buNone/>
            </a:pPr>
            <a:r>
              <a:rPr lang="en"/>
              <a:t>Dependency Injection</a:t>
            </a: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wrap="square" tIns="91425">
            <a:noAutofit/>
          </a:bodyPr>
          <a:lstStyle/>
          <a:p>
            <a:pPr lvl="0">
              <a:spcBef>
                <a:spcPts val="0"/>
              </a:spcBef>
              <a:buNone/>
            </a:pPr>
            <a:r>
              <a:rPr lang="en"/>
              <a:t>By Omri Zloof</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Case study 2: issues</a:t>
            </a:r>
          </a:p>
        </p:txBody>
      </p:sp>
      <p:sp>
        <p:nvSpPr>
          <p:cNvPr id="189" name="Shape 189"/>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a:t>In this case study, the responsibility of creating and managing the constructor dependencies is moved to a higher level.</a:t>
            </a:r>
          </a:p>
          <a:p>
            <a:pPr indent="0" lvl="0" marL="457200" rtl="0">
              <a:spcBef>
                <a:spcPts val="0"/>
              </a:spcBef>
              <a:spcAft>
                <a:spcPts val="0"/>
              </a:spcAft>
              <a:buNone/>
            </a:pPr>
            <a:r>
              <a:rPr b="1" lang="en" sz="1800">
                <a:solidFill>
                  <a:srgbClr val="FFFFFF"/>
                </a:solidFill>
              </a:rPr>
              <a:t>Who takes care of assembling all those dependencies for us? It’s us</a:t>
            </a:r>
          </a:p>
          <a:p>
            <a:pPr indent="0" lvl="0" marL="457200" rtl="0">
              <a:spcBef>
                <a:spcPts val="0"/>
              </a:spcBef>
              <a:spcAft>
                <a:spcPts val="0"/>
              </a:spcAft>
              <a:buNone/>
            </a:pPr>
            <a:r>
              <a:t/>
            </a:r>
            <a:endParaRPr b="1" sz="1800">
              <a:solidFill>
                <a:srgbClr val="FFFFFF"/>
              </a:solidFill>
            </a:endParaRPr>
          </a:p>
          <a:p>
            <a:pPr indent="0" lvl="0" marL="0" rtl="0">
              <a:spcBef>
                <a:spcPts val="0"/>
              </a:spcBef>
              <a:spcAft>
                <a:spcPts val="0"/>
              </a:spcAft>
              <a:buNone/>
            </a:pPr>
            <a:r>
              <a:t/>
            </a:r>
            <a:endParaRPr b="1"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Case study 2: conclusions</a:t>
            </a:r>
          </a:p>
        </p:txBody>
      </p:sp>
      <p:sp>
        <p:nvSpPr>
          <p:cNvPr id="195" name="Shape 195"/>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457200" rtl="0">
              <a:spcBef>
                <a:spcPts val="0"/>
              </a:spcBef>
              <a:spcAft>
                <a:spcPts val="0"/>
              </a:spcAft>
              <a:buNone/>
            </a:pPr>
            <a:r>
              <a:rPr lang="en" sz="1800">
                <a:solidFill>
                  <a:srgbClr val="FFFFFF"/>
                </a:solidFill>
              </a:rPr>
              <a:t>Moving the dependency to be  injected into the constructor using the constructor arguments is nice, but we still encounter the same problems as we did in “Case study 1”.</a:t>
            </a:r>
          </a:p>
          <a:p>
            <a:pPr indent="0" lvl="0" marL="457200" rtl="0">
              <a:spcBef>
                <a:spcPts val="0"/>
              </a:spcBef>
              <a:spcAft>
                <a:spcPts val="0"/>
              </a:spcAft>
              <a:buNone/>
            </a:pPr>
            <a:r>
              <a:t/>
            </a:r>
            <a:endParaRPr sz="1800">
              <a:solidFill>
                <a:srgbClr val="FFFFFF"/>
              </a:solidFill>
            </a:endParaRPr>
          </a:p>
          <a:p>
            <a:pPr indent="0" lvl="0" marL="457200" rtl="0">
              <a:spcBef>
                <a:spcPts val="0"/>
              </a:spcBef>
              <a:spcAft>
                <a:spcPts val="0"/>
              </a:spcAft>
              <a:buNone/>
            </a:pPr>
            <a:r>
              <a:rPr lang="en" sz="1800">
                <a:solidFill>
                  <a:srgbClr val="FFFFFF"/>
                </a:solidFill>
              </a:rPr>
              <a:t>The difference is that now we encounter them when we want to call “new Car(engine, tires, doors)” instead of inside the constructor.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DI frameworks</a:t>
            </a:r>
          </a:p>
        </p:txBody>
      </p:sp>
      <p:sp>
        <p:nvSpPr>
          <p:cNvPr id="201" name="Shape 20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lnSpc>
                <a:spcPct val="100000"/>
              </a:lnSpc>
              <a:spcBef>
                <a:spcPts val="0"/>
              </a:spcBef>
              <a:spcAft>
                <a:spcPts val="0"/>
              </a:spcAft>
              <a:buClr>
                <a:srgbClr val="FFFFFF"/>
              </a:buClr>
              <a:buSzPct val="100000"/>
              <a:buChar char="●"/>
            </a:pPr>
            <a:r>
              <a:rPr lang="en" sz="1800">
                <a:solidFill>
                  <a:srgbClr val="FFFFFF"/>
                </a:solidFill>
              </a:rPr>
              <a:t>A DI framework  analyzes the dependencies of a class. </a:t>
            </a:r>
          </a:p>
          <a:p>
            <a:pPr lvl="0" rtl="0">
              <a:lnSpc>
                <a:spcPct val="100000"/>
              </a:lnSpc>
              <a:spcBef>
                <a:spcPts val="0"/>
              </a:spcBef>
              <a:spcAft>
                <a:spcPts val="0"/>
              </a:spcAft>
              <a:buNone/>
            </a:pPr>
            <a:r>
              <a:t/>
            </a:r>
            <a:endParaRPr sz="1800">
              <a:solidFill>
                <a:srgbClr val="FFFFFF"/>
              </a:solidFill>
            </a:endParaRPr>
          </a:p>
          <a:p>
            <a:pPr indent="-342900" lvl="0" marL="457200" rtl="0">
              <a:lnSpc>
                <a:spcPct val="100000"/>
              </a:lnSpc>
              <a:spcBef>
                <a:spcPts val="0"/>
              </a:spcBef>
              <a:spcAft>
                <a:spcPts val="0"/>
              </a:spcAft>
              <a:buClr>
                <a:srgbClr val="FFFFFF"/>
              </a:buClr>
              <a:buSzPct val="100000"/>
              <a:buChar char="●"/>
            </a:pPr>
            <a:r>
              <a:rPr lang="en" sz="1800">
                <a:solidFill>
                  <a:srgbClr val="FFFFFF"/>
                </a:solidFill>
              </a:rPr>
              <a:t>With this analysis, the DI framework is able to create an instance of the class and inject it into the defined dependencies.</a:t>
            </a:r>
          </a:p>
          <a:p>
            <a:pPr lvl="0" rtl="0">
              <a:lnSpc>
                <a:spcPct val="100000"/>
              </a:lnSpc>
              <a:spcBef>
                <a:spcPts val="0"/>
              </a:spcBef>
              <a:spcAft>
                <a:spcPts val="0"/>
              </a:spcAft>
              <a:buNone/>
            </a:pPr>
            <a:r>
              <a:t/>
            </a:r>
            <a:endParaRPr sz="1800">
              <a:solidFill>
                <a:srgbClr val="FFFFFF"/>
              </a:solidFill>
            </a:endParaRPr>
          </a:p>
          <a:p>
            <a:pPr indent="-342900" lvl="0" marL="457200" rtl="0">
              <a:lnSpc>
                <a:spcPct val="100000"/>
              </a:lnSpc>
              <a:spcBef>
                <a:spcPts val="0"/>
              </a:spcBef>
              <a:spcAft>
                <a:spcPts val="0"/>
              </a:spcAft>
              <a:buClr>
                <a:srgbClr val="FFFFFF"/>
              </a:buClr>
              <a:buSzPct val="100000"/>
              <a:buChar char="●"/>
            </a:pPr>
            <a:r>
              <a:rPr lang="en" sz="1800">
                <a:solidFill>
                  <a:srgbClr val="FFFFFF"/>
                </a:solidFill>
              </a:rPr>
              <a:t>This way the class has no hard dependencies, which means it does not rely on an instance of a certain class. This allows us to change all instances of Engine in our code to use BigEngine instead, without having to change all classes who depend on it (such as Car).</a:t>
            </a:r>
          </a:p>
          <a:p>
            <a:pPr lvl="0">
              <a:spcBef>
                <a:spcPts val="0"/>
              </a:spcBef>
              <a:buNone/>
            </a:pPr>
            <a:r>
              <a:t/>
            </a:r>
            <a:endParaRPr sz="1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DI framework example</a:t>
            </a:r>
          </a:p>
        </p:txBody>
      </p:sp>
      <p:sp>
        <p:nvSpPr>
          <p:cNvPr id="207" name="Shape 20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sz="1800"/>
              <a:t>In </a:t>
            </a:r>
            <a:r>
              <a:rPr lang="en" sz="1800"/>
              <a:t>Angular 4</a:t>
            </a:r>
            <a:r>
              <a:rPr lang="en" sz="1800"/>
              <a:t> ,  DI is made easy using a DI framework. </a:t>
            </a:r>
          </a:p>
          <a:p>
            <a:pPr lvl="0">
              <a:spcBef>
                <a:spcPts val="0"/>
              </a:spcBef>
              <a:buNone/>
            </a:pPr>
            <a:r>
              <a:rPr lang="en" sz="1800"/>
              <a:t>Injecting a class is done by:</a:t>
            </a:r>
          </a:p>
          <a:p>
            <a:pPr indent="-342900" lvl="0" marL="457200" rtl="0">
              <a:spcBef>
                <a:spcPts val="0"/>
              </a:spcBef>
              <a:spcAft>
                <a:spcPts val="0"/>
              </a:spcAft>
              <a:buSzPct val="100000"/>
              <a:buAutoNum type="arabicPeriod"/>
            </a:pPr>
            <a:r>
              <a:rPr lang="en" sz="1800"/>
              <a:t> declaring a class as injectable with an annotation - injectable()</a:t>
            </a:r>
          </a:p>
          <a:p>
            <a:pPr indent="-342900" lvl="0" marL="457200" rtl="0">
              <a:spcBef>
                <a:spcPts val="0"/>
              </a:spcBef>
              <a:spcAft>
                <a:spcPts val="0"/>
              </a:spcAft>
              <a:buSzPct val="100000"/>
              <a:buAutoNum type="arabicPeriod"/>
            </a:pPr>
            <a:r>
              <a:rPr lang="en" sz="1800"/>
              <a:t>Subscribing a provider for the injected class</a:t>
            </a:r>
          </a:p>
          <a:p>
            <a:pPr indent="-342900" lvl="0" marL="457200" rtl="0">
              <a:spcBef>
                <a:spcPts val="0"/>
              </a:spcBef>
              <a:buSzPct val="100000"/>
              <a:buAutoNum type="arabicPeriod"/>
            </a:pPr>
            <a:r>
              <a:rPr lang="en" sz="1800"/>
              <a:t>Passing the injected class as an argument to a function</a:t>
            </a:r>
          </a:p>
          <a:p>
            <a:pPr indent="457200" lvl="0" marL="914400" rtl="0">
              <a:spcBef>
                <a:spcPts val="0"/>
              </a:spcBef>
              <a:buNone/>
            </a:pPr>
            <a:r>
              <a:rPr lang="en" sz="1800">
                <a:solidFill>
                  <a:srgbClr val="FFFFFF"/>
                </a:solidFill>
              </a:rPr>
              <a:t>[{ </a:t>
            </a:r>
            <a:r>
              <a:rPr lang="en" sz="1800">
                <a:solidFill>
                  <a:srgbClr val="6D9EEB"/>
                </a:solidFill>
              </a:rPr>
              <a:t>provide</a:t>
            </a:r>
            <a:r>
              <a:rPr lang="en" sz="1800">
                <a:solidFill>
                  <a:srgbClr val="FFFFFF"/>
                </a:solidFill>
              </a:rPr>
              <a:t>: Logger,  </a:t>
            </a:r>
            <a:r>
              <a:rPr lang="en" sz="1800">
                <a:solidFill>
                  <a:srgbClr val="6D9EEB"/>
                </a:solidFill>
              </a:rPr>
              <a:t>useClass</a:t>
            </a:r>
            <a:r>
              <a:rPr lang="en" sz="1800">
                <a:solidFill>
                  <a:srgbClr val="FFFFFF"/>
                </a:solidFill>
              </a:rPr>
              <a:t>: Logger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conclusion</a:t>
            </a:r>
          </a:p>
        </p:txBody>
      </p:sp>
      <p:sp>
        <p:nvSpPr>
          <p:cNvPr id="213" name="Shape 21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t/>
            </a:r>
            <a:endParaRPr sz="1800">
              <a:solidFill>
                <a:srgbClr val="FFFFFF"/>
              </a:solidFill>
            </a:endParaRPr>
          </a:p>
          <a:p>
            <a:pPr lvl="0" rtl="0">
              <a:lnSpc>
                <a:spcPct val="100000"/>
              </a:lnSpc>
              <a:spcBef>
                <a:spcPts val="0"/>
              </a:spcBef>
              <a:spcAft>
                <a:spcPts val="0"/>
              </a:spcAft>
              <a:buNone/>
            </a:pPr>
            <a:r>
              <a:t/>
            </a:r>
            <a:endParaRPr b="1" sz="1800">
              <a:solidFill>
                <a:srgbClr val="FFFFFF"/>
              </a:solidFill>
            </a:endParaRPr>
          </a:p>
          <a:p>
            <a:pPr lvl="0" rtl="0">
              <a:lnSpc>
                <a:spcPct val="100000"/>
              </a:lnSpc>
              <a:spcBef>
                <a:spcPts val="0"/>
              </a:spcBef>
              <a:spcAft>
                <a:spcPts val="0"/>
              </a:spcAft>
              <a:buNone/>
            </a:pPr>
            <a:r>
              <a:rPr b="1" lang="en" sz="1800">
                <a:solidFill>
                  <a:srgbClr val="FFFFFF"/>
                </a:solidFill>
              </a:rPr>
              <a:t>Using DI frameworks lets you  create reusable, testable code, in an easy to code way.</a:t>
            </a:r>
          </a:p>
          <a:p>
            <a:pPr lvl="0">
              <a:spcBef>
                <a:spcPts val="0"/>
              </a:spcBef>
              <a:buNone/>
            </a:pPr>
            <a:r>
              <a:t/>
            </a:r>
            <a:endParaRPr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Talk objectives</a:t>
            </a:r>
          </a:p>
        </p:txBody>
      </p:sp>
      <p:sp>
        <p:nvSpPr>
          <p:cNvPr id="141" name="Shape 14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spcBef>
                <a:spcPts val="0"/>
              </a:spcBef>
              <a:buSzPct val="100000"/>
              <a:buChar char="●"/>
            </a:pPr>
            <a:r>
              <a:rPr lang="en" sz="1800"/>
              <a:t>what is a </a:t>
            </a:r>
            <a:r>
              <a:rPr lang="en" sz="1800"/>
              <a:t>dependency</a:t>
            </a:r>
            <a:r>
              <a:rPr lang="en" sz="1800"/>
              <a:t> is, and how it affects us as programmers</a:t>
            </a:r>
          </a:p>
          <a:p>
            <a:pPr lvl="0" rtl="0">
              <a:spcBef>
                <a:spcPts val="0"/>
              </a:spcBef>
              <a:buNone/>
            </a:pPr>
            <a:r>
              <a:t/>
            </a:r>
            <a:endParaRPr/>
          </a:p>
          <a:p>
            <a:pPr indent="-342900" lvl="0" marL="457200" rtl="0">
              <a:spcBef>
                <a:spcPts val="0"/>
              </a:spcBef>
              <a:buSzPct val="100000"/>
              <a:buChar char="●"/>
            </a:pPr>
            <a:r>
              <a:rPr lang="en" sz="1800"/>
              <a:t>What is </a:t>
            </a:r>
            <a:r>
              <a:rPr lang="en" sz="1800"/>
              <a:t>dependency</a:t>
            </a:r>
            <a:r>
              <a:rPr lang="en" sz="1800"/>
              <a:t> injection, and the three forms of the DI design pattern</a:t>
            </a:r>
          </a:p>
          <a:p>
            <a:pPr lvl="0" rtl="0">
              <a:spcBef>
                <a:spcPts val="0"/>
              </a:spcBef>
              <a:buNone/>
            </a:pPr>
            <a:r>
              <a:t/>
            </a:r>
            <a:endParaRPr/>
          </a:p>
          <a:p>
            <a:pPr indent="-342900" lvl="0" marL="457200" rtl="0">
              <a:spcBef>
                <a:spcPts val="0"/>
              </a:spcBef>
              <a:buSzPct val="100000"/>
              <a:buChar char="●"/>
            </a:pPr>
            <a:r>
              <a:rPr lang="en" sz="1800"/>
              <a:t>What are DI frameworks, and why we love them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sz="3000"/>
              <a:t>Intro - what is a dependency</a:t>
            </a:r>
          </a:p>
        </p:txBody>
      </p:sp>
      <p:sp>
        <p:nvSpPr>
          <p:cNvPr id="147" name="Shape 147"/>
          <p:cNvSpPr txBox="1"/>
          <p:nvPr>
            <p:ph idx="1" type="body"/>
          </p:nvPr>
        </p:nvSpPr>
        <p:spPr>
          <a:xfrm>
            <a:off x="1297500" y="1307850"/>
            <a:ext cx="7038900" cy="2911200"/>
          </a:xfrm>
          <a:prstGeom prst="rect">
            <a:avLst/>
          </a:prstGeom>
        </p:spPr>
        <p:txBody>
          <a:bodyPr anchorCtr="0" anchor="t" bIns="91425" lIns="91425" rIns="91425" wrap="square" tIns="91425">
            <a:noAutofit/>
          </a:bodyPr>
          <a:lstStyle/>
          <a:p>
            <a:pPr lvl="0" rtl="0">
              <a:spcBef>
                <a:spcPts val="0"/>
              </a:spcBef>
              <a:buNone/>
            </a:pPr>
            <a:r>
              <a:rPr lang="en" sz="2400" u="sng"/>
              <a:t>A dependency is when one object uses the API of another object</a:t>
            </a:r>
          </a:p>
          <a:p>
            <a:pPr indent="-342900" lvl="0" marL="457200" rtl="0">
              <a:spcBef>
                <a:spcPts val="0"/>
              </a:spcBef>
              <a:buSzPct val="100000"/>
              <a:buChar char="●"/>
            </a:pPr>
            <a:r>
              <a:rPr lang="en" sz="1800"/>
              <a:t>All programs contain components that pass information between one another.</a:t>
            </a:r>
          </a:p>
          <a:p>
            <a:pPr lvl="0" rtl="0">
              <a:spcBef>
                <a:spcPts val="0"/>
              </a:spcBef>
              <a:buNone/>
            </a:pPr>
            <a:r>
              <a:t/>
            </a:r>
            <a:endParaRPr sz="1800"/>
          </a:p>
          <a:p>
            <a:pPr indent="-342900" lvl="0" marL="457200" rtl="0">
              <a:spcBef>
                <a:spcPts val="0"/>
              </a:spcBef>
              <a:buSzPct val="100000"/>
              <a:buChar char="●"/>
            </a:pPr>
            <a:r>
              <a:rPr lang="en" sz="1800"/>
              <a:t>From a practical perspective, you can identify a dependency in your code whenever you use the new keyword to instantiate an object. </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585500" cy="914100"/>
          </a:xfrm>
          <a:prstGeom prst="rect">
            <a:avLst/>
          </a:prstGeom>
        </p:spPr>
        <p:txBody>
          <a:bodyPr anchorCtr="0" anchor="t" bIns="91425" lIns="91425" rIns="91425" wrap="square" tIns="91425">
            <a:noAutofit/>
          </a:bodyPr>
          <a:lstStyle/>
          <a:p>
            <a:pPr lvl="0">
              <a:spcBef>
                <a:spcPts val="0"/>
              </a:spcBef>
              <a:buNone/>
            </a:pPr>
            <a:r>
              <a:rPr lang="en" sz="3000"/>
              <a:t>Case study 1: constructor initialization</a:t>
            </a:r>
          </a:p>
        </p:txBody>
      </p:sp>
      <p:sp>
        <p:nvSpPr>
          <p:cNvPr id="153" name="Shape 15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914400" rtl="0">
              <a:spcBef>
                <a:spcPts val="0"/>
              </a:spcBef>
              <a:spcAft>
                <a:spcPts val="0"/>
              </a:spcAft>
              <a:buNone/>
            </a:pPr>
            <a:r>
              <a:rPr lang="en" sz="2400">
                <a:solidFill>
                  <a:srgbClr val="268BD2"/>
                </a:solidFill>
                <a:latin typeface="Arial"/>
                <a:ea typeface="Arial"/>
                <a:cs typeface="Arial"/>
                <a:sym typeface="Arial"/>
              </a:rPr>
              <a:t>class</a:t>
            </a:r>
            <a:r>
              <a:rPr lang="en" sz="2400">
                <a:solidFill>
                  <a:srgbClr val="93A1A1"/>
                </a:solidFill>
                <a:latin typeface="Arial"/>
                <a:ea typeface="Arial"/>
                <a:cs typeface="Arial"/>
                <a:sym typeface="Arial"/>
              </a:rPr>
              <a:t> Car {</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constructor() {</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this</a:t>
            </a:r>
            <a:r>
              <a:rPr lang="en" sz="2400">
                <a:solidFill>
                  <a:srgbClr val="93A1A1"/>
                </a:solidFill>
                <a:latin typeface="Arial"/>
                <a:ea typeface="Arial"/>
                <a:cs typeface="Arial"/>
                <a:sym typeface="Arial"/>
              </a:rPr>
              <a:t>.engine </a:t>
            </a:r>
            <a:r>
              <a:rPr lang="en" sz="2400">
                <a:solidFill>
                  <a:srgbClr val="859900"/>
                </a:solidFill>
                <a:latin typeface="Arial"/>
                <a:ea typeface="Arial"/>
                <a:cs typeface="Arial"/>
                <a:sym typeface="Arial"/>
              </a:rPr>
              <a:t>=</a:t>
            </a: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new</a:t>
            </a:r>
            <a:r>
              <a:rPr lang="en" sz="2400">
                <a:solidFill>
                  <a:srgbClr val="93A1A1"/>
                </a:solidFill>
                <a:latin typeface="Arial"/>
                <a:ea typeface="Arial"/>
                <a:cs typeface="Arial"/>
                <a:sym typeface="Arial"/>
              </a:rPr>
              <a:t> BigEngine();</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this</a:t>
            </a:r>
            <a:r>
              <a:rPr lang="en" sz="2400">
                <a:solidFill>
                  <a:srgbClr val="93A1A1"/>
                </a:solidFill>
                <a:latin typeface="Arial"/>
                <a:ea typeface="Arial"/>
                <a:cs typeface="Arial"/>
                <a:sym typeface="Arial"/>
              </a:rPr>
              <a:t>.tires </a:t>
            </a:r>
            <a:r>
              <a:rPr lang="en" sz="2400">
                <a:solidFill>
                  <a:srgbClr val="859900"/>
                </a:solidFill>
                <a:latin typeface="Arial"/>
                <a:ea typeface="Arial"/>
                <a:cs typeface="Arial"/>
                <a:sym typeface="Arial"/>
              </a:rPr>
              <a:t>=</a:t>
            </a:r>
            <a:r>
              <a:rPr lang="en" sz="2400">
                <a:solidFill>
                  <a:srgbClr val="93A1A1"/>
                </a:solidFill>
                <a:latin typeface="Arial"/>
                <a:ea typeface="Arial"/>
                <a:cs typeface="Arial"/>
                <a:sym typeface="Arial"/>
              </a:rPr>
              <a:t> Tires.getInstance();</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this</a:t>
            </a:r>
            <a:r>
              <a:rPr lang="en" sz="2400">
                <a:solidFill>
                  <a:srgbClr val="93A1A1"/>
                </a:solidFill>
                <a:latin typeface="Arial"/>
                <a:ea typeface="Arial"/>
                <a:cs typeface="Arial"/>
                <a:sym typeface="Arial"/>
              </a:rPr>
              <a:t>.doors </a:t>
            </a:r>
            <a:r>
              <a:rPr lang="en" sz="2400">
                <a:solidFill>
                  <a:srgbClr val="859900"/>
                </a:solidFill>
                <a:latin typeface="Arial"/>
                <a:ea typeface="Arial"/>
                <a:cs typeface="Arial"/>
                <a:sym typeface="Arial"/>
              </a:rPr>
              <a:t>=</a:t>
            </a:r>
            <a:r>
              <a:rPr lang="en" sz="2400">
                <a:solidFill>
                  <a:srgbClr val="93A1A1"/>
                </a:solidFill>
                <a:latin typeface="Arial"/>
                <a:ea typeface="Arial"/>
                <a:cs typeface="Arial"/>
                <a:sym typeface="Arial"/>
              </a:rPr>
              <a:t> app.get(</a:t>
            </a:r>
            <a:r>
              <a:rPr lang="en" sz="2400">
                <a:solidFill>
                  <a:srgbClr val="2AA198"/>
                </a:solidFill>
                <a:latin typeface="Arial"/>
                <a:ea typeface="Arial"/>
                <a:cs typeface="Arial"/>
                <a:sym typeface="Arial"/>
              </a:rPr>
              <a:t>'doors'</a:t>
            </a:r>
            <a:r>
              <a:rPr lang="en" sz="2400">
                <a:solidFill>
                  <a:srgbClr val="93A1A1"/>
                </a:solidFill>
                <a:latin typeface="Arial"/>
                <a:ea typeface="Arial"/>
                <a:cs typeface="Arial"/>
                <a:sym typeface="Arial"/>
              </a:rPr>
              <a:t>);</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Case study 1: important notice</a:t>
            </a:r>
          </a:p>
        </p:txBody>
      </p:sp>
      <p:sp>
        <p:nvSpPr>
          <p:cNvPr id="159" name="Shape 159"/>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sz="1800"/>
              <a:t>The example has two main relevant issues:</a:t>
            </a:r>
          </a:p>
          <a:p>
            <a:pPr indent="-342900" lvl="0" marL="457200" rtl="0">
              <a:spcBef>
                <a:spcPts val="0"/>
              </a:spcBef>
              <a:buSzPct val="100000"/>
              <a:buChar char="●"/>
            </a:pPr>
            <a:r>
              <a:rPr lang="en" sz="1800"/>
              <a:t>The constructor assigns needed dependencies to internal properties</a:t>
            </a:r>
          </a:p>
          <a:p>
            <a:pPr lvl="0" rtl="0">
              <a:spcBef>
                <a:spcPts val="0"/>
              </a:spcBef>
              <a:buNone/>
            </a:pPr>
            <a:r>
              <a:t/>
            </a:r>
            <a:endParaRPr sz="1800"/>
          </a:p>
          <a:p>
            <a:pPr indent="-342900" lvl="0" marL="457200" rtl="0">
              <a:spcBef>
                <a:spcPts val="0"/>
              </a:spcBef>
              <a:buSzPct val="100000"/>
              <a:buChar char="●"/>
            </a:pPr>
            <a:r>
              <a:rPr lang="en" sz="1800"/>
              <a:t>The constructor knows how each of its dependencies are created</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Case study 1: issues</a:t>
            </a:r>
          </a:p>
        </p:txBody>
      </p:sp>
      <p:sp>
        <p:nvSpPr>
          <p:cNvPr id="165" name="Shape 165"/>
          <p:cNvSpPr txBox="1"/>
          <p:nvPr>
            <p:ph idx="1" type="body"/>
          </p:nvPr>
        </p:nvSpPr>
        <p:spPr>
          <a:xfrm>
            <a:off x="1297500" y="1567550"/>
            <a:ext cx="7038900" cy="2911200"/>
          </a:xfrm>
          <a:prstGeom prst="rect">
            <a:avLst/>
          </a:prstGeom>
          <a:ln>
            <a:noFill/>
          </a:ln>
        </p:spPr>
        <p:txBody>
          <a:bodyPr anchorCtr="0" anchor="t" bIns="91425" lIns="91425" rIns="91425" wrap="square" tIns="91425">
            <a:noAutofit/>
          </a:bodyPr>
          <a:lstStyle/>
          <a:p>
            <a:pPr indent="0" lvl="0" marL="0" rtl="0">
              <a:spcBef>
                <a:spcPts val="0"/>
              </a:spcBef>
              <a:spcAft>
                <a:spcPts val="0"/>
              </a:spcAft>
              <a:buNone/>
            </a:pPr>
            <a:r>
              <a:rPr lang="en" sz="1800">
                <a:solidFill>
                  <a:srgbClr val="FFFFFF"/>
                </a:solidFill>
              </a:rPr>
              <a:t>Letting the constructor know how to create all of its dependencies leads to code that is hard to maintain</a:t>
            </a:r>
          </a:p>
          <a:p>
            <a:pPr indent="0" lvl="0" marL="457200" rtl="0">
              <a:spcBef>
                <a:spcPts val="0"/>
              </a:spcBef>
              <a:spcAft>
                <a:spcPts val="0"/>
              </a:spcAft>
              <a:buNone/>
            </a:pPr>
            <a:r>
              <a:t/>
            </a:r>
            <a:endParaRPr sz="1800">
              <a:solidFill>
                <a:srgbClr val="FFFFFF"/>
              </a:solidFill>
            </a:endParaRPr>
          </a:p>
          <a:p>
            <a:pPr indent="-342900" lvl="0" marL="457200" rtl="0">
              <a:spcBef>
                <a:spcPts val="0"/>
              </a:spcBef>
              <a:spcAft>
                <a:spcPts val="0"/>
              </a:spcAft>
              <a:buClr>
                <a:srgbClr val="FFFFFF"/>
              </a:buClr>
              <a:buSzPct val="100000"/>
              <a:buChar char="●"/>
            </a:pPr>
            <a:r>
              <a:rPr lang="en" sz="1800">
                <a:solidFill>
                  <a:srgbClr val="FFFFFF"/>
                </a:solidFill>
              </a:rPr>
              <a:t>What happens if the Tires class evolves and its getInstance() requires a parameter? (the car class will break)</a:t>
            </a:r>
          </a:p>
          <a:p>
            <a:pPr indent="-342900" lvl="0" marL="457200" rtl="0">
              <a:spcBef>
                <a:spcPts val="0"/>
              </a:spcBef>
              <a:spcAft>
                <a:spcPts val="0"/>
              </a:spcAft>
              <a:buClr>
                <a:srgbClr val="FFFFFF"/>
              </a:buClr>
              <a:buSzPct val="100000"/>
              <a:buChar char="●"/>
            </a:pPr>
            <a:r>
              <a:rPr lang="en" sz="1800">
                <a:solidFill>
                  <a:srgbClr val="FFFFFF"/>
                </a:solidFill>
              </a:rPr>
              <a:t>What happens if you want to use a different class of Engine for your car? </a:t>
            </a:r>
          </a:p>
          <a:p>
            <a:pPr indent="-342900" lvl="0" marL="457200" rtl="0">
              <a:spcBef>
                <a:spcPts val="0"/>
              </a:spcBef>
              <a:spcAft>
                <a:spcPts val="0"/>
              </a:spcAft>
              <a:buClr>
                <a:srgbClr val="FFFFFF"/>
              </a:buClr>
              <a:buSzPct val="100000"/>
              <a:buChar char="●"/>
            </a:pPr>
            <a:r>
              <a:rPr lang="en" sz="1800">
                <a:solidFill>
                  <a:srgbClr val="FFFFFF"/>
                </a:solidFill>
              </a:rPr>
              <a:t>When you write tests for Car you're at the mercy of its hidden dependencies.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Case study 1: Conclusions</a:t>
            </a:r>
          </a:p>
        </p:txBody>
      </p:sp>
      <p:sp>
        <p:nvSpPr>
          <p:cNvPr id="171" name="Shape 17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rtl="0">
              <a:spcBef>
                <a:spcPts val="0"/>
              </a:spcBef>
              <a:spcAft>
                <a:spcPts val="0"/>
              </a:spcAft>
              <a:buNone/>
            </a:pPr>
            <a:r>
              <a:rPr lang="en" sz="1800">
                <a:solidFill>
                  <a:srgbClr val="FFFFFF"/>
                </a:solidFill>
              </a:rPr>
              <a:t>The main issue with this case study, is the tight coupling of classes.</a:t>
            </a:r>
          </a:p>
          <a:p>
            <a:pPr lvl="0" rtl="0">
              <a:spcBef>
                <a:spcPts val="0"/>
              </a:spcBef>
              <a:spcAft>
                <a:spcPts val="0"/>
              </a:spcAft>
              <a:buNone/>
            </a:pPr>
            <a:r>
              <a:t/>
            </a:r>
            <a:endParaRPr sz="1800">
              <a:solidFill>
                <a:srgbClr val="FFFFFF"/>
              </a:solidFill>
            </a:endParaRPr>
          </a:p>
          <a:p>
            <a:pPr lvl="0" rtl="0">
              <a:spcBef>
                <a:spcPts val="0"/>
              </a:spcBef>
              <a:spcAft>
                <a:spcPts val="0"/>
              </a:spcAft>
              <a:buNone/>
            </a:pPr>
            <a:r>
              <a:rPr b="1" lang="en" sz="1800">
                <a:solidFill>
                  <a:srgbClr val="FFFFFF"/>
                </a:solidFill>
              </a:rPr>
              <a:t>let’s take the dependencies from being created in the constructor, and pass them as arguments.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The dependency injection design pattern</a:t>
            </a:r>
          </a:p>
        </p:txBody>
      </p:sp>
      <p:sp>
        <p:nvSpPr>
          <p:cNvPr id="177" name="Shape 17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sz="1800"/>
              <a:t>Dependency injection allows us to create flexible code, improving our ability to test and reuse our code.</a:t>
            </a:r>
          </a:p>
          <a:p>
            <a:pPr lvl="0">
              <a:spcBef>
                <a:spcPts val="0"/>
              </a:spcBef>
              <a:buNone/>
            </a:pPr>
            <a:r>
              <a:rPr lang="en" sz="1800"/>
              <a:t>There are three ways to implement the DI design pattern:</a:t>
            </a:r>
          </a:p>
          <a:p>
            <a:pPr indent="-342900" lvl="0" marL="457200" rtl="0">
              <a:spcBef>
                <a:spcPts val="0"/>
              </a:spcBef>
              <a:spcAft>
                <a:spcPts val="0"/>
              </a:spcAft>
              <a:buSzPct val="100000"/>
              <a:buChar char="●"/>
            </a:pPr>
            <a:r>
              <a:rPr lang="en" sz="1800"/>
              <a:t>Constructor injection</a:t>
            </a:r>
          </a:p>
          <a:p>
            <a:pPr indent="-342900" lvl="0" marL="457200" rtl="0">
              <a:spcBef>
                <a:spcPts val="0"/>
              </a:spcBef>
              <a:spcAft>
                <a:spcPts val="0"/>
              </a:spcAft>
              <a:buSzPct val="100000"/>
              <a:buChar char="●"/>
            </a:pPr>
            <a:r>
              <a:rPr lang="en" sz="1800"/>
              <a:t>Setter injection</a:t>
            </a:r>
          </a:p>
          <a:p>
            <a:pPr indent="-342900" lvl="0" marL="457200">
              <a:spcBef>
                <a:spcPts val="0"/>
              </a:spcBef>
              <a:buSzPct val="100000"/>
              <a:buChar char="●"/>
            </a:pPr>
            <a:r>
              <a:rPr lang="en" sz="1800"/>
              <a:t>Interface injection - obligatory </a:t>
            </a:r>
            <a:r>
              <a:rPr lang="en" sz="1800"/>
              <a:t>injected class API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Case study 2: constructor DI</a:t>
            </a:r>
          </a:p>
        </p:txBody>
      </p:sp>
      <p:sp>
        <p:nvSpPr>
          <p:cNvPr id="183" name="Shape 18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457200" lvl="0" marL="457200" rtl="0">
              <a:spcBef>
                <a:spcPts val="0"/>
              </a:spcBef>
              <a:spcAft>
                <a:spcPts val="0"/>
              </a:spcAft>
              <a:buNone/>
            </a:pPr>
            <a:r>
              <a:rPr lang="en" sz="2400">
                <a:solidFill>
                  <a:srgbClr val="268BD2"/>
                </a:solidFill>
                <a:latin typeface="Arial"/>
                <a:ea typeface="Arial"/>
                <a:cs typeface="Arial"/>
                <a:sym typeface="Arial"/>
              </a:rPr>
              <a:t>class</a:t>
            </a:r>
            <a:r>
              <a:rPr lang="en" sz="2400">
                <a:solidFill>
                  <a:srgbClr val="93A1A1"/>
                </a:solidFill>
                <a:latin typeface="Arial"/>
                <a:ea typeface="Arial"/>
                <a:cs typeface="Arial"/>
                <a:sym typeface="Arial"/>
              </a:rPr>
              <a:t> Car {</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constructor(engine, tires, doors)  {</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this</a:t>
            </a:r>
            <a:r>
              <a:rPr lang="en" sz="2400">
                <a:solidFill>
                  <a:srgbClr val="93A1A1"/>
                </a:solidFill>
                <a:latin typeface="Arial"/>
                <a:ea typeface="Arial"/>
                <a:cs typeface="Arial"/>
                <a:sym typeface="Arial"/>
              </a:rPr>
              <a:t>.engine </a:t>
            </a:r>
            <a:r>
              <a:rPr lang="en" sz="2400">
                <a:solidFill>
                  <a:srgbClr val="859900"/>
                </a:solidFill>
                <a:latin typeface="Arial"/>
                <a:ea typeface="Arial"/>
                <a:cs typeface="Arial"/>
                <a:sym typeface="Arial"/>
              </a:rPr>
              <a:t>=</a:t>
            </a:r>
            <a:r>
              <a:rPr lang="en" sz="2400">
                <a:solidFill>
                  <a:srgbClr val="93A1A1"/>
                </a:solidFill>
                <a:latin typeface="Arial"/>
                <a:ea typeface="Arial"/>
                <a:cs typeface="Arial"/>
                <a:sym typeface="Arial"/>
              </a:rPr>
              <a:t> engine;</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this</a:t>
            </a:r>
            <a:r>
              <a:rPr lang="en" sz="2400">
                <a:solidFill>
                  <a:srgbClr val="93A1A1"/>
                </a:solidFill>
                <a:latin typeface="Arial"/>
                <a:ea typeface="Arial"/>
                <a:cs typeface="Arial"/>
                <a:sym typeface="Arial"/>
              </a:rPr>
              <a:t>.tires </a:t>
            </a:r>
            <a:r>
              <a:rPr lang="en" sz="2400">
                <a:solidFill>
                  <a:srgbClr val="859900"/>
                </a:solidFill>
                <a:latin typeface="Arial"/>
                <a:ea typeface="Arial"/>
                <a:cs typeface="Arial"/>
                <a:sym typeface="Arial"/>
              </a:rPr>
              <a:t>=</a:t>
            </a:r>
            <a:r>
              <a:rPr lang="en" sz="2400">
                <a:solidFill>
                  <a:srgbClr val="93A1A1"/>
                </a:solidFill>
                <a:latin typeface="Arial"/>
                <a:ea typeface="Arial"/>
                <a:cs typeface="Arial"/>
                <a:sym typeface="Arial"/>
              </a:rPr>
              <a:t> tires;</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this</a:t>
            </a:r>
            <a:r>
              <a:rPr lang="en" sz="2400">
                <a:solidFill>
                  <a:srgbClr val="93A1A1"/>
                </a:solidFill>
                <a:latin typeface="Arial"/>
                <a:ea typeface="Arial"/>
                <a:cs typeface="Arial"/>
                <a:sym typeface="Arial"/>
              </a:rPr>
              <a:t>.doors </a:t>
            </a:r>
            <a:r>
              <a:rPr lang="en" sz="2400">
                <a:solidFill>
                  <a:srgbClr val="859900"/>
                </a:solidFill>
                <a:latin typeface="Arial"/>
                <a:ea typeface="Arial"/>
                <a:cs typeface="Arial"/>
                <a:sym typeface="Arial"/>
              </a:rPr>
              <a:t>=</a:t>
            </a:r>
            <a:r>
              <a:rPr lang="en" sz="2400">
                <a:solidFill>
                  <a:srgbClr val="93A1A1"/>
                </a:solidFill>
                <a:latin typeface="Arial"/>
                <a:ea typeface="Arial"/>
                <a:cs typeface="Arial"/>
                <a:sym typeface="Arial"/>
              </a:rPr>
              <a:t> doors;</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