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font" Target="fonts/La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This will make our code look the same as in “Case study 2”, only that now we don’t have to make a function that prepares the Car for us, the injector takes care of it for us.</a:t>
            </a:r>
          </a:p>
          <a:p>
            <a:pPr lvl="0" rtl="0">
              <a:spcBef>
                <a:spcPts val="0"/>
              </a:spcBef>
              <a:buNone/>
            </a:pPr>
            <a:r>
              <a:t/>
            </a:r>
            <a:endParaRPr/>
          </a:p>
          <a:p>
            <a:pPr lvl="0" rtl="0">
              <a:spcBef>
                <a:spcPts val="0"/>
              </a:spcBef>
              <a:buNone/>
            </a:pPr>
            <a:r>
              <a:t/>
            </a:r>
            <a:endParaRPr/>
          </a:p>
          <a:p>
            <a:pPr lvl="0" rtl="0">
              <a:spcBef>
                <a:spcPts val="0"/>
              </a:spcBef>
              <a:buNone/>
            </a:pPr>
            <a:r>
              <a:rPr lang="en"/>
              <a:t>Using DI is important, it lets you create reusable, testable code. </a:t>
            </a:r>
          </a:p>
          <a:p>
            <a:pPr lvl="0" rtl="0">
              <a:spcBef>
                <a:spcPts val="0"/>
              </a:spcBef>
              <a:buNone/>
            </a:pPr>
            <a:r>
              <a:rPr b="1" lang="en"/>
              <a:t>Using DI frameworks lets you achieve these goals, in an easier to code way.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Explain about providers depending on audience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When creating a new object, the programmer is responsible for </a:t>
            </a:r>
            <a:r>
              <a:rPr lang="en"/>
              <a:t>creating and properly configuring the object that is being created.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457200" rtl="0">
              <a:lnSpc>
                <a:spcPct val="115000"/>
              </a:lnSpc>
              <a:spcBef>
                <a:spcPts val="0"/>
              </a:spcBef>
              <a:buNone/>
            </a:pPr>
            <a:r>
              <a:rPr lang="en"/>
              <a:t>These problems manifest in the way the engine object is created using the Engine constructor, Tires seems to be a singleton interface and the doors are requested via a global object (or worse, a static function **ask me why static initializers are evil**) -  (because they force us to a class)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Testing the case study will be difficult because: </a:t>
            </a:r>
          </a:p>
          <a:p>
            <a:pPr lvl="0" rtl="0">
              <a:lnSpc>
                <a:spcPct val="115000"/>
              </a:lnSpc>
              <a:spcBef>
                <a:spcPts val="0"/>
              </a:spcBef>
              <a:buNone/>
            </a:pPr>
            <a:r>
              <a:rPr lang="en" sz="1400">
                <a:latin typeface="Lato"/>
                <a:ea typeface="Lato"/>
                <a:cs typeface="Lato"/>
                <a:sym typeface="Lato"/>
              </a:rPr>
              <a:t>Is it even possible to create a new Engine in a test environment? What does Door depend upon? What does that dependency depend on? Will getting a new instance of Door make an asynchronous call to the server? </a:t>
            </a:r>
            <a:r>
              <a:rPr lang="en" sz="1400">
                <a:solidFill>
                  <a:srgbClr val="FFFFFF"/>
                </a:solidFill>
                <a:latin typeface="Lato"/>
                <a:ea typeface="Lato"/>
                <a:cs typeface="Lato"/>
                <a:sym typeface="Lato"/>
              </a:rPr>
              <a:t>or during tests.</a:t>
            </a:r>
          </a:p>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457200" rtl="0">
              <a:lnSpc>
                <a:spcPct val="115000"/>
              </a:lnSpc>
              <a:spcBef>
                <a:spcPts val="0"/>
              </a:spcBef>
              <a:buNone/>
            </a:pPr>
            <a:r>
              <a:rPr lang="en"/>
              <a:t>In this example, we moved the dependency creation out of the constructor, and changed the constructor function to expect all needed dependencies as arguments. There are no concrete implementations anymore in this code, as we moved the responsibility of creating those dependencies to a higher level.</a:t>
            </a:r>
          </a:p>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rIns="91425" wrap="square" tIns="91425">
              <a:noAutofit/>
            </a:bodyPr>
            <a:lstStyle/>
            <a:p>
              <a:pPr lvl="0">
                <a:spcBef>
                  <a:spcPts val="0"/>
                </a:spcBef>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rIns="91425" wrap="square" tIns="91425"/>
          <a:lstStyle>
            <a:lvl1pPr lvl="0">
              <a:spcBef>
                <a:spcPts val="0"/>
              </a:spcBef>
              <a:buSzPct val="100000"/>
              <a:defRPr sz="4000"/>
            </a:lvl1pPr>
            <a:lvl2pPr lvl="1">
              <a:spcBef>
                <a:spcPts val="0"/>
              </a:spcBef>
              <a:buSzPct val="100000"/>
              <a:defRPr sz="4000"/>
            </a:lvl2pPr>
            <a:lvl3pPr lvl="2">
              <a:spcBef>
                <a:spcPts val="0"/>
              </a:spcBef>
              <a:buSzPct val="100000"/>
              <a:defRPr sz="4000"/>
            </a:lvl3pPr>
            <a:lvl4pPr lvl="3">
              <a:spcBef>
                <a:spcPts val="0"/>
              </a:spcBef>
              <a:buSzPct val="100000"/>
              <a:defRPr sz="4000"/>
            </a:lvl4pPr>
            <a:lvl5pPr lvl="4">
              <a:spcBef>
                <a:spcPts val="0"/>
              </a:spcBef>
              <a:buSzPct val="100000"/>
              <a:defRPr sz="4000"/>
            </a:lvl5pPr>
            <a:lvl6pPr lvl="5">
              <a:spcBef>
                <a:spcPts val="0"/>
              </a:spcBef>
              <a:buSzPct val="100000"/>
              <a:defRPr sz="4000"/>
            </a:lvl6pPr>
            <a:lvl7pPr lvl="6">
              <a:spcBef>
                <a:spcPts val="0"/>
              </a:spcBef>
              <a:buSzPct val="100000"/>
              <a:defRPr sz="4000"/>
            </a:lvl7pPr>
            <a:lvl8pPr lvl="7">
              <a:spcBef>
                <a:spcPts val="0"/>
              </a:spcBef>
              <a:buSzPct val="100000"/>
              <a:defRPr sz="4000"/>
            </a:lvl8pPr>
            <a:lvl9pPr lvl="8">
              <a:spcBef>
                <a:spcPts val="0"/>
              </a:spcBef>
              <a:buSzPct val="100000"/>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25" name="Shape 125"/>
          <p:cNvSpPr txBox="1"/>
          <p:nvPr>
            <p:ph type="title"/>
          </p:nvPr>
        </p:nvSpPr>
        <p:spPr>
          <a:xfrm>
            <a:off x="823850" y="1284675"/>
            <a:ext cx="4776000" cy="1300800"/>
          </a:xfrm>
          <a:prstGeom prst="rect">
            <a:avLst/>
          </a:prstGeom>
        </p:spPr>
        <p:txBody>
          <a:bodyPr anchorCtr="0" anchor="t" bIns="91425" lIns="91425" rIns="91425" wrap="square" tIns="91425"/>
          <a:lstStyle>
            <a:lvl1pPr lvl="0">
              <a:spcBef>
                <a:spcPts val="0"/>
              </a:spcBef>
              <a:buSzPct val="100000"/>
              <a:defRPr sz="8000"/>
            </a:lvl1pPr>
            <a:lvl2pPr lvl="1">
              <a:spcBef>
                <a:spcPts val="0"/>
              </a:spcBef>
              <a:buSzPct val="100000"/>
              <a:defRPr sz="8000"/>
            </a:lvl2pPr>
            <a:lvl3pPr lvl="2">
              <a:spcBef>
                <a:spcPts val="0"/>
              </a:spcBef>
              <a:buSzPct val="100000"/>
              <a:defRPr sz="8000"/>
            </a:lvl3pPr>
            <a:lvl4pPr lvl="3">
              <a:spcBef>
                <a:spcPts val="0"/>
              </a:spcBef>
              <a:buSzPct val="100000"/>
              <a:defRPr sz="8000"/>
            </a:lvl4pPr>
            <a:lvl5pPr lvl="4">
              <a:spcBef>
                <a:spcPts val="0"/>
              </a:spcBef>
              <a:buSzPct val="100000"/>
              <a:defRPr sz="8000"/>
            </a:lvl5pPr>
            <a:lvl6pPr lvl="5">
              <a:spcBef>
                <a:spcPts val="0"/>
              </a:spcBef>
              <a:buSzPct val="100000"/>
              <a:defRPr sz="8000"/>
            </a:lvl6pPr>
            <a:lvl7pPr lvl="6">
              <a:spcBef>
                <a:spcPts val="0"/>
              </a:spcBef>
              <a:buSzPct val="100000"/>
              <a:defRPr sz="8000"/>
            </a:lvl7pPr>
            <a:lvl8pPr lvl="7">
              <a:spcBef>
                <a:spcPts val="0"/>
              </a:spcBef>
              <a:buSzPct val="100000"/>
              <a:defRPr sz="8000"/>
            </a:lvl8pPr>
            <a:lvl9pPr lvl="8">
              <a:spcBef>
                <a:spcPts val="0"/>
              </a:spcBef>
              <a:buSzPct val="100000"/>
              <a:defRPr sz="8000"/>
            </a:lvl9pPr>
          </a:lstStyle>
          <a:p/>
        </p:txBody>
      </p:sp>
      <p:sp>
        <p:nvSpPr>
          <p:cNvPr id="126" name="Shape 126"/>
          <p:cNvSpPr txBox="1"/>
          <p:nvPr>
            <p:ph idx="1" type="body"/>
          </p:nvPr>
        </p:nvSpPr>
        <p:spPr>
          <a:xfrm>
            <a:off x="823850" y="2643124"/>
            <a:ext cx="4776000" cy="1218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rIns="91425" wrap="square" tIns="91425">
              <a:noAutofit/>
            </a:bodyPr>
            <a:lstStyle/>
            <a:p>
              <a:pPr lvl="0">
                <a:spcBef>
                  <a:spcPts val="0"/>
                </a:spcBef>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rIns="91425" wrap="square" tIns="91425"/>
          <a:lstStyle>
            <a:lvl1pPr lvl="0">
              <a:lnSpc>
                <a:spcPct val="100000"/>
              </a:lnSpc>
              <a:spcBef>
                <a:spcPts val="0"/>
              </a:spcBef>
              <a:spcAft>
                <a:spcPts val="0"/>
              </a:spcAft>
              <a:buNone/>
              <a:defRPr/>
            </a:lvl1pPr>
            <a:lvl2pPr lvl="1">
              <a:lnSpc>
                <a:spcPct val="100000"/>
              </a:lnSpc>
              <a:spcBef>
                <a:spcPts val="0"/>
              </a:spcBef>
              <a:spcAft>
                <a:spcPts val="0"/>
              </a:spcAft>
              <a:buSzPct val="100000"/>
              <a:buNone/>
              <a:defRPr sz="1300"/>
            </a:lvl2pPr>
            <a:lvl3pPr lvl="2">
              <a:lnSpc>
                <a:spcPct val="100000"/>
              </a:lnSpc>
              <a:spcBef>
                <a:spcPts val="0"/>
              </a:spcBef>
              <a:spcAft>
                <a:spcPts val="0"/>
              </a:spcAft>
              <a:buSzPct val="100000"/>
              <a:buNone/>
              <a:defRPr sz="1300"/>
            </a:lvl3pPr>
            <a:lvl4pPr lvl="3">
              <a:lnSpc>
                <a:spcPct val="100000"/>
              </a:lnSpc>
              <a:spcBef>
                <a:spcPts val="0"/>
              </a:spcBef>
              <a:spcAft>
                <a:spcPts val="0"/>
              </a:spcAft>
              <a:buSzPct val="100000"/>
              <a:buNone/>
              <a:defRPr sz="1300"/>
            </a:lvl4pPr>
            <a:lvl5pPr lvl="4">
              <a:lnSpc>
                <a:spcPct val="100000"/>
              </a:lnSpc>
              <a:spcBef>
                <a:spcPts val="0"/>
              </a:spcBef>
              <a:spcAft>
                <a:spcPts val="0"/>
              </a:spcAft>
              <a:buSzPct val="100000"/>
              <a:buNone/>
              <a:defRPr sz="1300"/>
            </a:lvl5pPr>
            <a:lvl6pPr lvl="5">
              <a:lnSpc>
                <a:spcPct val="100000"/>
              </a:lnSpc>
              <a:spcBef>
                <a:spcPts val="0"/>
              </a:spcBef>
              <a:spcAft>
                <a:spcPts val="0"/>
              </a:spcAft>
              <a:buSzPct val="100000"/>
              <a:buNone/>
              <a:defRPr sz="1300"/>
            </a:lvl6pPr>
            <a:lvl7pPr lvl="6">
              <a:lnSpc>
                <a:spcPct val="100000"/>
              </a:lnSpc>
              <a:spcBef>
                <a:spcPts val="0"/>
              </a:spcBef>
              <a:spcAft>
                <a:spcPts val="0"/>
              </a:spcAft>
              <a:buSzPct val="100000"/>
              <a:buNone/>
              <a:defRPr sz="1300"/>
            </a:lvl7pPr>
            <a:lvl8pPr lvl="7">
              <a:lnSpc>
                <a:spcPct val="100000"/>
              </a:lnSpc>
              <a:spcBef>
                <a:spcPts val="0"/>
              </a:spcBef>
              <a:spcAft>
                <a:spcPts val="0"/>
              </a:spcAft>
              <a:buSzPct val="100000"/>
              <a:buNone/>
              <a:defRPr sz="1300"/>
            </a:lvl8pPr>
            <a:lvl9pPr lvl="8">
              <a:lnSpc>
                <a:spcPct val="100000"/>
              </a:lnSpc>
              <a:spcBef>
                <a:spcPts val="0"/>
              </a:spcBef>
              <a:spcAft>
                <a:spcPts val="0"/>
              </a:spcAft>
              <a:buSzPct val="1000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rIns="91425" wrap="square" tIns="91425">
              <a:noAutofit/>
            </a:bodyPr>
            <a:lstStyle/>
            <a:p>
              <a:pPr lvl="0">
                <a:spcBef>
                  <a:spcPts val="0"/>
                </a:spcBef>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lt1"/>
              </a:buClr>
              <a:buSzPct val="100000"/>
              <a:buFont typeface="Montserrat"/>
              <a:buNone/>
              <a:defRPr sz="2800">
                <a:solidFill>
                  <a:schemeClr val="lt1"/>
                </a:solidFill>
                <a:latin typeface="Montserrat"/>
                <a:ea typeface="Montserrat"/>
                <a:cs typeface="Montserrat"/>
                <a:sym typeface="Montserrat"/>
              </a:defRPr>
            </a:lvl1pPr>
            <a:lvl2pPr lvl="1">
              <a:spcBef>
                <a:spcPts val="0"/>
              </a:spcBef>
              <a:buClr>
                <a:schemeClr val="lt1"/>
              </a:buClr>
              <a:buSzPct val="100000"/>
              <a:buFont typeface="Montserrat"/>
              <a:buNone/>
              <a:defRPr sz="2800">
                <a:solidFill>
                  <a:schemeClr val="lt1"/>
                </a:solidFill>
                <a:latin typeface="Montserrat"/>
                <a:ea typeface="Montserrat"/>
                <a:cs typeface="Montserrat"/>
                <a:sym typeface="Montserrat"/>
              </a:defRPr>
            </a:lvl2pPr>
            <a:lvl3pPr lvl="2">
              <a:spcBef>
                <a:spcPts val="0"/>
              </a:spcBef>
              <a:buClr>
                <a:schemeClr val="lt1"/>
              </a:buClr>
              <a:buSzPct val="100000"/>
              <a:buFont typeface="Montserrat"/>
              <a:buNone/>
              <a:defRPr sz="2800">
                <a:solidFill>
                  <a:schemeClr val="lt1"/>
                </a:solidFill>
                <a:latin typeface="Montserrat"/>
                <a:ea typeface="Montserrat"/>
                <a:cs typeface="Montserrat"/>
                <a:sym typeface="Montserrat"/>
              </a:defRPr>
            </a:lvl3pPr>
            <a:lvl4pPr lvl="3">
              <a:spcBef>
                <a:spcPts val="0"/>
              </a:spcBef>
              <a:buClr>
                <a:schemeClr val="lt1"/>
              </a:buClr>
              <a:buSzPct val="100000"/>
              <a:buFont typeface="Montserrat"/>
              <a:buNone/>
              <a:defRPr sz="2800">
                <a:solidFill>
                  <a:schemeClr val="lt1"/>
                </a:solidFill>
                <a:latin typeface="Montserrat"/>
                <a:ea typeface="Montserrat"/>
                <a:cs typeface="Montserrat"/>
                <a:sym typeface="Montserrat"/>
              </a:defRPr>
            </a:lvl4pPr>
            <a:lvl5pPr lvl="4">
              <a:spcBef>
                <a:spcPts val="0"/>
              </a:spcBef>
              <a:buClr>
                <a:schemeClr val="lt1"/>
              </a:buClr>
              <a:buSzPct val="100000"/>
              <a:buFont typeface="Montserrat"/>
              <a:buNone/>
              <a:defRPr sz="2800">
                <a:solidFill>
                  <a:schemeClr val="lt1"/>
                </a:solidFill>
                <a:latin typeface="Montserrat"/>
                <a:ea typeface="Montserrat"/>
                <a:cs typeface="Montserrat"/>
                <a:sym typeface="Montserrat"/>
              </a:defRPr>
            </a:lvl5pPr>
            <a:lvl6pPr lvl="5">
              <a:spcBef>
                <a:spcPts val="0"/>
              </a:spcBef>
              <a:buClr>
                <a:schemeClr val="lt1"/>
              </a:buClr>
              <a:buSzPct val="100000"/>
              <a:buFont typeface="Montserrat"/>
              <a:buNone/>
              <a:defRPr sz="2800">
                <a:solidFill>
                  <a:schemeClr val="lt1"/>
                </a:solidFill>
                <a:latin typeface="Montserrat"/>
                <a:ea typeface="Montserrat"/>
                <a:cs typeface="Montserrat"/>
                <a:sym typeface="Montserrat"/>
              </a:defRPr>
            </a:lvl6pPr>
            <a:lvl7pPr lvl="6">
              <a:spcBef>
                <a:spcPts val="0"/>
              </a:spcBef>
              <a:buClr>
                <a:schemeClr val="lt1"/>
              </a:buClr>
              <a:buSzPct val="100000"/>
              <a:buFont typeface="Montserrat"/>
              <a:buNone/>
              <a:defRPr sz="2800">
                <a:solidFill>
                  <a:schemeClr val="lt1"/>
                </a:solidFill>
                <a:latin typeface="Montserrat"/>
                <a:ea typeface="Montserrat"/>
                <a:cs typeface="Montserrat"/>
                <a:sym typeface="Montserrat"/>
              </a:defRPr>
            </a:lvl7pPr>
            <a:lvl8pPr lvl="7">
              <a:spcBef>
                <a:spcPts val="0"/>
              </a:spcBef>
              <a:buClr>
                <a:schemeClr val="lt1"/>
              </a:buClr>
              <a:buSzPct val="100000"/>
              <a:buFont typeface="Montserrat"/>
              <a:buNone/>
              <a:defRPr sz="2800">
                <a:solidFill>
                  <a:schemeClr val="lt1"/>
                </a:solidFill>
                <a:latin typeface="Montserrat"/>
                <a:ea typeface="Montserrat"/>
                <a:cs typeface="Montserrat"/>
                <a:sym typeface="Montserrat"/>
              </a:defRPr>
            </a:lvl8pPr>
            <a:lvl9pPr lvl="8">
              <a:spcBef>
                <a:spcPts val="0"/>
              </a:spcBef>
              <a:buClr>
                <a:schemeClr val="lt1"/>
              </a:buClr>
              <a:buSzPct val="1000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1"/>
              </a:buClr>
              <a:buSzPct val="100000"/>
              <a:buFont typeface="Lato"/>
              <a:buChar char="●"/>
              <a:defRPr sz="1300">
                <a:solidFill>
                  <a:schemeClr val="lt1"/>
                </a:solidFill>
                <a:latin typeface="Lato"/>
                <a:ea typeface="Lato"/>
                <a:cs typeface="Lato"/>
                <a:sym typeface="Lato"/>
              </a:defRPr>
            </a:lvl1pPr>
            <a:lvl2pPr lvl="1">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2pPr>
            <a:lvl3pPr lvl="2">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3pPr>
            <a:lvl4pPr lvl="3">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4pPr>
            <a:lvl5pPr lvl="4">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5pPr>
            <a:lvl6pPr lvl="5">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6pPr>
            <a:lvl7pPr lvl="6">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7pPr>
            <a:lvl8pPr lvl="7">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8pPr>
            <a:lvl9pPr lvl="8">
              <a:lnSpc>
                <a:spcPct val="115000"/>
              </a:lnSpc>
              <a:spcBef>
                <a:spcPts val="0"/>
              </a:spcBef>
              <a:spcAft>
                <a:spcPts val="1600"/>
              </a:spcAft>
              <a:buClr>
                <a:schemeClr val="lt1"/>
              </a:buClr>
              <a:buSzPct val="1000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37150" y="1578400"/>
            <a:ext cx="5017500" cy="1578900"/>
          </a:xfrm>
          <a:prstGeom prst="rect">
            <a:avLst/>
          </a:prstGeom>
        </p:spPr>
        <p:txBody>
          <a:bodyPr anchorCtr="0" anchor="t" bIns="91425" lIns="91425" rIns="91425" wrap="square" tIns="91425">
            <a:noAutofit/>
          </a:bodyPr>
          <a:lstStyle/>
          <a:p>
            <a:pPr lvl="0">
              <a:spcBef>
                <a:spcPts val="0"/>
              </a:spcBef>
              <a:buNone/>
            </a:pPr>
            <a:r>
              <a:rPr lang="en"/>
              <a:t>Dependency Injection</a:t>
            </a:r>
          </a:p>
        </p:txBody>
      </p:sp>
      <p:sp>
        <p:nvSpPr>
          <p:cNvPr id="135" name="Shape 135"/>
          <p:cNvSpPr txBox="1"/>
          <p:nvPr>
            <p:ph idx="1" type="subTitle"/>
          </p:nvPr>
        </p:nvSpPr>
        <p:spPr>
          <a:xfrm>
            <a:off x="5083950" y="3924925"/>
            <a:ext cx="3470700" cy="506100"/>
          </a:xfrm>
          <a:prstGeom prst="rect">
            <a:avLst/>
          </a:prstGeom>
        </p:spPr>
        <p:txBody>
          <a:bodyPr anchorCtr="0" anchor="t" bIns="91425" lIns="91425" rIns="91425" wrap="square" tIns="91425">
            <a:noAutofit/>
          </a:bodyPr>
          <a:lstStyle/>
          <a:p>
            <a:pPr lvl="0">
              <a:spcBef>
                <a:spcPts val="0"/>
              </a:spcBef>
              <a:buNone/>
            </a:pPr>
            <a:r>
              <a:rPr lang="en"/>
              <a:t>By Omri Zloof</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000"/>
              <a:t>Case study 2: conclusions</a:t>
            </a:r>
          </a:p>
        </p:txBody>
      </p:sp>
      <p:sp>
        <p:nvSpPr>
          <p:cNvPr id="189" name="Shape 189"/>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457200" rtl="0">
              <a:spcBef>
                <a:spcPts val="0"/>
              </a:spcBef>
              <a:spcAft>
                <a:spcPts val="0"/>
              </a:spcAft>
              <a:buNone/>
            </a:pPr>
            <a:r>
              <a:rPr lang="en" sz="1800">
                <a:solidFill>
                  <a:srgbClr val="FFFFFF"/>
                </a:solidFill>
              </a:rPr>
              <a:t>Moving the dependencies to be  injected into the constructor using the constructor arguments improved code testablity and reusability, but we still have to provide the class dependencies ourselves.</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000"/>
              <a:t>DI frameworks</a:t>
            </a:r>
          </a:p>
        </p:txBody>
      </p:sp>
      <p:sp>
        <p:nvSpPr>
          <p:cNvPr id="195" name="Shape 195"/>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42900" lvl="0" marL="457200" rtl="0">
              <a:lnSpc>
                <a:spcPct val="100000"/>
              </a:lnSpc>
              <a:spcBef>
                <a:spcPts val="0"/>
              </a:spcBef>
              <a:spcAft>
                <a:spcPts val="0"/>
              </a:spcAft>
              <a:buClr>
                <a:srgbClr val="FFFFFF"/>
              </a:buClr>
              <a:buSzPct val="100000"/>
              <a:buChar char="●"/>
            </a:pPr>
            <a:r>
              <a:rPr lang="en" sz="1800">
                <a:solidFill>
                  <a:srgbClr val="FFFFFF"/>
                </a:solidFill>
              </a:rPr>
              <a:t>A DI framework  analyzes the dependencies of a class. </a:t>
            </a:r>
          </a:p>
          <a:p>
            <a:pPr lvl="0" rtl="0">
              <a:lnSpc>
                <a:spcPct val="100000"/>
              </a:lnSpc>
              <a:spcBef>
                <a:spcPts val="0"/>
              </a:spcBef>
              <a:spcAft>
                <a:spcPts val="0"/>
              </a:spcAft>
              <a:buNone/>
            </a:pPr>
            <a:r>
              <a:t/>
            </a:r>
            <a:endParaRPr sz="1800">
              <a:solidFill>
                <a:srgbClr val="FFFFFF"/>
              </a:solidFill>
            </a:endParaRPr>
          </a:p>
          <a:p>
            <a:pPr indent="-342900" lvl="0" marL="457200" rtl="0">
              <a:lnSpc>
                <a:spcPct val="100000"/>
              </a:lnSpc>
              <a:spcBef>
                <a:spcPts val="0"/>
              </a:spcBef>
              <a:spcAft>
                <a:spcPts val="0"/>
              </a:spcAft>
              <a:buClr>
                <a:srgbClr val="FFFFFF"/>
              </a:buClr>
              <a:buSzPct val="100000"/>
              <a:buChar char="●"/>
            </a:pPr>
            <a:r>
              <a:rPr lang="en" sz="1800">
                <a:solidFill>
                  <a:srgbClr val="FFFFFF"/>
                </a:solidFill>
              </a:rPr>
              <a:t>With this analysis, the DI framework is able to create an instance of the class and inject it into the defined dependencies.</a:t>
            </a:r>
          </a:p>
          <a:p>
            <a:pPr lvl="0" rtl="0">
              <a:lnSpc>
                <a:spcPct val="100000"/>
              </a:lnSpc>
              <a:spcBef>
                <a:spcPts val="0"/>
              </a:spcBef>
              <a:spcAft>
                <a:spcPts val="0"/>
              </a:spcAft>
              <a:buNone/>
            </a:pPr>
            <a:r>
              <a:t/>
            </a:r>
            <a:endParaRPr sz="1800">
              <a:solidFill>
                <a:srgbClr val="FFFFFF"/>
              </a:solidFill>
            </a:endParaRPr>
          </a:p>
          <a:p>
            <a:pPr lvl="0">
              <a:spcBef>
                <a:spcPts val="0"/>
              </a:spcBef>
              <a:buNone/>
            </a:pPr>
            <a:r>
              <a:t/>
            </a:r>
            <a:endParaRPr sz="18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000"/>
              <a:t>DI framework example</a:t>
            </a:r>
          </a:p>
        </p:txBody>
      </p:sp>
      <p:sp>
        <p:nvSpPr>
          <p:cNvPr id="201" name="Shape 20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rPr lang="en" sz="1800"/>
              <a:t>In </a:t>
            </a:r>
            <a:r>
              <a:rPr lang="en" sz="1800"/>
              <a:t>Angular 4</a:t>
            </a:r>
            <a:r>
              <a:rPr lang="en" sz="1800"/>
              <a:t> ,  DI is made easy using a DI framework. </a:t>
            </a:r>
          </a:p>
          <a:p>
            <a:pPr lvl="0">
              <a:spcBef>
                <a:spcPts val="0"/>
              </a:spcBef>
              <a:buNone/>
            </a:pPr>
            <a:r>
              <a:rPr lang="en" sz="1800"/>
              <a:t>Injecting a class is done by:</a:t>
            </a:r>
          </a:p>
          <a:p>
            <a:pPr indent="-342900" lvl="0" marL="457200" rtl="0">
              <a:spcBef>
                <a:spcPts val="0"/>
              </a:spcBef>
              <a:spcAft>
                <a:spcPts val="0"/>
              </a:spcAft>
              <a:buSzPct val="100000"/>
              <a:buAutoNum type="arabicPeriod"/>
            </a:pPr>
            <a:r>
              <a:rPr lang="en" sz="1800"/>
              <a:t> declaring a class as injectable with an annotation - injectable()</a:t>
            </a:r>
          </a:p>
          <a:p>
            <a:pPr indent="-342900" lvl="0" marL="457200" rtl="0">
              <a:spcBef>
                <a:spcPts val="0"/>
              </a:spcBef>
              <a:spcAft>
                <a:spcPts val="0"/>
              </a:spcAft>
              <a:buSzPct val="100000"/>
              <a:buAutoNum type="arabicPeriod"/>
            </a:pPr>
            <a:r>
              <a:rPr lang="en" sz="1800"/>
              <a:t>Subscribing a provider for the injected class</a:t>
            </a:r>
          </a:p>
          <a:p>
            <a:pPr indent="-342900" lvl="0" marL="457200" rtl="0">
              <a:spcBef>
                <a:spcPts val="0"/>
              </a:spcBef>
              <a:buSzPct val="100000"/>
              <a:buAutoNum type="arabicPeriod"/>
            </a:pPr>
            <a:r>
              <a:rPr lang="en" sz="1800"/>
              <a:t>Passing the injected class as an argument to a function</a:t>
            </a:r>
          </a:p>
          <a:p>
            <a:pPr indent="457200" lvl="0" marL="914400" rtl="0">
              <a:spcBef>
                <a:spcPts val="0"/>
              </a:spcBef>
              <a:buNone/>
            </a:pPr>
            <a:r>
              <a:rPr lang="en" sz="1800">
                <a:solidFill>
                  <a:srgbClr val="FFFFFF"/>
                </a:solidFill>
              </a:rPr>
              <a:t>[{ </a:t>
            </a:r>
            <a:r>
              <a:rPr lang="en" sz="1800">
                <a:solidFill>
                  <a:srgbClr val="6D9EEB"/>
                </a:solidFill>
              </a:rPr>
              <a:t>provide</a:t>
            </a:r>
            <a:r>
              <a:rPr lang="en" sz="1800">
                <a:solidFill>
                  <a:srgbClr val="FFFFFF"/>
                </a:solidFill>
              </a:rPr>
              <a:t>: Logger,  </a:t>
            </a:r>
            <a:r>
              <a:rPr lang="en" sz="1800">
                <a:solidFill>
                  <a:srgbClr val="6D9EEB"/>
                </a:solidFill>
              </a:rPr>
              <a:t>useClass</a:t>
            </a:r>
            <a:r>
              <a:rPr lang="en" sz="1800">
                <a:solidFill>
                  <a:srgbClr val="FFFFFF"/>
                </a:solidFill>
              </a:rPr>
              <a:t>: Logger }]</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000"/>
              <a:t>conclusion</a:t>
            </a:r>
          </a:p>
        </p:txBody>
      </p:sp>
      <p:sp>
        <p:nvSpPr>
          <p:cNvPr id="207" name="Shape 207"/>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t/>
            </a:r>
            <a:endParaRPr sz="2400">
              <a:solidFill>
                <a:srgbClr val="FFFFFF"/>
              </a:solidFill>
            </a:endParaRPr>
          </a:p>
          <a:p>
            <a:pPr lvl="0" rtl="0">
              <a:lnSpc>
                <a:spcPct val="100000"/>
              </a:lnSpc>
              <a:spcBef>
                <a:spcPts val="0"/>
              </a:spcBef>
              <a:spcAft>
                <a:spcPts val="0"/>
              </a:spcAft>
              <a:buNone/>
            </a:pPr>
            <a:r>
              <a:t/>
            </a:r>
            <a:endParaRPr b="1" sz="2400">
              <a:solidFill>
                <a:srgbClr val="FFFFFF"/>
              </a:solidFill>
            </a:endParaRPr>
          </a:p>
          <a:p>
            <a:pPr lvl="0" rtl="0">
              <a:lnSpc>
                <a:spcPct val="100000"/>
              </a:lnSpc>
              <a:spcBef>
                <a:spcPts val="0"/>
              </a:spcBef>
              <a:spcAft>
                <a:spcPts val="0"/>
              </a:spcAft>
              <a:buNone/>
            </a:pPr>
            <a:r>
              <a:rPr b="1" lang="en" sz="2400">
                <a:solidFill>
                  <a:srgbClr val="FFFFFF"/>
                </a:solidFill>
              </a:rPr>
              <a:t>Using DI frameworks lets you  create reusable, testable code, in an easy to code way.</a:t>
            </a:r>
          </a:p>
          <a:p>
            <a:pPr lvl="0">
              <a:spcBef>
                <a:spcPts val="0"/>
              </a:spcBef>
              <a:buNone/>
            </a:pPr>
            <a:r>
              <a:t/>
            </a:r>
            <a:endParaRPr sz="24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000"/>
              <a:t>Talk objectives</a:t>
            </a:r>
          </a:p>
        </p:txBody>
      </p:sp>
      <p:sp>
        <p:nvSpPr>
          <p:cNvPr id="141" name="Shape 14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342900" lvl="0" marL="457200" rtl="0">
              <a:spcBef>
                <a:spcPts val="0"/>
              </a:spcBef>
              <a:buSzPct val="100000"/>
              <a:buChar char="●"/>
            </a:pPr>
            <a:r>
              <a:rPr lang="en" sz="1800"/>
              <a:t>what is a </a:t>
            </a:r>
            <a:r>
              <a:rPr lang="en" sz="1800"/>
              <a:t>dependency</a:t>
            </a:r>
            <a:r>
              <a:rPr lang="en" sz="1800"/>
              <a:t> is, and how it affects us as programmers</a:t>
            </a:r>
          </a:p>
          <a:p>
            <a:pPr lvl="0" rtl="0">
              <a:spcBef>
                <a:spcPts val="0"/>
              </a:spcBef>
              <a:buNone/>
            </a:pPr>
            <a:r>
              <a:t/>
            </a:r>
            <a:endParaRPr/>
          </a:p>
          <a:p>
            <a:pPr indent="-342900" lvl="0" marL="457200" rtl="0">
              <a:spcBef>
                <a:spcPts val="0"/>
              </a:spcBef>
              <a:buSzPct val="100000"/>
              <a:buChar char="●"/>
            </a:pPr>
            <a:r>
              <a:rPr lang="en" sz="1800"/>
              <a:t>What is </a:t>
            </a:r>
            <a:r>
              <a:rPr lang="en" sz="1800"/>
              <a:t>dependency</a:t>
            </a:r>
            <a:r>
              <a:rPr lang="en" sz="1800"/>
              <a:t> injection, and the three forms of the DI design pattern</a:t>
            </a:r>
          </a:p>
          <a:p>
            <a:pPr lvl="0" rtl="0">
              <a:spcBef>
                <a:spcPts val="0"/>
              </a:spcBef>
              <a:buNone/>
            </a:pPr>
            <a:r>
              <a:t/>
            </a:r>
            <a:endParaRPr/>
          </a:p>
          <a:p>
            <a:pPr indent="-342900" lvl="0" marL="457200" rtl="0">
              <a:spcBef>
                <a:spcPts val="0"/>
              </a:spcBef>
              <a:buSzPct val="100000"/>
              <a:buChar char="●"/>
            </a:pPr>
            <a:r>
              <a:rPr lang="en" sz="1800"/>
              <a:t>What are DI frameworks, and why we love them</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rtl="0">
              <a:spcBef>
                <a:spcPts val="0"/>
              </a:spcBef>
              <a:buNone/>
            </a:pPr>
            <a:r>
              <a:rPr lang="en" sz="3000"/>
              <a:t>Intro - what is a dependency</a:t>
            </a:r>
          </a:p>
        </p:txBody>
      </p:sp>
      <p:sp>
        <p:nvSpPr>
          <p:cNvPr id="147" name="Shape 147"/>
          <p:cNvSpPr txBox="1"/>
          <p:nvPr>
            <p:ph idx="1" type="body"/>
          </p:nvPr>
        </p:nvSpPr>
        <p:spPr>
          <a:xfrm>
            <a:off x="1297500" y="1307850"/>
            <a:ext cx="7038900" cy="2911200"/>
          </a:xfrm>
          <a:prstGeom prst="rect">
            <a:avLst/>
          </a:prstGeom>
        </p:spPr>
        <p:txBody>
          <a:bodyPr anchorCtr="0" anchor="t" bIns="91425" lIns="91425" rIns="91425" wrap="square" tIns="91425">
            <a:noAutofit/>
          </a:bodyPr>
          <a:lstStyle/>
          <a:p>
            <a:pPr lvl="0" rtl="0">
              <a:spcBef>
                <a:spcPts val="0"/>
              </a:spcBef>
              <a:buNone/>
            </a:pPr>
            <a:r>
              <a:rPr lang="en" sz="2400" u="sng"/>
              <a:t>A dependency is when one object uses the API of another object</a:t>
            </a:r>
          </a:p>
          <a:p>
            <a:pPr indent="-342900" lvl="0" marL="457200" rtl="0">
              <a:spcBef>
                <a:spcPts val="0"/>
              </a:spcBef>
              <a:buSzPct val="100000"/>
              <a:buChar char="●"/>
            </a:pPr>
            <a:r>
              <a:rPr lang="en" sz="1800"/>
              <a:t>All programs contain components that pass information between one another.</a:t>
            </a:r>
          </a:p>
          <a:p>
            <a:pPr lvl="0" rtl="0">
              <a:spcBef>
                <a:spcPts val="0"/>
              </a:spcBef>
              <a:buNone/>
            </a:pPr>
            <a:r>
              <a:t/>
            </a:r>
            <a:endParaRPr sz="1800"/>
          </a:p>
          <a:p>
            <a:pPr indent="-342900" lvl="0" marL="457200" rtl="0">
              <a:spcBef>
                <a:spcPts val="0"/>
              </a:spcBef>
              <a:buSzPct val="100000"/>
              <a:buChar char="●"/>
            </a:pPr>
            <a:r>
              <a:rPr lang="en" sz="1800"/>
              <a:t>From a practical perspective, you can identify a dependency in your code whenever you use the new keyword to instantiate an object. </a:t>
            </a:r>
          </a:p>
          <a:p>
            <a:pPr lvl="0" rt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585500" cy="914100"/>
          </a:xfrm>
          <a:prstGeom prst="rect">
            <a:avLst/>
          </a:prstGeom>
        </p:spPr>
        <p:txBody>
          <a:bodyPr anchorCtr="0" anchor="t" bIns="91425" lIns="91425" rIns="91425" wrap="square" tIns="91425">
            <a:noAutofit/>
          </a:bodyPr>
          <a:lstStyle/>
          <a:p>
            <a:pPr lvl="0">
              <a:spcBef>
                <a:spcPts val="0"/>
              </a:spcBef>
              <a:buNone/>
            </a:pPr>
            <a:r>
              <a:rPr lang="en" sz="3000"/>
              <a:t>Case study 1: constructor initialization</a:t>
            </a:r>
          </a:p>
        </p:txBody>
      </p:sp>
      <p:sp>
        <p:nvSpPr>
          <p:cNvPr id="153" name="Shape 153"/>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0" lvl="0" marL="914400" rtl="0">
              <a:spcBef>
                <a:spcPts val="0"/>
              </a:spcBef>
              <a:spcAft>
                <a:spcPts val="0"/>
              </a:spcAft>
              <a:buNone/>
            </a:pPr>
            <a:r>
              <a:rPr lang="en" sz="2400">
                <a:solidFill>
                  <a:srgbClr val="268BD2"/>
                </a:solidFill>
                <a:latin typeface="Arial"/>
                <a:ea typeface="Arial"/>
                <a:cs typeface="Arial"/>
                <a:sym typeface="Arial"/>
              </a:rPr>
              <a:t>class</a:t>
            </a:r>
            <a:r>
              <a:rPr lang="en" sz="2400">
                <a:solidFill>
                  <a:srgbClr val="93A1A1"/>
                </a:solidFill>
                <a:latin typeface="Arial"/>
                <a:ea typeface="Arial"/>
                <a:cs typeface="Arial"/>
                <a:sym typeface="Arial"/>
              </a:rPr>
              <a:t> Car {</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constructor() {</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a:t>
            </a:r>
            <a:r>
              <a:rPr lang="en" sz="2400">
                <a:solidFill>
                  <a:srgbClr val="859900"/>
                </a:solidFill>
                <a:latin typeface="Arial"/>
                <a:ea typeface="Arial"/>
                <a:cs typeface="Arial"/>
                <a:sym typeface="Arial"/>
              </a:rPr>
              <a:t>this</a:t>
            </a:r>
            <a:r>
              <a:rPr lang="en" sz="2400">
                <a:solidFill>
                  <a:srgbClr val="93A1A1"/>
                </a:solidFill>
                <a:latin typeface="Arial"/>
                <a:ea typeface="Arial"/>
                <a:cs typeface="Arial"/>
                <a:sym typeface="Arial"/>
              </a:rPr>
              <a:t>.engine </a:t>
            </a:r>
            <a:r>
              <a:rPr lang="en" sz="2400">
                <a:solidFill>
                  <a:srgbClr val="859900"/>
                </a:solidFill>
                <a:latin typeface="Arial"/>
                <a:ea typeface="Arial"/>
                <a:cs typeface="Arial"/>
                <a:sym typeface="Arial"/>
              </a:rPr>
              <a:t>=</a:t>
            </a:r>
            <a:r>
              <a:rPr lang="en" sz="2400">
                <a:solidFill>
                  <a:srgbClr val="93A1A1"/>
                </a:solidFill>
                <a:latin typeface="Arial"/>
                <a:ea typeface="Arial"/>
                <a:cs typeface="Arial"/>
                <a:sym typeface="Arial"/>
              </a:rPr>
              <a:t> </a:t>
            </a:r>
            <a:r>
              <a:rPr lang="en" sz="2400">
                <a:solidFill>
                  <a:srgbClr val="859900"/>
                </a:solidFill>
                <a:latin typeface="Arial"/>
                <a:ea typeface="Arial"/>
                <a:cs typeface="Arial"/>
                <a:sym typeface="Arial"/>
              </a:rPr>
              <a:t>new</a:t>
            </a:r>
            <a:r>
              <a:rPr lang="en" sz="2400">
                <a:solidFill>
                  <a:srgbClr val="93A1A1"/>
                </a:solidFill>
                <a:latin typeface="Arial"/>
                <a:ea typeface="Arial"/>
                <a:cs typeface="Arial"/>
                <a:sym typeface="Arial"/>
              </a:rPr>
              <a:t> BigEngine();</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a:t>
            </a:r>
            <a:r>
              <a:rPr lang="en" sz="2400">
                <a:solidFill>
                  <a:srgbClr val="859900"/>
                </a:solidFill>
                <a:latin typeface="Arial"/>
                <a:ea typeface="Arial"/>
                <a:cs typeface="Arial"/>
                <a:sym typeface="Arial"/>
              </a:rPr>
              <a:t>this</a:t>
            </a:r>
            <a:r>
              <a:rPr lang="en" sz="2400">
                <a:solidFill>
                  <a:srgbClr val="93A1A1"/>
                </a:solidFill>
                <a:latin typeface="Arial"/>
                <a:ea typeface="Arial"/>
                <a:cs typeface="Arial"/>
                <a:sym typeface="Arial"/>
              </a:rPr>
              <a:t>.tires </a:t>
            </a:r>
            <a:r>
              <a:rPr lang="en" sz="2400">
                <a:solidFill>
                  <a:srgbClr val="859900"/>
                </a:solidFill>
                <a:latin typeface="Arial"/>
                <a:ea typeface="Arial"/>
                <a:cs typeface="Arial"/>
                <a:sym typeface="Arial"/>
              </a:rPr>
              <a:t>=</a:t>
            </a:r>
            <a:r>
              <a:rPr lang="en" sz="2400">
                <a:solidFill>
                  <a:srgbClr val="93A1A1"/>
                </a:solidFill>
                <a:latin typeface="Arial"/>
                <a:ea typeface="Arial"/>
                <a:cs typeface="Arial"/>
                <a:sym typeface="Arial"/>
              </a:rPr>
              <a:t> Tires.getInstance();</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a:t>
            </a:r>
            <a:r>
              <a:rPr lang="en" sz="2400">
                <a:solidFill>
                  <a:srgbClr val="859900"/>
                </a:solidFill>
                <a:latin typeface="Arial"/>
                <a:ea typeface="Arial"/>
                <a:cs typeface="Arial"/>
                <a:sym typeface="Arial"/>
              </a:rPr>
              <a:t>this</a:t>
            </a:r>
            <a:r>
              <a:rPr lang="en" sz="2400">
                <a:solidFill>
                  <a:srgbClr val="93A1A1"/>
                </a:solidFill>
                <a:latin typeface="Arial"/>
                <a:ea typeface="Arial"/>
                <a:cs typeface="Arial"/>
                <a:sym typeface="Arial"/>
              </a:rPr>
              <a:t>.doors </a:t>
            </a:r>
            <a:r>
              <a:rPr lang="en" sz="2400">
                <a:solidFill>
                  <a:srgbClr val="859900"/>
                </a:solidFill>
                <a:latin typeface="Arial"/>
                <a:ea typeface="Arial"/>
                <a:cs typeface="Arial"/>
                <a:sym typeface="Arial"/>
              </a:rPr>
              <a:t>=</a:t>
            </a:r>
            <a:r>
              <a:rPr lang="en" sz="2400">
                <a:solidFill>
                  <a:srgbClr val="93A1A1"/>
                </a:solidFill>
                <a:latin typeface="Arial"/>
                <a:ea typeface="Arial"/>
                <a:cs typeface="Arial"/>
                <a:sym typeface="Arial"/>
              </a:rPr>
              <a:t> app.get(</a:t>
            </a:r>
            <a:r>
              <a:rPr lang="en" sz="2400">
                <a:solidFill>
                  <a:srgbClr val="2AA198"/>
                </a:solidFill>
                <a:latin typeface="Arial"/>
                <a:ea typeface="Arial"/>
                <a:cs typeface="Arial"/>
                <a:sym typeface="Arial"/>
              </a:rPr>
              <a:t>'doors'</a:t>
            </a:r>
            <a:r>
              <a:rPr lang="en" sz="2400">
                <a:solidFill>
                  <a:srgbClr val="93A1A1"/>
                </a:solidFill>
                <a:latin typeface="Arial"/>
                <a:ea typeface="Arial"/>
                <a:cs typeface="Arial"/>
                <a:sym typeface="Arial"/>
              </a:rPr>
              <a:t>);</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000"/>
              <a:t>Case study 1: important notice</a:t>
            </a:r>
          </a:p>
        </p:txBody>
      </p:sp>
      <p:sp>
        <p:nvSpPr>
          <p:cNvPr id="159" name="Shape 159"/>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rPr lang="en" sz="1800"/>
              <a:t>The example has two main relevant issues:</a:t>
            </a:r>
          </a:p>
          <a:p>
            <a:pPr indent="-342900" lvl="0" marL="457200" rtl="0">
              <a:spcBef>
                <a:spcPts val="0"/>
              </a:spcBef>
              <a:buSzPct val="100000"/>
              <a:buChar char="●"/>
            </a:pPr>
            <a:r>
              <a:rPr lang="en" sz="1800"/>
              <a:t>The constructor assigns needed dependencies to internal properties</a:t>
            </a:r>
          </a:p>
          <a:p>
            <a:pPr lvl="0" rtl="0">
              <a:spcBef>
                <a:spcPts val="0"/>
              </a:spcBef>
              <a:buNone/>
            </a:pPr>
            <a:r>
              <a:t/>
            </a:r>
            <a:endParaRPr sz="1800"/>
          </a:p>
          <a:p>
            <a:pPr indent="-342900" lvl="0" marL="457200" rtl="0">
              <a:spcBef>
                <a:spcPts val="0"/>
              </a:spcBef>
              <a:buSzPct val="100000"/>
              <a:buChar char="●"/>
            </a:pPr>
            <a:r>
              <a:rPr lang="en" sz="1800"/>
              <a:t>The constructor knows how each of its dependencies are created</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000"/>
              <a:t>Case study 1: issues</a:t>
            </a:r>
          </a:p>
        </p:txBody>
      </p:sp>
      <p:sp>
        <p:nvSpPr>
          <p:cNvPr id="165" name="Shape 165"/>
          <p:cNvSpPr txBox="1"/>
          <p:nvPr>
            <p:ph idx="1" type="body"/>
          </p:nvPr>
        </p:nvSpPr>
        <p:spPr>
          <a:xfrm>
            <a:off x="1297500" y="1567550"/>
            <a:ext cx="7038900" cy="2911200"/>
          </a:xfrm>
          <a:prstGeom prst="rect">
            <a:avLst/>
          </a:prstGeom>
          <a:ln>
            <a:noFill/>
          </a:ln>
        </p:spPr>
        <p:txBody>
          <a:bodyPr anchorCtr="0" anchor="t" bIns="91425" lIns="91425" rIns="91425" wrap="square" tIns="91425">
            <a:noAutofit/>
          </a:bodyPr>
          <a:lstStyle/>
          <a:p>
            <a:pPr indent="0" lvl="0" marL="0" rtl="0">
              <a:spcBef>
                <a:spcPts val="0"/>
              </a:spcBef>
              <a:spcAft>
                <a:spcPts val="0"/>
              </a:spcAft>
              <a:buNone/>
            </a:pPr>
            <a:r>
              <a:rPr lang="en" sz="1800">
                <a:solidFill>
                  <a:srgbClr val="FFFFFF"/>
                </a:solidFill>
              </a:rPr>
              <a:t>Letting the constructor know how to create all of its dependencies leads to code that is hard to maintain</a:t>
            </a:r>
          </a:p>
          <a:p>
            <a:pPr indent="0" lvl="0" marL="457200" rtl="0">
              <a:spcBef>
                <a:spcPts val="0"/>
              </a:spcBef>
              <a:spcAft>
                <a:spcPts val="0"/>
              </a:spcAft>
              <a:buNone/>
            </a:pPr>
            <a:r>
              <a:t/>
            </a:r>
            <a:endParaRPr sz="1800">
              <a:solidFill>
                <a:srgbClr val="FFFFFF"/>
              </a:solidFill>
            </a:endParaRPr>
          </a:p>
          <a:p>
            <a:pPr indent="-342900" lvl="0" marL="457200" rtl="0">
              <a:spcBef>
                <a:spcPts val="0"/>
              </a:spcBef>
              <a:spcAft>
                <a:spcPts val="0"/>
              </a:spcAft>
              <a:buClr>
                <a:srgbClr val="FFFFFF"/>
              </a:buClr>
              <a:buSzPct val="100000"/>
              <a:buChar char="●"/>
            </a:pPr>
            <a:r>
              <a:rPr lang="en" sz="1800">
                <a:solidFill>
                  <a:srgbClr val="FFFFFF"/>
                </a:solidFill>
              </a:rPr>
              <a:t>What happens if the Tires class evolves and its getInstance() requires a parameter? (the car class will break)</a:t>
            </a:r>
          </a:p>
          <a:p>
            <a:pPr indent="-342900" lvl="0" marL="457200" rtl="0">
              <a:spcBef>
                <a:spcPts val="0"/>
              </a:spcBef>
              <a:spcAft>
                <a:spcPts val="0"/>
              </a:spcAft>
              <a:buClr>
                <a:srgbClr val="FFFFFF"/>
              </a:buClr>
              <a:buSzPct val="100000"/>
              <a:buChar char="●"/>
            </a:pPr>
            <a:r>
              <a:rPr lang="en" sz="1800">
                <a:solidFill>
                  <a:srgbClr val="FFFFFF"/>
                </a:solidFill>
              </a:rPr>
              <a:t>What happens if you want to use a different class of Engine for your car? </a:t>
            </a:r>
          </a:p>
          <a:p>
            <a:pPr indent="-342900" lvl="0" marL="457200" rtl="0">
              <a:spcBef>
                <a:spcPts val="0"/>
              </a:spcBef>
              <a:spcAft>
                <a:spcPts val="0"/>
              </a:spcAft>
              <a:buClr>
                <a:srgbClr val="FFFFFF"/>
              </a:buClr>
              <a:buSzPct val="100000"/>
              <a:buChar char="●"/>
            </a:pPr>
            <a:r>
              <a:rPr lang="en" sz="1800">
                <a:solidFill>
                  <a:srgbClr val="FFFFFF"/>
                </a:solidFill>
              </a:rPr>
              <a:t>When you write tests for Car you're at the mercy of its hidden dependencies.</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000"/>
              <a:t>The dependency injection design pattern</a:t>
            </a:r>
          </a:p>
        </p:txBody>
      </p:sp>
      <p:sp>
        <p:nvSpPr>
          <p:cNvPr id="171" name="Shape 171"/>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rPr lang="en" sz="1800"/>
              <a:t>Dependency injection allows us to create flexible code, improving our ability to test and reuse our code.</a:t>
            </a:r>
          </a:p>
          <a:p>
            <a:pPr lvl="0">
              <a:spcBef>
                <a:spcPts val="0"/>
              </a:spcBef>
              <a:buNone/>
            </a:pPr>
            <a:r>
              <a:rPr lang="en" sz="1800"/>
              <a:t>There are three ways to implement the DI design pattern:</a:t>
            </a:r>
          </a:p>
          <a:p>
            <a:pPr indent="-342900" lvl="0" marL="457200" rtl="0">
              <a:spcBef>
                <a:spcPts val="0"/>
              </a:spcBef>
              <a:spcAft>
                <a:spcPts val="0"/>
              </a:spcAft>
              <a:buSzPct val="100000"/>
              <a:buChar char="●"/>
            </a:pPr>
            <a:r>
              <a:rPr lang="en" sz="1800"/>
              <a:t>Constructor injection</a:t>
            </a:r>
          </a:p>
          <a:p>
            <a:pPr indent="-342900" lvl="0" marL="457200" rtl="0">
              <a:spcBef>
                <a:spcPts val="0"/>
              </a:spcBef>
              <a:spcAft>
                <a:spcPts val="0"/>
              </a:spcAft>
              <a:buSzPct val="100000"/>
              <a:buChar char="●"/>
            </a:pPr>
            <a:r>
              <a:rPr lang="en" sz="1800"/>
              <a:t>Setter injection</a:t>
            </a:r>
          </a:p>
          <a:p>
            <a:pPr indent="-342900" lvl="0" marL="457200">
              <a:spcBef>
                <a:spcPts val="0"/>
              </a:spcBef>
              <a:buSzPct val="100000"/>
              <a:buChar char="●"/>
            </a:pPr>
            <a:r>
              <a:rPr lang="en" sz="1800"/>
              <a:t>Interface injection - obligatory </a:t>
            </a:r>
            <a:r>
              <a:rPr lang="en" sz="1800"/>
              <a:t>injected class API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000"/>
              <a:t>Case study 2: constructor DI</a:t>
            </a:r>
          </a:p>
        </p:txBody>
      </p:sp>
      <p:sp>
        <p:nvSpPr>
          <p:cNvPr id="177" name="Shape 177"/>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indent="457200" lvl="0" marL="457200" rtl="0">
              <a:spcBef>
                <a:spcPts val="0"/>
              </a:spcBef>
              <a:spcAft>
                <a:spcPts val="0"/>
              </a:spcAft>
              <a:buNone/>
            </a:pPr>
            <a:r>
              <a:rPr lang="en" sz="2400">
                <a:solidFill>
                  <a:srgbClr val="268BD2"/>
                </a:solidFill>
                <a:latin typeface="Arial"/>
                <a:ea typeface="Arial"/>
                <a:cs typeface="Arial"/>
                <a:sym typeface="Arial"/>
              </a:rPr>
              <a:t>class</a:t>
            </a:r>
            <a:r>
              <a:rPr lang="en" sz="2400">
                <a:solidFill>
                  <a:srgbClr val="93A1A1"/>
                </a:solidFill>
                <a:latin typeface="Arial"/>
                <a:ea typeface="Arial"/>
                <a:cs typeface="Arial"/>
                <a:sym typeface="Arial"/>
              </a:rPr>
              <a:t> Car {</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constructor(engine, tires, doors)  {</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a:t>
            </a:r>
            <a:r>
              <a:rPr lang="en" sz="2400">
                <a:solidFill>
                  <a:srgbClr val="859900"/>
                </a:solidFill>
                <a:latin typeface="Arial"/>
                <a:ea typeface="Arial"/>
                <a:cs typeface="Arial"/>
                <a:sym typeface="Arial"/>
              </a:rPr>
              <a:t>this</a:t>
            </a:r>
            <a:r>
              <a:rPr lang="en" sz="2400">
                <a:solidFill>
                  <a:srgbClr val="93A1A1"/>
                </a:solidFill>
                <a:latin typeface="Arial"/>
                <a:ea typeface="Arial"/>
                <a:cs typeface="Arial"/>
                <a:sym typeface="Arial"/>
              </a:rPr>
              <a:t>.engine </a:t>
            </a:r>
            <a:r>
              <a:rPr lang="en" sz="2400">
                <a:solidFill>
                  <a:srgbClr val="859900"/>
                </a:solidFill>
                <a:latin typeface="Arial"/>
                <a:ea typeface="Arial"/>
                <a:cs typeface="Arial"/>
                <a:sym typeface="Arial"/>
              </a:rPr>
              <a:t>=</a:t>
            </a:r>
            <a:r>
              <a:rPr lang="en" sz="2400">
                <a:solidFill>
                  <a:srgbClr val="93A1A1"/>
                </a:solidFill>
                <a:latin typeface="Arial"/>
                <a:ea typeface="Arial"/>
                <a:cs typeface="Arial"/>
                <a:sym typeface="Arial"/>
              </a:rPr>
              <a:t> engine;</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a:t>
            </a:r>
            <a:r>
              <a:rPr lang="en" sz="2400">
                <a:solidFill>
                  <a:srgbClr val="859900"/>
                </a:solidFill>
                <a:latin typeface="Arial"/>
                <a:ea typeface="Arial"/>
                <a:cs typeface="Arial"/>
                <a:sym typeface="Arial"/>
              </a:rPr>
              <a:t>this</a:t>
            </a:r>
            <a:r>
              <a:rPr lang="en" sz="2400">
                <a:solidFill>
                  <a:srgbClr val="93A1A1"/>
                </a:solidFill>
                <a:latin typeface="Arial"/>
                <a:ea typeface="Arial"/>
                <a:cs typeface="Arial"/>
                <a:sym typeface="Arial"/>
              </a:rPr>
              <a:t>.tires </a:t>
            </a:r>
            <a:r>
              <a:rPr lang="en" sz="2400">
                <a:solidFill>
                  <a:srgbClr val="859900"/>
                </a:solidFill>
                <a:latin typeface="Arial"/>
                <a:ea typeface="Arial"/>
                <a:cs typeface="Arial"/>
                <a:sym typeface="Arial"/>
              </a:rPr>
              <a:t>=</a:t>
            </a:r>
            <a:r>
              <a:rPr lang="en" sz="2400">
                <a:solidFill>
                  <a:srgbClr val="93A1A1"/>
                </a:solidFill>
                <a:latin typeface="Arial"/>
                <a:ea typeface="Arial"/>
                <a:cs typeface="Arial"/>
                <a:sym typeface="Arial"/>
              </a:rPr>
              <a:t> tires;</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a:t>
            </a:r>
            <a:r>
              <a:rPr lang="en" sz="2400">
                <a:solidFill>
                  <a:srgbClr val="859900"/>
                </a:solidFill>
                <a:latin typeface="Arial"/>
                <a:ea typeface="Arial"/>
                <a:cs typeface="Arial"/>
                <a:sym typeface="Arial"/>
              </a:rPr>
              <a:t>this</a:t>
            </a:r>
            <a:r>
              <a:rPr lang="en" sz="2400">
                <a:solidFill>
                  <a:srgbClr val="93A1A1"/>
                </a:solidFill>
                <a:latin typeface="Arial"/>
                <a:ea typeface="Arial"/>
                <a:cs typeface="Arial"/>
                <a:sym typeface="Arial"/>
              </a:rPr>
              <a:t>.doors </a:t>
            </a:r>
            <a:r>
              <a:rPr lang="en" sz="2400">
                <a:solidFill>
                  <a:srgbClr val="859900"/>
                </a:solidFill>
                <a:latin typeface="Arial"/>
                <a:ea typeface="Arial"/>
                <a:cs typeface="Arial"/>
                <a:sym typeface="Arial"/>
              </a:rPr>
              <a:t>=</a:t>
            </a:r>
            <a:r>
              <a:rPr lang="en" sz="2400">
                <a:solidFill>
                  <a:srgbClr val="93A1A1"/>
                </a:solidFill>
                <a:latin typeface="Arial"/>
                <a:ea typeface="Arial"/>
                <a:cs typeface="Arial"/>
                <a:sym typeface="Arial"/>
              </a:rPr>
              <a:t> doors;</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a:t>
            </a:r>
            <a:br>
              <a:rPr lang="en" sz="2400">
                <a:solidFill>
                  <a:srgbClr val="93A1A1"/>
                </a:solidFill>
                <a:latin typeface="Arial"/>
                <a:ea typeface="Arial"/>
                <a:cs typeface="Arial"/>
                <a:sym typeface="Arial"/>
              </a:rPr>
            </a:br>
            <a:r>
              <a:rPr lang="en" sz="2400">
                <a:solidFill>
                  <a:srgbClr val="93A1A1"/>
                </a:solidFill>
                <a:latin typeface="Arial"/>
                <a:ea typeface="Arial"/>
                <a:cs typeface="Arial"/>
                <a:sym typeface="Arial"/>
              </a:rPr>
              <a:t>	}</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1297500" y="393750"/>
            <a:ext cx="7038900" cy="914100"/>
          </a:xfrm>
          <a:prstGeom prst="rect">
            <a:avLst/>
          </a:prstGeom>
        </p:spPr>
        <p:txBody>
          <a:bodyPr anchorCtr="0" anchor="t" bIns="91425" lIns="91425" rIns="91425" wrap="square" tIns="91425">
            <a:noAutofit/>
          </a:bodyPr>
          <a:lstStyle/>
          <a:p>
            <a:pPr lvl="0">
              <a:spcBef>
                <a:spcPts val="0"/>
              </a:spcBef>
              <a:buNone/>
            </a:pPr>
            <a:r>
              <a:rPr lang="en" sz="3000"/>
              <a:t>Case study 2: issues</a:t>
            </a:r>
          </a:p>
        </p:txBody>
      </p:sp>
      <p:sp>
        <p:nvSpPr>
          <p:cNvPr id="183" name="Shape 183"/>
          <p:cNvSpPr txBox="1"/>
          <p:nvPr>
            <p:ph idx="1" type="body"/>
          </p:nvPr>
        </p:nvSpPr>
        <p:spPr>
          <a:xfrm>
            <a:off x="1297500" y="1567550"/>
            <a:ext cx="7038900" cy="2911200"/>
          </a:xfrm>
          <a:prstGeom prst="rect">
            <a:avLst/>
          </a:prstGeom>
        </p:spPr>
        <p:txBody>
          <a:bodyPr anchorCtr="0" anchor="t" bIns="91425" lIns="91425" rIns="91425" wrap="square" tIns="91425">
            <a:noAutofit/>
          </a:bodyPr>
          <a:lstStyle/>
          <a:p>
            <a:pPr lvl="0">
              <a:spcBef>
                <a:spcPts val="0"/>
              </a:spcBef>
              <a:buNone/>
            </a:pPr>
            <a:r>
              <a:rPr lang="en" sz="1800"/>
              <a:t>In this case study, the responsibility of creating and managing the constructor dependencies is moved to a higher level.</a:t>
            </a:r>
          </a:p>
          <a:p>
            <a:pPr indent="0" lvl="0" marL="457200" rtl="0">
              <a:spcBef>
                <a:spcPts val="0"/>
              </a:spcBef>
              <a:spcAft>
                <a:spcPts val="0"/>
              </a:spcAft>
              <a:buNone/>
            </a:pPr>
            <a:r>
              <a:rPr b="1" lang="en" sz="1800">
                <a:solidFill>
                  <a:srgbClr val="FFFFFF"/>
                </a:solidFill>
              </a:rPr>
              <a:t>Who takes care of assembling all those dependencies for us? It’s us</a:t>
            </a:r>
          </a:p>
          <a:p>
            <a:pPr indent="0" lvl="0" marL="457200" rtl="0">
              <a:spcBef>
                <a:spcPts val="0"/>
              </a:spcBef>
              <a:spcAft>
                <a:spcPts val="0"/>
              </a:spcAft>
              <a:buNone/>
            </a:pPr>
            <a:r>
              <a:t/>
            </a:r>
            <a:endParaRPr b="1" sz="1800">
              <a:solidFill>
                <a:srgbClr val="FFFFFF"/>
              </a:solidFill>
            </a:endParaRPr>
          </a:p>
          <a:p>
            <a:pPr indent="0" lvl="0" marL="0" rtl="0">
              <a:spcBef>
                <a:spcPts val="0"/>
              </a:spcBef>
              <a:spcAft>
                <a:spcPts val="0"/>
              </a:spcAft>
              <a:buNone/>
            </a:pPr>
            <a:r>
              <a:t/>
            </a:r>
            <a:endParaRPr b="1" sz="18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