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86" r:id="rId4"/>
    <p:sldId id="285" r:id="rId5"/>
    <p:sldId id="293" r:id="rId6"/>
    <p:sldId id="292" r:id="rId7"/>
    <p:sldId id="295" r:id="rId8"/>
    <p:sldId id="296" r:id="rId9"/>
    <p:sldId id="294" r:id="rId10"/>
    <p:sldId id="281" r:id="rId11"/>
    <p:sldId id="282" r:id="rId12"/>
    <p:sldId id="283" r:id="rId13"/>
    <p:sldId id="284" r:id="rId14"/>
    <p:sldId id="287" r:id="rId15"/>
    <p:sldId id="288" r:id="rId16"/>
    <p:sldId id="289" r:id="rId17"/>
    <p:sldId id="291" r:id="rId18"/>
    <p:sldId id="29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7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61907-1488-6248-835A-E278885C2B26}" type="datetimeFigureOut">
              <a:rPr lang="en-US" smtClean="0"/>
              <a:t>7/13/24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657F1-574C-FB42-81B2-F5844F54F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657F1-574C-FB42-81B2-F5844F54FA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3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7C97-D1A6-1512-1C0A-E5285B108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D928D-A4F7-FEFE-BFE4-A327CCB3F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AFBC-143A-7004-3D63-A64847CD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FB75-703B-134E-9DA1-1D2A7B4AB759}" type="datetime1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032F7-8626-27C1-8C29-890A1748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41E5F-9BE7-C950-7011-4E6D501B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D5EE-7198-1990-7B82-5323FB70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F1494-5476-885D-5C9A-BE9836051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F5B71-11DD-2A37-A8A6-5E3105BD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E50-32E5-7943-8782-BC55F26234A0}" type="datetime1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1F670-10B6-FF71-3DA3-41147C18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F1CE0-0F8F-1521-9283-1BC4D0C1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F11EE-5359-9EAA-51B0-F6F5F8AB3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229D7-C121-FC00-5F47-9D970CF6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8793-15C4-C9E0-7F07-714AD867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8D08-C2E9-D641-AD82-83B03010AD14}" type="datetime1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CB649-6A95-1511-BE99-DE1621F1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7B1A1-F4E3-C0B5-3F74-A949CFCB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6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FEB6-65DC-E0D8-7F40-A5EF5CDA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ADC1-821C-2F19-9A04-CEAA5469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2B72-A6F0-4107-35BA-6D42A0F9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9996-8001-1844-BE07-6240A22979A6}" type="datetime1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D0EFC-2A24-3E0E-30B0-2B25F7E3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32D1-F480-52D7-E327-CC0D46FB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8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957A-2BD4-CA22-A178-7D102B8F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7C59D-8E71-AD50-C350-29792774C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A1CD-4CA4-9241-32FB-78E0D55F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F4A0-DB00-F141-BDD2-34B02829A12F}" type="datetime1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74210-ED48-D79D-1B22-CBF96827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1FFC0-824F-0E41-899D-C5FB8B68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5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B942-27F0-6B3D-BE3D-96681569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2E59-F388-98F1-87E5-6BFCAC89A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57676-C34C-3140-ACDD-773775531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D84F5-D8B8-9A93-4D65-F1CF1630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6760-867C-294B-ACAF-89E78CF8B389}" type="datetime1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CF2DA-EFC2-FC51-4222-3581E718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0374-EC58-7C48-80DB-9C3EBE93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1427-C3F7-A1E0-67F3-827CFB23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65774-EDB5-A3AC-BE80-979393B7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EEE79-004B-EE32-E68C-0DF51F5CD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C7AE6-70D5-F883-E59B-5C06AFF52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60209-8EB4-A091-05D8-1BA697F67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5CC30-818C-2446-BAF7-3C7C2891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20B3-A0C3-134A-A331-F8079276327F}" type="datetime1">
              <a:rPr lang="en-US" smtClean="0"/>
              <a:t>7/13/24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E7345-07A2-0D57-E7C7-07F49C36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F2952-BBF8-9477-0731-275D57D4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2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B87A-8A30-EFAD-AD56-B0AC9E23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8B125-A474-2DA4-9C0D-E7BC9045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168D-E09C-0540-9C7A-E7B1FC783787}" type="datetime1">
              <a:rPr lang="en-US" smtClean="0"/>
              <a:t>7/13/24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C0A34-77C3-1AA8-3F63-B8C5E49C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0D701-CD54-202D-9B5F-E554F486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B321B-BD45-AEF4-829E-3352FA1D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74E-9344-5743-B897-567F32466085}" type="datetime1">
              <a:rPr lang="en-US" smtClean="0"/>
              <a:t>7/13/24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56BC1-8CFB-F860-18D8-CF2FAE83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84B17-6003-ADC0-8D5E-2CFF109D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7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99D8-4F3F-BA09-20C8-7EE4ADF6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CFC5-BCE5-AE92-FBE7-D32B084F6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D2A8C-64C6-74ED-ED12-3EE3616A1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39594-28B0-2CDF-736E-6B80A1A4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F9EE-1E1F-1D46-BDF5-05EA99E4BC30}" type="datetime1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2FCD9-9C59-AC26-0990-A831401E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7E277-6B35-0539-9ADA-240AA121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0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0B4F-B87D-BBD4-312A-9613A812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A2189-0487-9138-8E2D-E37A7CE4A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28800-450E-BF4F-25BC-111210F37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CA61B-58DC-E47D-ECD6-4527A1C2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A8D9-949E-854F-85B8-29C630C908E0}" type="datetime1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9DD58-5C7A-F883-3306-CF0CF0BC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8DB1C-3044-7126-6845-97A66B65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0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4AE5E-4B1A-21BD-390F-235CE087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64336-9E4B-7840-13A9-D7F99E454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5C66-AEBC-D130-BFBB-C03C76D94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AC490B-FC84-4546-8223-08737F0B3C15}" type="datetime1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DF2E9-BB71-4398-3166-6130ABC6D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AA2F4-BD9E-424E-0D17-C76898C27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5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ypeset.io/pdf/optimal-versus-naive-diversification-how-inefficient-is-the-42sjq28l5w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E408-62F8-BF88-851C-E28BE6101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Ch7: Manage Factor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0480B-84CC-E03E-4A8C-5FE7989EB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ED058-82B6-F4C7-FA49-08D9AA88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B2978-036E-492D-F9F5-25B2FF239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217" y="5124"/>
            <a:ext cx="1485783" cy="223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4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0BAE-9A66-398E-91D0-C8C3CB9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0"/>
            <a:ext cx="10515600" cy="833054"/>
          </a:xfrm>
        </p:spPr>
        <p:txBody>
          <a:bodyPr/>
          <a:lstStyle/>
          <a:p>
            <a:r>
              <a:rPr lang="en-US" dirty="0"/>
              <a:t>Empirical Analysis of the sizing 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839B-A988-E30E-A47F-D77F493F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96D4C-97A1-BF5B-6B0F-69562B16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8FD9C-C2D0-33B3-CC2D-8FFE5E349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5" y="1460500"/>
            <a:ext cx="6877921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EBD9DD-C0F0-0661-73F9-6799A6B7B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070" y="1915030"/>
            <a:ext cx="4475595" cy="320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4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D6E2-D03D-7D96-2627-319BA4AD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7" y="136525"/>
            <a:ext cx="10515600" cy="612337"/>
          </a:xfrm>
        </p:spPr>
        <p:txBody>
          <a:bodyPr>
            <a:normAutofit fontScale="90000"/>
          </a:bodyPr>
          <a:lstStyle/>
          <a:p>
            <a:r>
              <a:rPr lang="en-US" dirty="0"/>
              <a:t>Realistic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6ED2-960C-8CB1-7420-E81C0A2F9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1A5A0-CD5A-840A-6A5A-B0B7E9D1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0CE5F-7AC2-3863-4B3B-FE64B148D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56" y="1004150"/>
            <a:ext cx="6041498" cy="535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4293AC-AE7E-ACDA-8BF9-D4D6552FB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44" y="1004150"/>
            <a:ext cx="6207356" cy="420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E14C-97F4-4D67-FF00-E61E9726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36525"/>
            <a:ext cx="6546273" cy="104111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with predicted 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78BF-3C97-5411-872D-A8B056C3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B540-8910-CC1B-ECE9-4FB85BC1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3EF81-02E4-F4E1-8639-C9D3EBB6F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00" y="244186"/>
            <a:ext cx="420370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D2A0A-D336-9E13-27EF-29686A98B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00" y="2328863"/>
            <a:ext cx="4508500" cy="191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4639B-A62B-6036-C4EB-CB1C28C17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50" y="4608512"/>
            <a:ext cx="5130800" cy="193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006753-0620-7374-5071-361D4EDD3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43" y="1539585"/>
            <a:ext cx="6413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2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F1-CFC3-B9C4-3E8B-F96F9FC9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964911"/>
          </a:xfrm>
        </p:spPr>
        <p:txBody>
          <a:bodyPr/>
          <a:lstStyle/>
          <a:p>
            <a:r>
              <a:rPr lang="en-US" dirty="0"/>
              <a:t>Results with realized 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74A3-484B-37E0-F753-C761E7D54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F4F19-B2F5-F06A-6096-E544284D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08412-4BF0-E73B-3CE1-1F37F362D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3581400"/>
            <a:ext cx="4241800" cy="187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90130E-365E-6AC2-D5CF-699891F46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0" y="1280823"/>
            <a:ext cx="4203700" cy="186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DEB613-6E7C-013C-3EF6-29A132504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38" y="1646238"/>
            <a:ext cx="6564420" cy="396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CBBB-5B96-7B34-FAD9-5FFCD0AF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51" y="104831"/>
            <a:ext cx="10515600" cy="734473"/>
          </a:xfrm>
        </p:spPr>
        <p:txBody>
          <a:bodyPr/>
          <a:lstStyle/>
          <a:p>
            <a:r>
              <a:rPr lang="en-US" dirty="0"/>
              <a:t>Controlled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13F4D-83B9-F8A8-AD3D-499F7248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1172A-E782-3EE3-8007-0CB73D46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296D1-EC01-D7B6-B7B4-7530BB444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90" y="839304"/>
            <a:ext cx="5191898" cy="3806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AE811-DE46-6B6E-DD74-EE9C8AAA8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771" y="18071"/>
            <a:ext cx="4409133" cy="5415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23BCE3-C2F5-A435-E021-39D9CB7A2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95" y="4765988"/>
            <a:ext cx="5999288" cy="1772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F77E30-940A-2A3C-8163-72EEF9566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051" y="5484812"/>
            <a:ext cx="41656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56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5A20-3823-CE1A-5FB4-312CE621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92" y="18256"/>
            <a:ext cx="8338008" cy="1137156"/>
          </a:xfrm>
        </p:spPr>
        <p:txBody>
          <a:bodyPr/>
          <a:lstStyle/>
          <a:p>
            <a:r>
              <a:rPr lang="en-US" dirty="0"/>
              <a:t>Factor-Neutrality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CE34F-2BF6-5C06-931C-D6940C666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F25CA-9E1D-D513-6307-11A6B720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F57E6-2EDA-E724-DF07-0B173329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041" y="0"/>
            <a:ext cx="2640367" cy="2162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2905E4-E120-E746-B4E1-5A3542B24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92" y="1584721"/>
            <a:ext cx="5756391" cy="4117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9DBEC-B2A2-2E00-6F88-573E06AAA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348" y="2832404"/>
            <a:ext cx="5252060" cy="31647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938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D8E9-A170-A517-FB4F-472AC547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4283"/>
          </a:xfrm>
        </p:spPr>
        <p:txBody>
          <a:bodyPr/>
          <a:lstStyle/>
          <a:p>
            <a:r>
              <a:rPr lang="en-US" dirty="0"/>
              <a:t>Time-series Risk-Based Portfolio Targeting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5DD96-2C8E-FAA0-1876-DDCEE53E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5AF03-817B-C571-4EAE-480AAFF9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C0168-60A1-8456-96DD-EE846D28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10" y="960956"/>
            <a:ext cx="10045370" cy="55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75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0014-7308-566B-DEAE-746190A4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" y="136525"/>
            <a:ext cx="10515600" cy="727405"/>
          </a:xfrm>
        </p:spPr>
        <p:txBody>
          <a:bodyPr/>
          <a:lstStyle/>
          <a:p>
            <a:r>
              <a:rPr lang="en-US" dirty="0"/>
              <a:t>Empirical Confirmation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4D7AA-FC40-B800-720D-9D9E1330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28C93-2DAD-3AEF-2C81-6D4B171F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6D13E-0043-5C6D-DC07-3F44B3B3E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8" y="1418696"/>
            <a:ext cx="10619059" cy="47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06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1B5D-2AC7-55CE-9AD1-A53251F9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798" y="57510"/>
            <a:ext cx="10515600" cy="442215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0E6F8-2C10-8EC1-682B-6C3B82B6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723BC-9A00-49B0-C76F-C5479672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595F8-3D3C-7DDB-4E70-A41EAB387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2" y="59328"/>
            <a:ext cx="4316152" cy="242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0299D9-D54A-BF2A-DCF5-8287DCF4F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378" y="2121742"/>
            <a:ext cx="4572000" cy="2425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3DB7F-7634-E6C6-0041-51B759F4D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65" y="525559"/>
            <a:ext cx="4267200" cy="189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69CE26-BC0F-F923-CDAB-C5F5DA556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2" y="2370137"/>
            <a:ext cx="4254500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C4328-0AE4-7939-1E59-F892FD624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4251325"/>
            <a:ext cx="4571999" cy="257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8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8745-40F7-B8E0-4697-8DB8D66B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6525"/>
            <a:ext cx="10515600" cy="808355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9BE7-A7B6-3150-7B80-C210A4E5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Richard </a:t>
            </a:r>
            <a:r>
              <a:rPr lang="en-US" dirty="0" err="1"/>
              <a:t>Grinold</a:t>
            </a:r>
            <a:r>
              <a:rPr lang="en-US" dirty="0"/>
              <a:t> and Ronald Kahn, 2000, Active Portfolio Management, McGraw-Hill</a:t>
            </a:r>
          </a:p>
          <a:p>
            <a:r>
              <a:rPr lang="en-US" dirty="0"/>
              <a:t>Giuseppe A. </a:t>
            </a:r>
            <a:r>
              <a:rPr lang="en-US" dirty="0" err="1"/>
              <a:t>Paleologo</a:t>
            </a:r>
            <a:r>
              <a:rPr lang="en-US" dirty="0"/>
              <a:t>, 2021,  Advanced Portfolio Management, A quant’s guide for fundamental investors. Wiley.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A11A9-E8B7-B94E-368E-863EAA78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0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D7ED-D44A-6455-2EA4-263A7E6E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9" y="179691"/>
            <a:ext cx="10515600" cy="487491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E310-A898-1D2E-8483-0F653C7BC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470"/>
            <a:ext cx="10515600" cy="52393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Sharpe Ratio</a:t>
            </a:r>
          </a:p>
          <a:p>
            <a:r>
              <a:rPr lang="en-US" dirty="0"/>
              <a:t>Risk Based Sizing</a:t>
            </a:r>
          </a:p>
          <a:p>
            <a:pPr lvl="1"/>
            <a:r>
              <a:rPr lang="en-US" dirty="0"/>
              <a:t>Proportional Rule</a:t>
            </a:r>
          </a:p>
          <a:p>
            <a:pPr lvl="1"/>
            <a:r>
              <a:rPr lang="en-US" dirty="0"/>
              <a:t>The risk Parity (RP) rule </a:t>
            </a:r>
          </a:p>
          <a:p>
            <a:pPr lvl="1"/>
            <a:r>
              <a:rPr lang="en-US" dirty="0"/>
              <a:t>The Mean-Variance (MV) optimal Rule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Shrinked</a:t>
            </a:r>
            <a:r>
              <a:rPr lang="en-US" dirty="0"/>
              <a:t> Mean-Variance (MV) Optimal Rule </a:t>
            </a:r>
          </a:p>
          <a:p>
            <a:r>
              <a:rPr lang="en-US" dirty="0"/>
              <a:t>Empirical Analysis of the sizing rules </a:t>
            </a:r>
          </a:p>
          <a:p>
            <a:r>
              <a:rPr lang="en-US" dirty="0"/>
              <a:t>Factor-Neutrality implementation </a:t>
            </a:r>
          </a:p>
          <a:p>
            <a:r>
              <a:rPr lang="en-US" dirty="0"/>
              <a:t>Time-series risk-based portfolio targeting</a:t>
            </a:r>
          </a:p>
          <a:p>
            <a:pPr lvl="1"/>
            <a:r>
              <a:rPr lang="en-US" dirty="0"/>
              <a:t>Volatility targeting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F74A0-0DC8-ACAB-6EE3-9BFFAC6E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5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5471-5F1F-8545-B78E-84D2294B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023"/>
            <a:ext cx="10515600" cy="80327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776D-1332-4D7E-B70C-A529A8927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4ADFA-610E-0317-7028-238A2C77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A14E7-CCFD-A40D-0147-48BE3AB8B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49" y="1245895"/>
            <a:ext cx="8540751" cy="502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5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0C06-A63A-1124-5BF5-542FC4C2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7" y="136525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en-US" dirty="0"/>
              <a:t>Sharpe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74EFE-566E-3727-873C-9F9A80C90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24DBF-820A-460E-E5E5-13EEC3C0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57B73-D387-2661-6B5E-9F3C35DF2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7" y="929516"/>
            <a:ext cx="5440052" cy="49989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9A9AE8-8604-0BF6-5D16-69E22AD33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74" y="156651"/>
            <a:ext cx="5440052" cy="619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AFC5-186D-FF66-909F-35C1694D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66" y="136525"/>
            <a:ext cx="10515600" cy="668028"/>
          </a:xfrm>
        </p:spPr>
        <p:txBody>
          <a:bodyPr>
            <a:normAutofit fontScale="90000"/>
          </a:bodyPr>
          <a:lstStyle/>
          <a:p>
            <a:r>
              <a:rPr lang="en-US" dirty="0"/>
              <a:t>Proportional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6C42-2A50-DEDB-CBC2-BDE6858BD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6BBF5-53D1-4F19-3472-71B5CC9B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3424A-93B9-8BFC-10C1-10E0B93C0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5" y="1264526"/>
            <a:ext cx="4986867" cy="4912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D9F460-470D-0190-725D-63C648A9C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067" y="136525"/>
            <a:ext cx="5791139" cy="5748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36CC1D-CD0D-626D-005E-18B417DFE65C}"/>
              </a:ext>
            </a:extLst>
          </p:cNvPr>
          <p:cNvSpPr txBox="1"/>
          <p:nvPr/>
        </p:nvSpPr>
        <p:spPr>
          <a:xfrm>
            <a:off x="2775967" y="6400412"/>
            <a:ext cx="7599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/>
              <a:t>DeMiguel</a:t>
            </a:r>
            <a:r>
              <a:rPr lang="en-US" sz="1200" dirty="0"/>
              <a:t> et al (2007), </a:t>
            </a:r>
            <a:r>
              <a:rPr lang="en-US" sz="1200" dirty="0">
                <a:hlinkClick r:id="rId4"/>
              </a:rPr>
              <a:t>Optimal Versus Naïve Diversification: How Inefficient is the 1/N portfolio strategy</a:t>
            </a:r>
            <a:r>
              <a:rPr lang="en-US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257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0BE8-9E16-ED86-431F-299DFEEE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56" y="136525"/>
            <a:ext cx="10515600" cy="786781"/>
          </a:xfrm>
        </p:spPr>
        <p:txBody>
          <a:bodyPr/>
          <a:lstStyle/>
          <a:p>
            <a:r>
              <a:rPr lang="en-US" dirty="0"/>
              <a:t>Risk Parity (RP)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60F1-C6F7-6709-A4D3-9D2C45FB9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3A03F-7D0A-4468-8CD0-0A630991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78C76-934C-4A17-1DD2-84A6836D0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66" y="1207469"/>
            <a:ext cx="9806468" cy="496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3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FCB3-D29C-7FEE-6F42-89383C8F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3" y="199495"/>
            <a:ext cx="10515600" cy="481542"/>
          </a:xfrm>
        </p:spPr>
        <p:txBody>
          <a:bodyPr>
            <a:normAutofit fontScale="90000"/>
          </a:bodyPr>
          <a:lstStyle/>
          <a:p>
            <a:r>
              <a:rPr lang="en-US" dirty="0"/>
              <a:t>Mean-Variance Optimization (MVO)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30A45-46B2-B81F-D550-78C6147E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9C403-9763-C1E1-761A-1B0FD0E6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5C3B-404E-E282-9349-63651532D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52" y="1093097"/>
            <a:ext cx="9827684" cy="517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D57E-16CB-F90E-B728-F7B639FF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136525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Shrinked</a:t>
            </a:r>
            <a:r>
              <a:rPr lang="en-US" dirty="0"/>
              <a:t> MVO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2F86-2031-0173-95DC-348371BC3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01264-E151-B91F-8F4B-F2F37C9E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C2AA6-9F2D-3A5D-D218-13788D8DA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129" y="707647"/>
            <a:ext cx="7747742" cy="60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1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FE17-9017-9E23-6EB3-B655760A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59"/>
            <a:ext cx="10515600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sizing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5EE7-17AE-3772-E60B-A6BC613B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812B2-CAC4-72F0-F9AC-6F470EF3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871C1-FEE5-E555-780B-625921B5F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27" y="863599"/>
            <a:ext cx="8837273" cy="567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3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177</Words>
  <Application>Microsoft Macintosh PowerPoint</Application>
  <PresentationFormat>Widescreen</PresentationFormat>
  <Paragraphs>54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Ch7: Manage Factor Risk</vt:lpstr>
      <vt:lpstr>Agenda</vt:lpstr>
      <vt:lpstr>Background</vt:lpstr>
      <vt:lpstr>Sharpe Ratio</vt:lpstr>
      <vt:lpstr>Proportional Rule</vt:lpstr>
      <vt:lpstr>Risk Parity (RP) Rule</vt:lpstr>
      <vt:lpstr>Mean-Variance Optimization (MVO)</vt:lpstr>
      <vt:lpstr>Shrinked MVO</vt:lpstr>
      <vt:lpstr>Summary of sizing rules</vt:lpstr>
      <vt:lpstr>Empirical Analysis of the sizing rules </vt:lpstr>
      <vt:lpstr>Realistic Experiment</vt:lpstr>
      <vt:lpstr>Results with predicted volatility</vt:lpstr>
      <vt:lpstr>Results with realized volatility</vt:lpstr>
      <vt:lpstr>Controlled experiment</vt:lpstr>
      <vt:lpstr>Factor-Neutrality implementation </vt:lpstr>
      <vt:lpstr>Time-series Risk-Based Portfolio Targeting</vt:lpstr>
      <vt:lpstr>Empirical Confirmation</vt:lpstr>
      <vt:lpstr>Results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2024-04-28T11:17:22Z</dcterms:created>
  <dcterms:modified xsi:type="dcterms:W3CDTF">2024-07-13T11:51:06Z</dcterms:modified>
</cp:coreProperties>
</file>