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82" r:id="rId7"/>
    <p:sldId id="262" r:id="rId8"/>
    <p:sldId id="279" r:id="rId9"/>
    <p:sldId id="267" r:id="rId10"/>
    <p:sldId id="263" r:id="rId11"/>
    <p:sldId id="264" r:id="rId12"/>
    <p:sldId id="265" r:id="rId13"/>
    <p:sldId id="266" r:id="rId14"/>
    <p:sldId id="268" r:id="rId15"/>
    <p:sldId id="283" r:id="rId16"/>
    <p:sldId id="269" r:id="rId17"/>
    <p:sldId id="270" r:id="rId18"/>
    <p:sldId id="276" r:id="rId19"/>
    <p:sldId id="277" r:id="rId20"/>
    <p:sldId id="271" r:id="rId21"/>
    <p:sldId id="272" r:id="rId22"/>
    <p:sldId id="273" r:id="rId23"/>
    <p:sldId id="274" r:id="rId24"/>
    <p:sldId id="275" r:id="rId25"/>
    <p:sldId id="280" r:id="rId26"/>
    <p:sldId id="281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A8D66-8AB5-0F42-A7BA-3C7533E4716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77369-5FB8-BA47-AC51-3FC5A216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7369-5FB8-BA47-AC51-3FC5A21676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7369-5FB8-BA47-AC51-3FC5A21676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7369-5FB8-BA47-AC51-3FC5A21676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7369-5FB8-BA47-AC51-3FC5A21676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119D-2575-D0D2-E30B-E0F5568F2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F9BEE-3F2E-7263-A7FF-9B9EC46AF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1345-4225-0224-97FF-15F69F24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83BC-996A-A349-88A9-BAA9962680A7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9C1B-025E-C1D8-17F3-233693E2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76E2-37AC-EE3C-BCDF-B14587D1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E527-BF02-5FD3-72DD-C2E9E1F5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36D8F-9D79-7BA3-C1EE-638816F7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F9E0-B4CE-D0BA-A0EA-FC89CC1A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7524-5E49-4242-999F-0F2023C0CE11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9A68-8C71-3F33-EDC6-377F1B7A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4194-71EA-3188-8432-D2317E25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A1478-3C16-74B0-5858-87F59607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2BFC3-F04E-D490-98FC-1B9C2092D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6672-7161-B0A1-F970-FB3290B6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A3CD-489D-B144-BCD5-401448EAFA0B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C4DD-9E8D-BA32-1FED-DC6600E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CCC5-F255-5020-DCC7-3BDD3474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08F5-9023-665A-B5BB-0237182F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D3FA-46F6-74B6-4F16-44FF0004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310B-E180-EAD9-3715-59F1B09B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F4A-06F1-B749-83FA-7322A93C999A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F9B1-3F26-E3AB-237B-756D2BC3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AC1C-41AB-2270-B865-439A7CD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D983-6D4A-6911-D91A-12119A2B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4A08E-FFCB-FDFE-17F8-9C7A5179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A6E7-5EFF-2BE2-7527-55D5DCCA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7BAC-FAE3-A145-B079-9A1446B238A0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344A-F329-48EB-1E01-F6ABAFF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6873-2AE9-59C5-906F-5E4C5FCB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0CD7-5138-FAAD-BC69-7EEF875E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D2A3-635A-CBB8-F2C5-97C2D5432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4EC86-05AD-BEEF-F0A0-CC141792B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3C33-B920-BCA5-71EA-A1FB0B81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9100-991B-554A-A8A1-54B86B549D15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3BFE-9458-18F2-4580-882DD5BB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0327-84D9-8E21-1EA7-FA95846F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6352-E9FB-E6FB-C9B6-6F8028AF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80D3-D767-5E35-7953-83EB454C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7A25D-A0F1-E489-1699-B395E1906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766F9-C4C5-D8A8-F8D9-E0C97B7E3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0C1F1-0CBF-C1F1-27A9-E427BBE92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2283-4FC9-1CBB-39AD-549F640B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157-E56A-CA4C-81AC-CD5DF1FC1A87}" type="datetime1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76C0D-774B-C1C8-27AB-EB54B280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F9AF4-EECE-94E9-C0C8-763EF09A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2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1E41-B383-826E-97A1-9F51DBE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72221-84C3-14A3-EDA1-0D2047E2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788E-8086-BF4B-876C-68A37D887B3F}" type="datetime1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A7C7-BB76-58FD-FA63-324ADF9C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A4728-87C7-11A3-A045-A1160380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7C775-6A5D-5608-4DCE-428BD69D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76D7-3C4D-664B-AD42-49A32EB4CFCD}" type="datetime1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A9B5B-4478-F742-E3D6-3E556EC0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3C1BE-B56A-7E38-A92B-FB6BA966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81B0-64A6-CCDD-767B-94D96FE0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02F-F50C-F4D0-AEBA-DDDB3846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FA281-2EC3-96C6-D2EB-D9B8A9D69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8C08-84AF-23E1-4CFA-FA5C34BD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9452-9C2F-8545-A8BA-F5079009A71E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0AF7F-A3B6-A8D3-ADC0-F9492EF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1193-B538-02F5-7AB6-1E7ECE7E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A078-266C-5F70-D111-6A8BB094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DC189-589B-9523-A0ED-E63C0A555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589D0-A8D2-4E0F-BEEA-03077F77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A29E9-B623-3697-5C4C-75E52BDE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91C1-3474-B249-BEF3-9243F0796B09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3F8FC-DE31-5063-1A92-BB69C405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FE650-A5AD-8B00-59DF-7945FC04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CF71B-0FCA-3428-CB17-039C2224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2029-55D3-C804-ED1B-3D62C953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63C5-5E84-5D77-E2DD-17EB1916D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44811-7BBD-4343-B2DB-66DD0866C744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B286-4986-A32B-18E2-B403B5EA8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BFD6-4035-C82B-B8EC-9F01CA8B3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pers.ssrn.com/sol3/papers.cfm?abstract_id=504745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372078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2978861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lumbia.edu/~sn2294/pub/jl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pret.ml/docs/ebm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1063-8AEF-3442-31D0-3599E0A80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B663A-E4A5-570D-3E88-96CA4C2CA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293"/>
            <a:ext cx="9144000" cy="512543"/>
          </a:xfrm>
        </p:spPr>
        <p:txBody>
          <a:bodyPr/>
          <a:lstStyle/>
          <a:p>
            <a:r>
              <a:rPr lang="en-US" dirty="0"/>
              <a:t>Prepared and Presented by Oualid </a:t>
            </a:r>
            <a:r>
              <a:rPr lang="en-US" dirty="0" err="1"/>
              <a:t>Missaoui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5CC8C-3FA9-5432-6411-19FF6130B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251" y="603053"/>
            <a:ext cx="6400800" cy="32035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2059D-6E70-DED0-12A9-CDAC2E4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EBBED-868D-E879-264E-F0ACBB3CF177}"/>
              </a:ext>
            </a:extLst>
          </p:cNvPr>
          <p:cNvSpPr txBox="1"/>
          <p:nvPr/>
        </p:nvSpPr>
        <p:spPr>
          <a:xfrm>
            <a:off x="5328743" y="380664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ssrn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EED0-7503-AE61-5C36-1E9BAC9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5606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7334-E056-A55E-C6FF-4E9A2964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928DC-85E1-4C2E-4C16-96C8EC90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D7D9F-6B38-7C04-1213-3F2597DF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1037"/>
            <a:ext cx="8513805" cy="59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8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52FA-54EA-3CFF-CD12-B68CDB75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308B-06FD-8216-D1E2-DAC18FEB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862ED-22D3-FAE9-7922-89D5F269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FDC7F-7284-4858-6017-C6FB1547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68" y="898371"/>
            <a:ext cx="9096632" cy="54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0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E665-8586-CD2D-452F-088C1EE2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3" y="136525"/>
            <a:ext cx="10515600" cy="821124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B1EB-07FB-9CD8-DDF8-C3B12276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E6256-907A-D8EA-CBF1-DFFD185A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283C0-DAB9-3494-E085-C6935578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38" y="1541838"/>
            <a:ext cx="9902806" cy="43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1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E183-BC86-9029-DF6D-DFAB7A96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136525"/>
            <a:ext cx="10515600" cy="883088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1DF6-76C7-7324-A2C8-6C56979A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2A8C2-3FBC-F71D-F3C4-F3D97D42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3A98B-11BD-2322-46FA-1AB8F8B1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23" y="1427600"/>
            <a:ext cx="9986320" cy="46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8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E409-B13C-8B69-ECF5-832DA85C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8"/>
            <a:ext cx="10515600" cy="542068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DB4B-18BC-1AA3-8D2C-62D8CD60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0EB9E-841D-A091-357B-3C4D750A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4F046-4E90-D796-8A15-4688E7C92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0" y="681037"/>
            <a:ext cx="10515599" cy="5814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C08F1-8F7A-A796-2A39-197884236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410" y="2248133"/>
            <a:ext cx="5068330" cy="17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B14D-FD43-AD4D-7D9C-FFC4CDC2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6930"/>
          </a:xfrm>
        </p:spPr>
        <p:txBody>
          <a:bodyPr/>
          <a:lstStyle/>
          <a:p>
            <a:r>
              <a:rPr lang="en-US" dirty="0"/>
              <a:t>Methodology of excess return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86AE-B4F6-77A4-2117-D9F92A3A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1" y="6342665"/>
            <a:ext cx="8516007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effectLst/>
                <a:latin typeface="LucidaBrightOT-Identity-H"/>
              </a:rPr>
              <a:t>Kelly, Bryan, Diogo </a:t>
            </a:r>
            <a:r>
              <a:rPr lang="en-US" sz="1200" dirty="0" err="1">
                <a:effectLst/>
                <a:latin typeface="LucidaBrightOT-Identity-H"/>
              </a:rPr>
              <a:t>Palhares</a:t>
            </a:r>
            <a:r>
              <a:rPr lang="en-US" sz="1200" dirty="0">
                <a:effectLst/>
                <a:latin typeface="LucidaBrightOT-Identity-H"/>
              </a:rPr>
              <a:t>, and Seth Pruitt (2023) “</a:t>
            </a:r>
            <a:r>
              <a:rPr lang="en-US" sz="1200" dirty="0">
                <a:effectLst/>
                <a:latin typeface="LucidaBrightOT-Identity-H"/>
                <a:hlinkClick r:id="rId3"/>
              </a:rPr>
              <a:t>Modeling corporate bond returns</a:t>
            </a:r>
            <a:r>
              <a:rPr lang="en-US" sz="1200" dirty="0">
                <a:effectLst/>
                <a:latin typeface="LucidaBrightOT-Identity-H"/>
              </a:rPr>
              <a:t>,” </a:t>
            </a:r>
            <a:r>
              <a:rPr lang="en-US" sz="1200" dirty="0">
                <a:effectLst/>
                <a:latin typeface="LucidaBrightOT-Italic-Identity-H"/>
              </a:rPr>
              <a:t>The Journal of  Finance</a:t>
            </a:r>
            <a:r>
              <a:rPr lang="en-US" sz="1200" dirty="0">
                <a:effectLst/>
                <a:latin typeface="LucidaBrightOT-Identity-H"/>
              </a:rPr>
              <a:t>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D5A85-CBD5-C3C0-1FB6-06783843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5FAAE-B314-3853-4524-D9B65037A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0" y="678632"/>
            <a:ext cx="5588049" cy="5500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070A6-E699-FDBA-08E6-887E34E5A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087" y="637771"/>
            <a:ext cx="5336624" cy="55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3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EC78-8D20-9B69-EF42-948E5EF8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6410"/>
          </a:xfrm>
        </p:spPr>
        <p:txBody>
          <a:bodyPr/>
          <a:lstStyle/>
          <a:p>
            <a:r>
              <a:rPr lang="en-US" dirty="0"/>
              <a:t>Empirical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D826-5A61-B823-3F29-5D855525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D234-7360-87BF-0DCB-02E9C106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B754-1569-6E3C-1B71-04FD863F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78" y="716091"/>
            <a:ext cx="9998676" cy="60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9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13FE-99A9-582A-44BC-EF5BBE26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E59D-25BC-A5FA-04BE-F79C17F5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28D03-E69A-6FB1-238D-1BA5C16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727A6-D40C-D76D-89F1-C017A2F4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888" y="406072"/>
            <a:ext cx="7295550" cy="2235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CD18F-FD43-E625-9362-A2EEAA64F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9" y="2820931"/>
            <a:ext cx="7253918" cy="39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7A7F-0DD2-E29A-76F2-33D7AB0B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Predictor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02DB-B97A-CBA9-DC0D-C289E922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ED4EF-17FF-6546-140F-AAAC5F36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73495-EE73-49AE-921B-49784BEA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16" y="0"/>
            <a:ext cx="468388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E08F3-8C2B-F91D-8400-6154B966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44" y="1704211"/>
            <a:ext cx="5698524" cy="34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1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5A36-2281-1B3F-C11E-9C7B5969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BC36-C83E-4BC2-43A8-2F4EBD7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6277-482B-9B8B-0020-A1278A1F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E0C92-BB54-926F-8FE7-2BFD40A5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4" y="70763"/>
            <a:ext cx="10196775" cy="6057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011A1-7898-FA56-9DB0-7ABD88050F37}"/>
              </a:ext>
            </a:extLst>
          </p:cNvPr>
          <p:cNvSpPr txBox="1"/>
          <p:nvPr/>
        </p:nvSpPr>
        <p:spPr>
          <a:xfrm>
            <a:off x="733984" y="6207418"/>
            <a:ext cx="983474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ffectLst/>
                <a:latin typeface="LucidaBrightOT-Identity-H"/>
              </a:rPr>
              <a:t>Bali, Turan G., </a:t>
            </a:r>
            <a:r>
              <a:rPr lang="en-US" sz="1100" dirty="0" err="1">
                <a:effectLst/>
                <a:latin typeface="LucidaBrightOT-Identity-H"/>
              </a:rPr>
              <a:t>Avanidhar</a:t>
            </a:r>
            <a:r>
              <a:rPr lang="en-US" sz="1100" dirty="0">
                <a:effectLst/>
                <a:latin typeface="LucidaBrightOT-Identity-H"/>
              </a:rPr>
              <a:t> Subrahmanyam, and Quan Wen (2021a) “</a:t>
            </a:r>
            <a:r>
              <a:rPr lang="en-US" sz="1100" dirty="0">
                <a:effectLst/>
                <a:latin typeface="LucidaBrightOT-Identity-H"/>
                <a:hlinkClick r:id="rId3"/>
              </a:rPr>
              <a:t>Long-term reversals in the corporate bond market</a:t>
            </a:r>
            <a:r>
              <a:rPr lang="en-US" sz="1100" dirty="0">
                <a:effectLst/>
                <a:latin typeface="LucidaBrightOT-Identity-H"/>
              </a:rPr>
              <a:t>,” </a:t>
            </a:r>
            <a:r>
              <a:rPr lang="en-US" sz="1100" dirty="0">
                <a:effectLst/>
                <a:latin typeface="LucidaBrightOT-Italic-Identity-H"/>
              </a:rPr>
              <a:t>Journal of Financial Economics</a:t>
            </a:r>
            <a:r>
              <a:rPr lang="en-US" sz="1100" dirty="0">
                <a:effectLst/>
                <a:latin typeface="LucidaBrightOT-Identity-H"/>
              </a:rPr>
              <a:t>, 139 (2), 656–677.</a:t>
            </a:r>
          </a:p>
          <a:p>
            <a:r>
              <a:rPr lang="en-US" sz="1100" dirty="0">
                <a:effectLst/>
                <a:latin typeface="LucidaBrightOT-Identity-H"/>
              </a:rPr>
              <a:t>Jurado, Kyle, Sydney C. </a:t>
            </a:r>
            <a:r>
              <a:rPr lang="en-US" sz="1100" dirty="0" err="1">
                <a:effectLst/>
                <a:latin typeface="LucidaBrightOT-Identity-H"/>
              </a:rPr>
              <a:t>Ludvigson</a:t>
            </a:r>
            <a:r>
              <a:rPr lang="en-US" sz="1100" dirty="0">
                <a:effectLst/>
                <a:latin typeface="LucidaBrightOT-Identity-H"/>
              </a:rPr>
              <a:t>, and Serena Ng (2015) “</a:t>
            </a:r>
            <a:r>
              <a:rPr lang="en-US" sz="1100" dirty="0">
                <a:effectLst/>
                <a:latin typeface="LucidaBrightOT-Identity-H"/>
                <a:hlinkClick r:id="rId4"/>
              </a:rPr>
              <a:t>Measuring uncertainty</a:t>
            </a:r>
            <a:r>
              <a:rPr lang="en-US" sz="1100" dirty="0">
                <a:effectLst/>
                <a:latin typeface="LucidaBrightOT-Identity-H"/>
              </a:rPr>
              <a:t>,” </a:t>
            </a:r>
            <a:r>
              <a:rPr lang="en-US" sz="1100" dirty="0">
                <a:effectLst/>
                <a:latin typeface="LucidaBrightOT-Italic-Identity-H"/>
              </a:rPr>
              <a:t>American Economic </a:t>
            </a:r>
            <a:r>
              <a:rPr lang="en-US" sz="800" dirty="0"/>
              <a:t> </a:t>
            </a:r>
            <a:r>
              <a:rPr lang="en-US" sz="1100" dirty="0">
                <a:effectLst/>
                <a:latin typeface="LucidaBrightOT-Italic-Identity-H"/>
              </a:rPr>
              <a:t>Review</a:t>
            </a:r>
            <a:r>
              <a:rPr lang="en-US" sz="1100" dirty="0">
                <a:effectLst/>
                <a:latin typeface="LucidaBrightOT-Identity-H"/>
              </a:rPr>
              <a:t>, 105 (3), 1177–1216.</a:t>
            </a:r>
            <a:br>
              <a:rPr lang="en-US" sz="1100" dirty="0">
                <a:effectLst/>
                <a:latin typeface="LucidaBrightOT-Identity-H"/>
              </a:rPr>
            </a:br>
            <a:endParaRPr lang="en-US" sz="800" dirty="0"/>
          </a:p>
          <a:p>
            <a:r>
              <a:rPr lang="en-US" sz="800" dirty="0">
                <a:effectLst/>
                <a:latin typeface="LucidaBrightOT-Identity-H"/>
              </a:rPr>
              <a:t> </a:t>
            </a:r>
            <a:endParaRPr lang="en-US" sz="8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118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C3B5-F809-2789-F91C-2A65012D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B54C-257C-03AF-17C3-6D0D1A53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24"/>
            <a:ext cx="10515600" cy="483163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Summary of the Research </a:t>
            </a:r>
          </a:p>
          <a:p>
            <a:pPr lvl="1"/>
            <a:r>
              <a:rPr lang="en-US" dirty="0"/>
              <a:t>Key Findings and Contributions</a:t>
            </a:r>
          </a:p>
          <a:p>
            <a:r>
              <a:rPr lang="en-US" dirty="0"/>
              <a:t>Methodology </a:t>
            </a:r>
          </a:p>
          <a:p>
            <a:pPr lvl="1"/>
            <a:r>
              <a:rPr lang="en-US" dirty="0"/>
              <a:t>Formulation</a:t>
            </a:r>
          </a:p>
          <a:p>
            <a:pPr lvl="1"/>
            <a:r>
              <a:rPr lang="en-US" dirty="0"/>
              <a:t>Explainable Boosting Machines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Importances 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Empirical Results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70E3-64D2-EB67-0B81-53035323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0643-C2F6-517D-25F9-0F41C131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7" y="37717"/>
            <a:ext cx="5026572" cy="875096"/>
          </a:xfrm>
        </p:spPr>
        <p:txBody>
          <a:bodyPr/>
          <a:lstStyle/>
          <a:p>
            <a:r>
              <a:rPr lang="en-US" dirty="0"/>
              <a:t>Univariate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92BE-8935-8611-D257-F43C33A7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CB606-903C-C0F8-1971-A4296E1A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E8667-C983-4263-F048-350B55AD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9" y="0"/>
            <a:ext cx="665591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ACC4B-13F1-367A-12FE-A28BD699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9" y="912813"/>
            <a:ext cx="5394690" cy="53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2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3C9E-C91C-2388-4E04-9E228696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27573" cy="779463"/>
          </a:xfrm>
        </p:spPr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EECC-5CA3-9BB2-6B37-CCA6976D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D95BA-4596-CC34-A80A-DA4F7393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E7895-DB64-95C4-8F6F-692057B3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427" y="0"/>
            <a:ext cx="753634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64A2E-81D0-CBB8-C1CD-1404B8BB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5096028" cy="36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32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71A-F0A6-F544-0057-BD33B5FD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54159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D3084-0971-6676-FD62-AAA09A9A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405B4-545C-392E-BC88-1E7FCC82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9CE1-855B-D642-A0D0-7B101480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505" y="0"/>
            <a:ext cx="727249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F5AC6-DEB2-F12F-F949-3930E109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7" y="1364542"/>
            <a:ext cx="4837288" cy="44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75C-7471-F9D3-DB83-E159F747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310"/>
            <a:ext cx="4687777" cy="1064282"/>
          </a:xfrm>
        </p:spPr>
        <p:txBody>
          <a:bodyPr>
            <a:noAutofit/>
          </a:bodyPr>
          <a:lstStyle/>
          <a:p>
            <a:r>
              <a:rPr lang="en-US" sz="3200" dirty="0"/>
              <a:t>Interaction Effects in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575F-E7D4-6DDB-DC7F-77487280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CED31-4988-30B7-CA9C-B8A64877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79385-50C1-F383-888F-BB19078F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777" y="0"/>
            <a:ext cx="726004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546970-811A-19AD-5E0F-24A71FF53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6238"/>
            <a:ext cx="4689910" cy="37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19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8DEB-631B-5456-0E13-98BDFEA7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9" y="1"/>
            <a:ext cx="4946294" cy="1144588"/>
          </a:xfrm>
        </p:spPr>
        <p:txBody>
          <a:bodyPr>
            <a:normAutofit/>
          </a:bodyPr>
          <a:lstStyle/>
          <a:p>
            <a:r>
              <a:rPr lang="en-US" sz="3200" dirty="0"/>
              <a:t>More on financial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1E85-A891-24AB-6A79-B6A1E863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5F1CA-C285-178A-7212-0CE30515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CF57A-E0BB-8220-CF39-E83AB0CA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28" y="1571193"/>
            <a:ext cx="4889408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25DE7-7676-B088-D383-3F2700003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08" y="0"/>
            <a:ext cx="5723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5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34CF-BED9-AD5E-D057-B9ABFCC1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2544"/>
          </a:xfrm>
        </p:spPr>
        <p:txBody>
          <a:bodyPr/>
          <a:lstStyle/>
          <a:p>
            <a:r>
              <a:rPr lang="en-US" dirty="0"/>
              <a:t>Portfolios based on the EBM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967E-752F-9F9F-E53B-C42C1433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B6A33-871A-8706-3862-DB2D01F4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B2EB1-2801-F109-32AB-BB0612AB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8" y="2202281"/>
            <a:ext cx="5337977" cy="1885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C445B-59E1-7B02-E6BE-E1B13932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860" y="903450"/>
            <a:ext cx="6695140" cy="50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91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BC8B-0010-50E9-AA3F-A94741ED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6FDC-14DD-3FAB-632B-F088F3EB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BA98-23F8-1A83-E46C-2581C808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C0798-EF34-9234-4164-FA6EA33A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63" y="0"/>
            <a:ext cx="6276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2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4F4A-FB24-9810-EF2A-BF71D610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6" y="136525"/>
            <a:ext cx="10515600" cy="74897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19CC-6869-6522-6BBE-5498AFEB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EBM Implementation</a:t>
            </a:r>
          </a:p>
          <a:p>
            <a:pPr lvl="1"/>
            <a:r>
              <a:rPr lang="en-US" dirty="0" err="1"/>
              <a:t>Interpret.ML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https://interpret.ml/docs/ebm.html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A4092-9FE8-7BCC-FAF6-64256B0E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EDF7-5E5E-3BA6-43FE-116927B8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31" y="0"/>
            <a:ext cx="10515600" cy="994118"/>
          </a:xfrm>
        </p:spPr>
        <p:txBody>
          <a:bodyPr/>
          <a:lstStyle/>
          <a:p>
            <a:r>
              <a:rPr lang="en-US" dirty="0"/>
              <a:t>Introduction – Summary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BFF5-F4DE-4793-AE62-B39231B3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21C09-F2F6-50CF-6E7D-C67209D2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0" y="1173505"/>
            <a:ext cx="9272323" cy="51828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7C082-D7A0-5594-EE99-DFCC3818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B06-514D-97F4-AE7A-E8F45731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33898"/>
            <a:ext cx="10515600" cy="812034"/>
          </a:xfrm>
        </p:spPr>
        <p:txBody>
          <a:bodyPr/>
          <a:lstStyle/>
          <a:p>
            <a:r>
              <a:rPr lang="en-US" dirty="0"/>
              <a:t>Introduction – Key Findings &amp;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DF27-D58F-7D60-11C0-999EB005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057F-DF28-0B2C-9BEE-E349DE3A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6" y="945932"/>
            <a:ext cx="10144400" cy="56704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087F-1E91-344B-22B3-94765186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3B6F-F995-A6A3-536F-6ADA0118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112877"/>
            <a:ext cx="10515600" cy="79101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B6E7-C6AE-2D5C-DB62-071FAA38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0BD88-213C-7FA4-5605-CB132B6E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32" y="1934394"/>
            <a:ext cx="11684135" cy="3341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19FE-4024-0FD9-9429-40B645C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18FD-13A7-2480-326C-15AFC1A7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9" y="18255"/>
            <a:ext cx="10515600" cy="1325563"/>
          </a:xfrm>
        </p:spPr>
        <p:txBody>
          <a:bodyPr/>
          <a:lstStyle/>
          <a:p>
            <a:r>
              <a:rPr lang="en-US" dirty="0"/>
              <a:t>Explainable Boosting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9A01-49AC-1910-743A-39A56176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56A4-4D8E-9BC7-C3AE-F764C803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B367A-8592-9021-A402-B6C0907D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60" y="1312175"/>
            <a:ext cx="9220200" cy="52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9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229A-B56E-0303-FE94-4799D8EB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E3B5-E369-1116-3637-EF21E44D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9B2B9-06B1-A28B-2BA2-2BA08EDE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C3D1E-E389-F5A3-E14A-9AF970D4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5262"/>
            <a:ext cx="7772400" cy="63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7CCB-D035-3D15-73A5-8817AF8E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19A3-79E6-59E3-6829-C0F11899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C49A5-43F6-C375-DF14-25736CDC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0F92B-0150-2F90-4E3A-9099C642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03" y="79982"/>
            <a:ext cx="7772400" cy="3132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54EA30-DF53-5233-5736-563BB993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503" y="3212494"/>
            <a:ext cx="7772400" cy="34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8E9D-B27B-1565-EB62-DB0062BA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1" y="136525"/>
            <a:ext cx="10515600" cy="833054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64F0-FD8B-25E2-3B04-677F7CB1D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3680E-3C44-4BEA-3AF5-6632FDD7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8F5C5-4624-C96B-C32A-4639251B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0112"/>
            <a:ext cx="7099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1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225</Words>
  <Application>Microsoft Macintosh PowerPoint</Application>
  <PresentationFormat>Widescreen</PresentationFormat>
  <Paragraphs>71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LucidaBrightOT-Identity-H</vt:lpstr>
      <vt:lpstr>LucidaBrightOT-Italic-Identity-H</vt:lpstr>
      <vt:lpstr>Office Theme</vt:lpstr>
      <vt:lpstr>PowerPoint Presentation</vt:lpstr>
      <vt:lpstr>Agenda </vt:lpstr>
      <vt:lpstr>Introduction – Summary of the research</vt:lpstr>
      <vt:lpstr>Introduction – Key Findings &amp; Contributions</vt:lpstr>
      <vt:lpstr>Methodology</vt:lpstr>
      <vt:lpstr>Explainable Boosting Machines</vt:lpstr>
      <vt:lpstr>PowerPoint Presentation</vt:lpstr>
      <vt:lpstr>PowerPoint Presentation</vt:lpstr>
      <vt:lpstr>Evaluation</vt:lpstr>
      <vt:lpstr>Effects of variables</vt:lpstr>
      <vt:lpstr>Effects of variables</vt:lpstr>
      <vt:lpstr>Effects of variables</vt:lpstr>
      <vt:lpstr>Effects of variables</vt:lpstr>
      <vt:lpstr>Data</vt:lpstr>
      <vt:lpstr>Methodology of excess return calculation</vt:lpstr>
      <vt:lpstr>Empirical Results</vt:lpstr>
      <vt:lpstr>PowerPoint Presentation</vt:lpstr>
      <vt:lpstr>Predictor Importance</vt:lpstr>
      <vt:lpstr>PowerPoint Presentation</vt:lpstr>
      <vt:lpstr>Univariate Effects</vt:lpstr>
      <vt:lpstr>Interaction Effects</vt:lpstr>
      <vt:lpstr>Interaction Effects</vt:lpstr>
      <vt:lpstr>Interaction Effects in Returns</vt:lpstr>
      <vt:lpstr>More on financial uncertainty</vt:lpstr>
      <vt:lpstr>Portfolios based on the EBM model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16</cp:revision>
  <dcterms:created xsi:type="dcterms:W3CDTF">2025-01-26T12:59:32Z</dcterms:created>
  <dcterms:modified xsi:type="dcterms:W3CDTF">2025-01-26T23:18:09Z</dcterms:modified>
</cp:coreProperties>
</file>