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9" r:id="rId3"/>
    <p:sldId id="258" r:id="rId4"/>
    <p:sldId id="269" r:id="rId5"/>
    <p:sldId id="261" r:id="rId6"/>
    <p:sldId id="260" r:id="rId7"/>
    <p:sldId id="265" r:id="rId8"/>
    <p:sldId id="268" r:id="rId9"/>
    <p:sldId id="262" r:id="rId10"/>
    <p:sldId id="263" r:id="rId11"/>
    <p:sldId id="264" r:id="rId12"/>
    <p:sldId id="266" r:id="rId13"/>
    <p:sldId id="267" r:id="rId14"/>
    <p:sldId id="271" r:id="rId15"/>
    <p:sldId id="270" r:id="rId16"/>
    <p:sldId id="2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D165A0-32E6-884A-82A6-3DFCEDD4F345}">
          <p14:sldIdLst>
            <p14:sldId id="256"/>
            <p14:sldId id="259"/>
            <p14:sldId id="258"/>
            <p14:sldId id="269"/>
            <p14:sldId id="261"/>
            <p14:sldId id="260"/>
            <p14:sldId id="265"/>
            <p14:sldId id="268"/>
            <p14:sldId id="262"/>
            <p14:sldId id="263"/>
            <p14:sldId id="264"/>
            <p14:sldId id="266"/>
            <p14:sldId id="267"/>
            <p14:sldId id="271"/>
            <p14:sldId id="270"/>
            <p14:sldId id="2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51735-F286-DF49-B972-65CC0AEC2ED2}" type="datetimeFigureOut">
              <a:rPr lang="en-US" smtClean="0"/>
              <a:t>6/12/23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8FB53-7E01-E04C-A4C3-37331E361873}" type="slidenum">
              <a:rPr lang="en-US" smtClean="0"/>
              <a:t>‹#›</a:t>
            </a:fld>
            <a:endParaRPr lang="en-US"/>
          </a:p>
        </p:txBody>
      </p:sp>
    </p:spTree>
    <p:extLst>
      <p:ext uri="{BB962C8B-B14F-4D97-AF65-F5344CB8AC3E}">
        <p14:creationId xmlns:p14="http://schemas.microsoft.com/office/powerpoint/2010/main" val="258891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65DB-E5B9-DC68-F90F-7C5ADBFB85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68B694-F5F6-8360-B7D8-566CFFB0E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60D533-D74A-1266-9C62-0F8D4846EA3F}"/>
              </a:ext>
            </a:extLst>
          </p:cNvPr>
          <p:cNvSpPr>
            <a:spLocks noGrp="1"/>
          </p:cNvSpPr>
          <p:nvPr>
            <p:ph type="dt" sz="half" idx="10"/>
          </p:nvPr>
        </p:nvSpPr>
        <p:spPr/>
        <p:txBody>
          <a:bodyPr/>
          <a:lstStyle/>
          <a:p>
            <a:fld id="{9FF5A8BD-A555-694C-A9D4-7D810D4F3E74}" type="datetime1">
              <a:rPr lang="en-US" smtClean="0"/>
              <a:t>6/12/23</a:t>
            </a:fld>
            <a:endParaRPr lang="en-US"/>
          </a:p>
        </p:txBody>
      </p:sp>
      <p:sp>
        <p:nvSpPr>
          <p:cNvPr id="5" name="Footer Placeholder 4">
            <a:extLst>
              <a:ext uri="{FF2B5EF4-FFF2-40B4-BE49-F238E27FC236}">
                <a16:creationId xmlns:a16="http://schemas.microsoft.com/office/drawing/2014/main" id="{10DBC755-67AE-AA2E-2313-9CD1D41E9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26706-5BA2-646F-4C30-EFD4136C48E7}"/>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406827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D7B7-DEB6-3B57-D8C4-F4E1A7F06F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79A499-4D55-01C2-A75A-14D96DCD22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DA434-D24C-FDC9-2462-82AB2A73A070}"/>
              </a:ext>
            </a:extLst>
          </p:cNvPr>
          <p:cNvSpPr>
            <a:spLocks noGrp="1"/>
          </p:cNvSpPr>
          <p:nvPr>
            <p:ph type="dt" sz="half" idx="10"/>
          </p:nvPr>
        </p:nvSpPr>
        <p:spPr/>
        <p:txBody>
          <a:bodyPr/>
          <a:lstStyle/>
          <a:p>
            <a:fld id="{9ECF1D1C-609C-AE48-AA76-D1E7C994E0F6}" type="datetime1">
              <a:rPr lang="en-US" smtClean="0"/>
              <a:t>6/12/23</a:t>
            </a:fld>
            <a:endParaRPr lang="en-US"/>
          </a:p>
        </p:txBody>
      </p:sp>
      <p:sp>
        <p:nvSpPr>
          <p:cNvPr id="5" name="Footer Placeholder 4">
            <a:extLst>
              <a:ext uri="{FF2B5EF4-FFF2-40B4-BE49-F238E27FC236}">
                <a16:creationId xmlns:a16="http://schemas.microsoft.com/office/drawing/2014/main" id="{789AC051-E8C7-2A88-951B-F366D84A0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8E724-08B4-2ABB-3C50-F784BFEDABE9}"/>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222795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F86E0-5B57-C946-AB2E-5A5FADFB65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09D677-AF89-1A57-C356-8F2134DBD5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6A1FD-26A6-892E-AF17-459D2C8CB0CE}"/>
              </a:ext>
            </a:extLst>
          </p:cNvPr>
          <p:cNvSpPr>
            <a:spLocks noGrp="1"/>
          </p:cNvSpPr>
          <p:nvPr>
            <p:ph type="dt" sz="half" idx="10"/>
          </p:nvPr>
        </p:nvSpPr>
        <p:spPr/>
        <p:txBody>
          <a:bodyPr/>
          <a:lstStyle/>
          <a:p>
            <a:fld id="{93F342FB-5440-AF45-9F93-FAEBFE5B7C9D}" type="datetime1">
              <a:rPr lang="en-US" smtClean="0"/>
              <a:t>6/12/23</a:t>
            </a:fld>
            <a:endParaRPr lang="en-US"/>
          </a:p>
        </p:txBody>
      </p:sp>
      <p:sp>
        <p:nvSpPr>
          <p:cNvPr id="5" name="Footer Placeholder 4">
            <a:extLst>
              <a:ext uri="{FF2B5EF4-FFF2-40B4-BE49-F238E27FC236}">
                <a16:creationId xmlns:a16="http://schemas.microsoft.com/office/drawing/2014/main" id="{79A5D1A8-1FE5-9CC3-467F-FCBDEC348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797B12-3958-A087-C6F9-910F641CB474}"/>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79827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2D3F-E8B6-C8D7-1457-39C6FFBC2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03DFE4-5F01-9245-8005-8CE80A79F2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F7387-F8B8-BCD9-AAAA-00AAABA513DF}"/>
              </a:ext>
            </a:extLst>
          </p:cNvPr>
          <p:cNvSpPr>
            <a:spLocks noGrp="1"/>
          </p:cNvSpPr>
          <p:nvPr>
            <p:ph type="dt" sz="half" idx="10"/>
          </p:nvPr>
        </p:nvSpPr>
        <p:spPr/>
        <p:txBody>
          <a:bodyPr/>
          <a:lstStyle/>
          <a:p>
            <a:fld id="{F26E75E9-0565-2D43-A683-67511C55E5B2}" type="datetime1">
              <a:rPr lang="en-US" smtClean="0"/>
              <a:t>6/12/23</a:t>
            </a:fld>
            <a:endParaRPr lang="en-US"/>
          </a:p>
        </p:txBody>
      </p:sp>
      <p:sp>
        <p:nvSpPr>
          <p:cNvPr id="5" name="Footer Placeholder 4">
            <a:extLst>
              <a:ext uri="{FF2B5EF4-FFF2-40B4-BE49-F238E27FC236}">
                <a16:creationId xmlns:a16="http://schemas.microsoft.com/office/drawing/2014/main" id="{43AAC098-4BC2-5ACF-0E02-78099CDF6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19037-1E39-A757-B8AC-76181F6C01A1}"/>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3537532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6203-A5C1-B3E9-8AED-1A16E9AD6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A4758F-1242-0228-51AA-DE23DA6433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24278A-4172-B233-408F-D01A1169ECC7}"/>
              </a:ext>
            </a:extLst>
          </p:cNvPr>
          <p:cNvSpPr>
            <a:spLocks noGrp="1"/>
          </p:cNvSpPr>
          <p:nvPr>
            <p:ph type="dt" sz="half" idx="10"/>
          </p:nvPr>
        </p:nvSpPr>
        <p:spPr/>
        <p:txBody>
          <a:bodyPr/>
          <a:lstStyle/>
          <a:p>
            <a:fld id="{ACC1AE1A-89E2-0045-B2C5-80093C5F981B}" type="datetime1">
              <a:rPr lang="en-US" smtClean="0"/>
              <a:t>6/12/23</a:t>
            </a:fld>
            <a:endParaRPr lang="en-US"/>
          </a:p>
        </p:txBody>
      </p:sp>
      <p:sp>
        <p:nvSpPr>
          <p:cNvPr id="5" name="Footer Placeholder 4">
            <a:extLst>
              <a:ext uri="{FF2B5EF4-FFF2-40B4-BE49-F238E27FC236}">
                <a16:creationId xmlns:a16="http://schemas.microsoft.com/office/drawing/2014/main" id="{9C496285-B333-2C8C-F9B8-DB04308B9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25E85-CA59-5AC1-113A-A2B5C2DE11B3}"/>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98038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659B-2344-B3CA-73AC-03A17D546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FB3DD5-69DF-AE3D-9DE3-9D4BEBED0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E3C743-CEFD-5EDE-5E70-2F9244FAA3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F5A53C-1341-BB2E-929D-CFFC12E67E6C}"/>
              </a:ext>
            </a:extLst>
          </p:cNvPr>
          <p:cNvSpPr>
            <a:spLocks noGrp="1"/>
          </p:cNvSpPr>
          <p:nvPr>
            <p:ph type="dt" sz="half" idx="10"/>
          </p:nvPr>
        </p:nvSpPr>
        <p:spPr/>
        <p:txBody>
          <a:bodyPr/>
          <a:lstStyle/>
          <a:p>
            <a:fld id="{F2947359-C4F3-B44E-BF14-E270BDD96F9B}" type="datetime1">
              <a:rPr lang="en-US" smtClean="0"/>
              <a:t>6/12/23</a:t>
            </a:fld>
            <a:endParaRPr lang="en-US"/>
          </a:p>
        </p:txBody>
      </p:sp>
      <p:sp>
        <p:nvSpPr>
          <p:cNvPr id="6" name="Footer Placeholder 5">
            <a:extLst>
              <a:ext uri="{FF2B5EF4-FFF2-40B4-BE49-F238E27FC236}">
                <a16:creationId xmlns:a16="http://schemas.microsoft.com/office/drawing/2014/main" id="{0128BE97-3BFB-8680-39C6-5040BABEAE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4469B-86BD-8B7F-1343-A673B8D65D2C}"/>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428015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9DDB-83D0-5BCA-AE22-607E38115F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EF9628-7425-23DD-5CB6-A0DC51C080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9DF347-DF95-5797-CC40-3AF86C5EF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3BC9E9-E1D9-C592-735A-BF2112176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C509A-CB6F-8231-093B-8BFAC2773C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73D9B1-7024-7B04-27C6-7CEAE04FB1D5}"/>
              </a:ext>
            </a:extLst>
          </p:cNvPr>
          <p:cNvSpPr>
            <a:spLocks noGrp="1"/>
          </p:cNvSpPr>
          <p:nvPr>
            <p:ph type="dt" sz="half" idx="10"/>
          </p:nvPr>
        </p:nvSpPr>
        <p:spPr/>
        <p:txBody>
          <a:bodyPr/>
          <a:lstStyle/>
          <a:p>
            <a:fld id="{F3711DF7-D9AD-8449-9AD6-D463FB35BEE5}" type="datetime1">
              <a:rPr lang="en-US" smtClean="0"/>
              <a:t>6/12/23</a:t>
            </a:fld>
            <a:endParaRPr lang="en-US"/>
          </a:p>
        </p:txBody>
      </p:sp>
      <p:sp>
        <p:nvSpPr>
          <p:cNvPr id="8" name="Footer Placeholder 7">
            <a:extLst>
              <a:ext uri="{FF2B5EF4-FFF2-40B4-BE49-F238E27FC236}">
                <a16:creationId xmlns:a16="http://schemas.microsoft.com/office/drawing/2014/main" id="{D36D25F1-8DBA-C6EA-0ECB-AD62598739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54E607-7965-546A-5C33-83ACF37A09BE}"/>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18161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25D1-73A3-1D28-944F-A8518E9CF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D360FD-2D75-F2F0-3AAA-71F9F5B37028}"/>
              </a:ext>
            </a:extLst>
          </p:cNvPr>
          <p:cNvSpPr>
            <a:spLocks noGrp="1"/>
          </p:cNvSpPr>
          <p:nvPr>
            <p:ph type="dt" sz="half" idx="10"/>
          </p:nvPr>
        </p:nvSpPr>
        <p:spPr/>
        <p:txBody>
          <a:bodyPr/>
          <a:lstStyle/>
          <a:p>
            <a:fld id="{F40492DD-FD1C-7E42-9759-720519F79859}" type="datetime1">
              <a:rPr lang="en-US" smtClean="0"/>
              <a:t>6/12/23</a:t>
            </a:fld>
            <a:endParaRPr lang="en-US"/>
          </a:p>
        </p:txBody>
      </p:sp>
      <p:sp>
        <p:nvSpPr>
          <p:cNvPr id="4" name="Footer Placeholder 3">
            <a:extLst>
              <a:ext uri="{FF2B5EF4-FFF2-40B4-BE49-F238E27FC236}">
                <a16:creationId xmlns:a16="http://schemas.microsoft.com/office/drawing/2014/main" id="{997688F3-77A8-E45E-D2C9-6FF185823E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045B07-F62A-1C74-F032-C3B724792EC1}"/>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376170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C20FE9-D8B5-657C-68A1-AD6D12C24025}"/>
              </a:ext>
            </a:extLst>
          </p:cNvPr>
          <p:cNvSpPr>
            <a:spLocks noGrp="1"/>
          </p:cNvSpPr>
          <p:nvPr>
            <p:ph type="dt" sz="half" idx="10"/>
          </p:nvPr>
        </p:nvSpPr>
        <p:spPr/>
        <p:txBody>
          <a:bodyPr/>
          <a:lstStyle/>
          <a:p>
            <a:fld id="{5F210C30-63D5-E749-9F23-E6A42022AA31}" type="datetime1">
              <a:rPr lang="en-US" smtClean="0"/>
              <a:t>6/12/23</a:t>
            </a:fld>
            <a:endParaRPr lang="en-US"/>
          </a:p>
        </p:txBody>
      </p:sp>
      <p:sp>
        <p:nvSpPr>
          <p:cNvPr id="3" name="Footer Placeholder 2">
            <a:extLst>
              <a:ext uri="{FF2B5EF4-FFF2-40B4-BE49-F238E27FC236}">
                <a16:creationId xmlns:a16="http://schemas.microsoft.com/office/drawing/2014/main" id="{D2FA7081-DFC5-2DCA-5CAE-8236E8F5D1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4D78DA-B895-1187-4544-BFB638A911A7}"/>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61440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3D5F-DCE3-E604-CE5E-F2596682B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956978-3CCF-7DD0-AABB-39569B2C9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C93605-62CA-C3DD-34C0-0A1039957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ECA63-B60F-E22D-304F-5368F95A4358}"/>
              </a:ext>
            </a:extLst>
          </p:cNvPr>
          <p:cNvSpPr>
            <a:spLocks noGrp="1"/>
          </p:cNvSpPr>
          <p:nvPr>
            <p:ph type="dt" sz="half" idx="10"/>
          </p:nvPr>
        </p:nvSpPr>
        <p:spPr/>
        <p:txBody>
          <a:bodyPr/>
          <a:lstStyle/>
          <a:p>
            <a:fld id="{49B13D96-E594-4642-B4AF-63CE83E02887}" type="datetime1">
              <a:rPr lang="en-US" smtClean="0"/>
              <a:t>6/12/23</a:t>
            </a:fld>
            <a:endParaRPr lang="en-US"/>
          </a:p>
        </p:txBody>
      </p:sp>
      <p:sp>
        <p:nvSpPr>
          <p:cNvPr id="6" name="Footer Placeholder 5">
            <a:extLst>
              <a:ext uri="{FF2B5EF4-FFF2-40B4-BE49-F238E27FC236}">
                <a16:creationId xmlns:a16="http://schemas.microsoft.com/office/drawing/2014/main" id="{040DBD6B-8C26-4AB9-563D-8EBBEA8134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3ACA2-CEA4-98D1-B3BB-87FA030F429B}"/>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283316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63DD-2845-2F8A-DF4D-3F3F3316A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80F315-5C12-6714-4D81-84274511F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D12E6E-BB1E-386F-94D1-334EB8217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31749A-68EC-03FD-EFD3-27D5887DC702}"/>
              </a:ext>
            </a:extLst>
          </p:cNvPr>
          <p:cNvSpPr>
            <a:spLocks noGrp="1"/>
          </p:cNvSpPr>
          <p:nvPr>
            <p:ph type="dt" sz="half" idx="10"/>
          </p:nvPr>
        </p:nvSpPr>
        <p:spPr/>
        <p:txBody>
          <a:bodyPr/>
          <a:lstStyle/>
          <a:p>
            <a:fld id="{22D792C7-AABF-7A42-A2AA-355324E44393}" type="datetime1">
              <a:rPr lang="en-US" smtClean="0"/>
              <a:t>6/12/23</a:t>
            </a:fld>
            <a:endParaRPr lang="en-US"/>
          </a:p>
        </p:txBody>
      </p:sp>
      <p:sp>
        <p:nvSpPr>
          <p:cNvPr id="6" name="Footer Placeholder 5">
            <a:extLst>
              <a:ext uri="{FF2B5EF4-FFF2-40B4-BE49-F238E27FC236}">
                <a16:creationId xmlns:a16="http://schemas.microsoft.com/office/drawing/2014/main" id="{C6518708-A8B4-4334-32F9-4BAD31857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FDC62-3B70-DCC2-6BDC-9BC7BD63CFBF}"/>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386782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FCD215-97EE-4A50-189A-13A6F371B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7DD262-5711-5DAB-5524-0CB6A77AF6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EAE4AA-FB8C-AAB5-5611-1DD321BB88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7AF54-345C-B646-B311-223229232C9D}" type="datetime1">
              <a:rPr lang="en-US" smtClean="0"/>
              <a:t>6/12/23</a:t>
            </a:fld>
            <a:endParaRPr lang="en-US"/>
          </a:p>
        </p:txBody>
      </p:sp>
      <p:sp>
        <p:nvSpPr>
          <p:cNvPr id="5" name="Footer Placeholder 4">
            <a:extLst>
              <a:ext uri="{FF2B5EF4-FFF2-40B4-BE49-F238E27FC236}">
                <a16:creationId xmlns:a16="http://schemas.microsoft.com/office/drawing/2014/main" id="{B7A2BC57-35E2-F4A0-A041-E7A6E99B8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47B83F-9DFC-AF19-6E70-3AA82EF6F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44598-4972-A041-A2B9-7CC9807D63CB}" type="slidenum">
              <a:rPr lang="en-US" smtClean="0"/>
              <a:t>‹#›</a:t>
            </a:fld>
            <a:endParaRPr lang="en-US"/>
          </a:p>
        </p:txBody>
      </p:sp>
    </p:spTree>
    <p:extLst>
      <p:ext uri="{BB962C8B-B14F-4D97-AF65-F5344CB8AC3E}">
        <p14:creationId xmlns:p14="http://schemas.microsoft.com/office/powerpoint/2010/main" val="2122550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arxiv.org/pdf/1409.3215.pdf" TargetMode="External"/><Relationship Id="rId13" Type="http://schemas.openxmlformats.org/officeDocument/2006/relationships/hyperlink" Target="https://github.com/omroot/d2l_pytorch/tree/main/mylearnings/myd2l/omd2l" TargetMode="External"/><Relationship Id="rId3" Type="http://schemas.openxmlformats.org/officeDocument/2006/relationships/hyperlink" Target="https://jalammar.github.io/visualizing-neural-machine-translation-mechanics-of-seq2seq-models-with-attention/" TargetMode="External"/><Relationship Id="rId7" Type="http://schemas.openxmlformats.org/officeDocument/2006/relationships/hyperlink" Target="https://arxiv.org/pdf/1406.1078.pdf" TargetMode="External"/><Relationship Id="rId12" Type="http://schemas.openxmlformats.org/officeDocument/2006/relationships/hyperlink" Target="https://www.amazon.com/Neural-Networks-Deep-Learning-Textbook/dp/3031296419/ref=sr_1_18?crid=120W5GIRV85KD&amp;keywords=transformers+deep+learning&amp;qid=1686579649&amp;s=books&amp;sprefix=transformers+deep+learning%2Cstripbooks%2C89&amp;sr=1-18" TargetMode="External"/><Relationship Id="rId2" Type="http://schemas.openxmlformats.org/officeDocument/2006/relationships/hyperlink" Target="https://machinelearningmastery.com/the-bahdanau-attention-mechanism/" TargetMode="External"/><Relationship Id="rId1" Type="http://schemas.openxmlformats.org/officeDocument/2006/relationships/slideLayout" Target="../slideLayouts/slideLayout2.xml"/><Relationship Id="rId6" Type="http://schemas.openxmlformats.org/officeDocument/2006/relationships/hyperlink" Target="http://nlp.seas.harvard.edu/annotated-transformer/" TargetMode="External"/><Relationship Id="rId11" Type="http://schemas.openxmlformats.org/officeDocument/2006/relationships/hyperlink" Target="https://www.amazon.com/Transformers-Machine-Learning-Chapman-Recognition/dp/0367767341/ref=sr_1_4?crid=120W5GIRV85KD&amp;keywords=transformers+deep+learning&amp;qid=1686579476&amp;s=books&amp;sprefix=transformers+deep+learning%2Cstripbooks%2C89&amp;sr=1-4&amp;ufe=app_do%3Aamzn1.fos.006c50ae-5d4c-4777-9bc0-4513d670b6bc" TargetMode="External"/><Relationship Id="rId5" Type="http://schemas.openxmlformats.org/officeDocument/2006/relationships/hyperlink" Target="https://towardsdatascience.com/attn-illustrated-attention-5ec4ad276ee3" TargetMode="External"/><Relationship Id="rId10" Type="http://schemas.openxmlformats.org/officeDocument/2006/relationships/hyperlink" Target="https://arxiv.org/pdf/1706.03762.pdf" TargetMode="External"/><Relationship Id="rId4" Type="http://schemas.openxmlformats.org/officeDocument/2006/relationships/hyperlink" Target="https://jalammar.github.io/illustrated-transformer/" TargetMode="External"/><Relationship Id="rId9" Type="http://schemas.openxmlformats.org/officeDocument/2006/relationships/hyperlink" Target="https://arxiv.org/pdf/1409.0473.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owardsdatascience.com/understanding-encoder-decoder-sequence-to-sequence-model-679e04af434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owardsdatascience.com/attn-illustrated-attention-5ec4ad276ee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1949-7028-7DC2-902E-DC8392DC6B58}"/>
              </a:ext>
            </a:extLst>
          </p:cNvPr>
          <p:cNvSpPr>
            <a:spLocks noGrp="1"/>
          </p:cNvSpPr>
          <p:nvPr>
            <p:ph type="ctrTitle"/>
          </p:nvPr>
        </p:nvSpPr>
        <p:spPr/>
        <p:txBody>
          <a:bodyPr/>
          <a:lstStyle/>
          <a:p>
            <a:pPr algn="ctr" defTabSz="914400" rtl="1" eaLnBrk="1" latinLnBrk="0" hangingPunct="1">
              <a:lnSpc>
                <a:spcPct val="90000"/>
              </a:lnSpc>
              <a:spcBef>
                <a:spcPct val="0"/>
              </a:spcBef>
              <a:buNone/>
            </a:pPr>
            <a:r>
              <a:rPr lang="en-US" dirty="0"/>
              <a:t>Attention and Transformers</a:t>
            </a:r>
          </a:p>
        </p:txBody>
      </p:sp>
      <p:sp>
        <p:nvSpPr>
          <p:cNvPr id="3" name="Subtitle 2">
            <a:extLst>
              <a:ext uri="{FF2B5EF4-FFF2-40B4-BE49-F238E27FC236}">
                <a16:creationId xmlns:a16="http://schemas.microsoft.com/office/drawing/2014/main" id="{B0743F3F-F1F5-9917-0ABD-1DE01E91A05B}"/>
              </a:ext>
            </a:extLst>
          </p:cNvPr>
          <p:cNvSpPr>
            <a:spLocks noGrp="1"/>
          </p:cNvSpPr>
          <p:nvPr>
            <p:ph type="subTitle" idx="1"/>
          </p:nvPr>
        </p:nvSpPr>
        <p:spPr/>
        <p:txBody>
          <a:bodyPr/>
          <a:lstStyle/>
          <a:p>
            <a:r>
              <a:rPr lang="en-US" dirty="0" err="1"/>
              <a:t>Oualid</a:t>
            </a:r>
            <a:r>
              <a:rPr lang="en-US" dirty="0"/>
              <a:t> </a:t>
            </a:r>
            <a:r>
              <a:rPr lang="en-US" dirty="0" err="1"/>
              <a:t>Missaoui</a:t>
            </a:r>
            <a:endParaRPr lang="en-US" dirty="0"/>
          </a:p>
        </p:txBody>
      </p:sp>
      <p:sp>
        <p:nvSpPr>
          <p:cNvPr id="4" name="Slide Number Placeholder 3">
            <a:extLst>
              <a:ext uri="{FF2B5EF4-FFF2-40B4-BE49-F238E27FC236}">
                <a16:creationId xmlns:a16="http://schemas.microsoft.com/office/drawing/2014/main" id="{BA16D3CD-25C0-AE34-A401-A337398D929A}"/>
              </a:ext>
            </a:extLst>
          </p:cNvPr>
          <p:cNvSpPr>
            <a:spLocks noGrp="1"/>
          </p:cNvSpPr>
          <p:nvPr>
            <p:ph type="sldNum" sz="quarter" idx="12"/>
          </p:nvPr>
        </p:nvSpPr>
        <p:spPr/>
        <p:txBody>
          <a:bodyPr/>
          <a:lstStyle/>
          <a:p>
            <a:fld id="{23E44598-4972-A041-A2B9-7CC9807D63CB}" type="slidenum">
              <a:rPr lang="en-US" smtClean="0"/>
              <a:t>1</a:t>
            </a:fld>
            <a:endParaRPr lang="en-US"/>
          </a:p>
        </p:txBody>
      </p:sp>
    </p:spTree>
    <p:extLst>
      <p:ext uri="{BB962C8B-B14F-4D97-AF65-F5344CB8AC3E}">
        <p14:creationId xmlns:p14="http://schemas.microsoft.com/office/powerpoint/2010/main" val="325149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7594-BC16-7426-60C9-EC94E29D1D35}"/>
              </a:ext>
            </a:extLst>
          </p:cNvPr>
          <p:cNvSpPr>
            <a:spLocks noGrp="1"/>
          </p:cNvSpPr>
          <p:nvPr>
            <p:ph type="title"/>
          </p:nvPr>
        </p:nvSpPr>
        <p:spPr>
          <a:xfrm>
            <a:off x="281609" y="186220"/>
            <a:ext cx="10515600" cy="598971"/>
          </a:xfrm>
        </p:spPr>
        <p:txBody>
          <a:bodyPr>
            <a:normAutofit fontScale="90000"/>
          </a:bodyPr>
          <a:lstStyle/>
          <a:p>
            <a:r>
              <a:rPr lang="en-US" dirty="0"/>
              <a:t>Multi-Head Attention</a:t>
            </a:r>
          </a:p>
        </p:txBody>
      </p:sp>
      <p:sp>
        <p:nvSpPr>
          <p:cNvPr id="3" name="Content Placeholder 2">
            <a:extLst>
              <a:ext uri="{FF2B5EF4-FFF2-40B4-BE49-F238E27FC236}">
                <a16:creationId xmlns:a16="http://schemas.microsoft.com/office/drawing/2014/main" id="{D50F4067-A9C5-6515-77F3-EE1F8F11B821}"/>
              </a:ext>
            </a:extLst>
          </p:cNvPr>
          <p:cNvSpPr>
            <a:spLocks noGrp="1"/>
          </p:cNvSpPr>
          <p:nvPr>
            <p:ph idx="1"/>
          </p:nvPr>
        </p:nvSpPr>
        <p:spPr>
          <a:xfrm>
            <a:off x="281609" y="1384162"/>
            <a:ext cx="4131365" cy="4560640"/>
          </a:xfrm>
        </p:spPr>
        <p:txBody>
          <a:bodyPr>
            <a:normAutofit/>
          </a:bodyPr>
          <a:lstStyle/>
          <a:p>
            <a:r>
              <a:rPr lang="en-US" sz="2400" dirty="0"/>
              <a:t>Capture different behaviors</a:t>
            </a:r>
          </a:p>
          <a:p>
            <a:pPr lvl="1"/>
            <a:r>
              <a:rPr lang="en-US" sz="2000" dirty="0"/>
              <a:t>Dependencies of various ranges </a:t>
            </a:r>
          </a:p>
        </p:txBody>
      </p:sp>
      <p:pic>
        <p:nvPicPr>
          <p:cNvPr id="4" name="Picture 3">
            <a:extLst>
              <a:ext uri="{FF2B5EF4-FFF2-40B4-BE49-F238E27FC236}">
                <a16:creationId xmlns:a16="http://schemas.microsoft.com/office/drawing/2014/main" id="{0A8BEACA-26AB-7675-046F-64B36949188B}"/>
              </a:ext>
            </a:extLst>
          </p:cNvPr>
          <p:cNvPicPr>
            <a:picLocks noChangeAspect="1"/>
          </p:cNvPicPr>
          <p:nvPr/>
        </p:nvPicPr>
        <p:blipFill>
          <a:blip r:embed="rId2"/>
          <a:stretch>
            <a:fillRect/>
          </a:stretch>
        </p:blipFill>
        <p:spPr>
          <a:xfrm>
            <a:off x="6254236" y="785191"/>
            <a:ext cx="4749800" cy="2032000"/>
          </a:xfrm>
          <a:prstGeom prst="rect">
            <a:avLst/>
          </a:prstGeom>
        </p:spPr>
      </p:pic>
      <p:pic>
        <p:nvPicPr>
          <p:cNvPr id="5" name="Picture 4">
            <a:extLst>
              <a:ext uri="{FF2B5EF4-FFF2-40B4-BE49-F238E27FC236}">
                <a16:creationId xmlns:a16="http://schemas.microsoft.com/office/drawing/2014/main" id="{7A2B3C01-60F1-F043-1F83-C96CA9860146}"/>
              </a:ext>
            </a:extLst>
          </p:cNvPr>
          <p:cNvPicPr>
            <a:picLocks noChangeAspect="1"/>
          </p:cNvPicPr>
          <p:nvPr/>
        </p:nvPicPr>
        <p:blipFill>
          <a:blip r:embed="rId3"/>
          <a:stretch>
            <a:fillRect/>
          </a:stretch>
        </p:blipFill>
        <p:spPr>
          <a:xfrm>
            <a:off x="5231886" y="3112701"/>
            <a:ext cx="6794500" cy="2832100"/>
          </a:xfrm>
          <a:prstGeom prst="rect">
            <a:avLst/>
          </a:prstGeom>
        </p:spPr>
      </p:pic>
      <p:sp>
        <p:nvSpPr>
          <p:cNvPr id="6" name="Slide Number Placeholder 5">
            <a:extLst>
              <a:ext uri="{FF2B5EF4-FFF2-40B4-BE49-F238E27FC236}">
                <a16:creationId xmlns:a16="http://schemas.microsoft.com/office/drawing/2014/main" id="{045C6804-C847-343C-207D-520BA838364E}"/>
              </a:ext>
            </a:extLst>
          </p:cNvPr>
          <p:cNvSpPr>
            <a:spLocks noGrp="1"/>
          </p:cNvSpPr>
          <p:nvPr>
            <p:ph type="sldNum" sz="quarter" idx="12"/>
          </p:nvPr>
        </p:nvSpPr>
        <p:spPr/>
        <p:txBody>
          <a:bodyPr/>
          <a:lstStyle/>
          <a:p>
            <a:fld id="{23E44598-4972-A041-A2B9-7CC9807D63CB}" type="slidenum">
              <a:rPr lang="en-US" smtClean="0"/>
              <a:t>10</a:t>
            </a:fld>
            <a:endParaRPr lang="en-US"/>
          </a:p>
        </p:txBody>
      </p:sp>
    </p:spTree>
    <p:extLst>
      <p:ext uri="{BB962C8B-B14F-4D97-AF65-F5344CB8AC3E}">
        <p14:creationId xmlns:p14="http://schemas.microsoft.com/office/powerpoint/2010/main" val="123891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9F31-7BE5-4A7A-BD12-65F118C1FAED}"/>
              </a:ext>
            </a:extLst>
          </p:cNvPr>
          <p:cNvSpPr>
            <a:spLocks noGrp="1"/>
          </p:cNvSpPr>
          <p:nvPr>
            <p:ph type="title"/>
          </p:nvPr>
        </p:nvSpPr>
        <p:spPr/>
        <p:txBody>
          <a:bodyPr/>
          <a:lstStyle/>
          <a:p>
            <a:r>
              <a:rPr lang="en-US" dirty="0"/>
              <a:t>Self-Attention/Intra-Attention</a:t>
            </a:r>
          </a:p>
        </p:txBody>
      </p:sp>
      <p:sp>
        <p:nvSpPr>
          <p:cNvPr id="3" name="Content Placeholder 2">
            <a:extLst>
              <a:ext uri="{FF2B5EF4-FFF2-40B4-BE49-F238E27FC236}">
                <a16:creationId xmlns:a16="http://schemas.microsoft.com/office/drawing/2014/main" id="{ECFAD27D-0119-239C-1623-713726157D5D}"/>
              </a:ext>
            </a:extLst>
          </p:cNvPr>
          <p:cNvSpPr>
            <a:spLocks noGrp="1"/>
          </p:cNvSpPr>
          <p:nvPr>
            <p:ph idx="1"/>
          </p:nvPr>
        </p:nvSpPr>
        <p:spPr>
          <a:xfrm>
            <a:off x="838200" y="1437999"/>
            <a:ext cx="5031259" cy="4142689"/>
          </a:xfrm>
        </p:spPr>
        <p:txBody>
          <a:bodyPr>
            <a:normAutofit/>
          </a:bodyPr>
          <a:lstStyle/>
          <a:p>
            <a:r>
              <a:rPr lang="en-US" sz="1600" dirty="0"/>
              <a:t>Unlike the case where decoder steps attend to encoder steps, self attention consists of the fact that   each token can attend (via its query vector) to each other token (matching based on their key vectors). </a:t>
            </a:r>
          </a:p>
          <a:p>
            <a:r>
              <a:rPr lang="en-US" sz="1600" dirty="0"/>
              <a:t>Query/key/value(s) are transformations of the corresponding state vectors </a:t>
            </a:r>
          </a:p>
        </p:txBody>
      </p:sp>
      <p:pic>
        <p:nvPicPr>
          <p:cNvPr id="4" name="Picture 3">
            <a:extLst>
              <a:ext uri="{FF2B5EF4-FFF2-40B4-BE49-F238E27FC236}">
                <a16:creationId xmlns:a16="http://schemas.microsoft.com/office/drawing/2014/main" id="{10E4A703-2ACE-F87E-86A8-55DBE6EF69C9}"/>
              </a:ext>
            </a:extLst>
          </p:cNvPr>
          <p:cNvPicPr>
            <a:picLocks noChangeAspect="1"/>
          </p:cNvPicPr>
          <p:nvPr/>
        </p:nvPicPr>
        <p:blipFill>
          <a:blip r:embed="rId2"/>
          <a:stretch>
            <a:fillRect/>
          </a:stretch>
        </p:blipFill>
        <p:spPr>
          <a:xfrm>
            <a:off x="7902674" y="966596"/>
            <a:ext cx="3230493" cy="4924808"/>
          </a:xfrm>
          <a:prstGeom prst="rect">
            <a:avLst/>
          </a:prstGeom>
        </p:spPr>
      </p:pic>
      <p:pic>
        <p:nvPicPr>
          <p:cNvPr id="2050" name="Picture 2">
            <a:extLst>
              <a:ext uri="{FF2B5EF4-FFF2-40B4-BE49-F238E27FC236}">
                <a16:creationId xmlns:a16="http://schemas.microsoft.com/office/drawing/2014/main" id="{CEF05C27-D491-65E9-663A-AE42C1389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30796"/>
            <a:ext cx="6378674" cy="382720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B9CD73BD-CDD4-4DBD-1C6A-7C644592D1F1}"/>
              </a:ext>
            </a:extLst>
          </p:cNvPr>
          <p:cNvSpPr>
            <a:spLocks noGrp="1"/>
          </p:cNvSpPr>
          <p:nvPr>
            <p:ph type="sldNum" sz="quarter" idx="12"/>
          </p:nvPr>
        </p:nvSpPr>
        <p:spPr/>
        <p:txBody>
          <a:bodyPr/>
          <a:lstStyle/>
          <a:p>
            <a:fld id="{23E44598-4972-A041-A2B9-7CC9807D63CB}" type="slidenum">
              <a:rPr lang="en-US" smtClean="0"/>
              <a:t>11</a:t>
            </a:fld>
            <a:endParaRPr lang="en-US"/>
          </a:p>
        </p:txBody>
      </p:sp>
    </p:spTree>
    <p:extLst>
      <p:ext uri="{BB962C8B-B14F-4D97-AF65-F5344CB8AC3E}">
        <p14:creationId xmlns:p14="http://schemas.microsoft.com/office/powerpoint/2010/main" val="369666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9841-9E83-F7A9-DEB4-BFAF79FAB30D}"/>
              </a:ext>
            </a:extLst>
          </p:cNvPr>
          <p:cNvSpPr>
            <a:spLocks noGrp="1"/>
          </p:cNvSpPr>
          <p:nvPr>
            <p:ph type="title"/>
          </p:nvPr>
        </p:nvSpPr>
        <p:spPr>
          <a:xfrm>
            <a:off x="599661" y="277191"/>
            <a:ext cx="10515600" cy="807692"/>
          </a:xfrm>
        </p:spPr>
        <p:txBody>
          <a:bodyPr/>
          <a:lstStyle/>
          <a:p>
            <a:r>
              <a:rPr lang="en-US" dirty="0"/>
              <a:t>Positional Encoding</a:t>
            </a:r>
          </a:p>
        </p:txBody>
      </p:sp>
      <p:sp>
        <p:nvSpPr>
          <p:cNvPr id="3" name="Content Placeholder 2">
            <a:extLst>
              <a:ext uri="{FF2B5EF4-FFF2-40B4-BE49-F238E27FC236}">
                <a16:creationId xmlns:a16="http://schemas.microsoft.com/office/drawing/2014/main" id="{980FDC6D-1CC0-BE77-03A4-09457330706B}"/>
              </a:ext>
            </a:extLst>
          </p:cNvPr>
          <p:cNvSpPr>
            <a:spLocks noGrp="1"/>
          </p:cNvSpPr>
          <p:nvPr>
            <p:ph idx="1"/>
          </p:nvPr>
        </p:nvSpPr>
        <p:spPr>
          <a:xfrm>
            <a:off x="838200" y="1331843"/>
            <a:ext cx="10515600" cy="4845120"/>
          </a:xfrm>
        </p:spPr>
        <p:txBody>
          <a:bodyPr/>
          <a:lstStyle/>
          <a:p>
            <a:r>
              <a:rPr lang="en-US" dirty="0"/>
              <a:t>Preserves the information about the order of tokens</a:t>
            </a:r>
          </a:p>
          <a:p>
            <a:pPr lvl="1"/>
            <a:r>
              <a:rPr lang="en-US" dirty="0"/>
              <a:t>Represent the order as an additional input associated with each token </a:t>
            </a:r>
          </a:p>
          <a:p>
            <a:pPr lvl="1"/>
            <a:r>
              <a:rPr lang="en-US" dirty="0"/>
              <a:t>These inputs are called positional encodings </a:t>
            </a:r>
          </a:p>
          <a:p>
            <a:pPr lvl="2"/>
            <a:r>
              <a:rPr lang="en-US" dirty="0"/>
              <a:t>Fixed a priori</a:t>
            </a:r>
          </a:p>
          <a:p>
            <a:pPr lvl="3"/>
            <a:r>
              <a:rPr lang="en-US" dirty="0"/>
              <a:t>Sine/cosine functions </a:t>
            </a:r>
          </a:p>
          <a:p>
            <a:pPr lvl="2"/>
            <a:r>
              <a:rPr lang="en-US" dirty="0"/>
              <a:t>Learned </a:t>
            </a:r>
          </a:p>
        </p:txBody>
      </p:sp>
      <p:sp>
        <p:nvSpPr>
          <p:cNvPr id="4" name="Slide Number Placeholder 3">
            <a:extLst>
              <a:ext uri="{FF2B5EF4-FFF2-40B4-BE49-F238E27FC236}">
                <a16:creationId xmlns:a16="http://schemas.microsoft.com/office/drawing/2014/main" id="{52D70684-A61B-DD98-208A-844E3E430C42}"/>
              </a:ext>
            </a:extLst>
          </p:cNvPr>
          <p:cNvSpPr>
            <a:spLocks noGrp="1"/>
          </p:cNvSpPr>
          <p:nvPr>
            <p:ph type="sldNum" sz="quarter" idx="12"/>
          </p:nvPr>
        </p:nvSpPr>
        <p:spPr/>
        <p:txBody>
          <a:bodyPr/>
          <a:lstStyle/>
          <a:p>
            <a:fld id="{23E44598-4972-A041-A2B9-7CC9807D63CB}" type="slidenum">
              <a:rPr lang="en-US" smtClean="0"/>
              <a:t>12</a:t>
            </a:fld>
            <a:endParaRPr lang="en-US"/>
          </a:p>
        </p:txBody>
      </p:sp>
    </p:spTree>
    <p:extLst>
      <p:ext uri="{BB962C8B-B14F-4D97-AF65-F5344CB8AC3E}">
        <p14:creationId xmlns:p14="http://schemas.microsoft.com/office/powerpoint/2010/main" val="320964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0769-3A3E-4613-E9EF-CF3ACB6D1A15}"/>
              </a:ext>
            </a:extLst>
          </p:cNvPr>
          <p:cNvSpPr>
            <a:spLocks noGrp="1"/>
          </p:cNvSpPr>
          <p:nvPr>
            <p:ph type="title"/>
          </p:nvPr>
        </p:nvSpPr>
        <p:spPr>
          <a:xfrm>
            <a:off x="234777" y="138016"/>
            <a:ext cx="10515600" cy="698362"/>
          </a:xfrm>
        </p:spPr>
        <p:txBody>
          <a:bodyPr/>
          <a:lstStyle/>
          <a:p>
            <a:r>
              <a:rPr lang="en-US" dirty="0"/>
              <a:t>The transformer Architecture</a:t>
            </a:r>
          </a:p>
        </p:txBody>
      </p:sp>
      <p:pic>
        <p:nvPicPr>
          <p:cNvPr id="5" name="Picture 4">
            <a:extLst>
              <a:ext uri="{FF2B5EF4-FFF2-40B4-BE49-F238E27FC236}">
                <a16:creationId xmlns:a16="http://schemas.microsoft.com/office/drawing/2014/main" id="{294D3780-9A62-E0DF-D7D0-532BAAE8FFA8}"/>
              </a:ext>
            </a:extLst>
          </p:cNvPr>
          <p:cNvPicPr>
            <a:picLocks noChangeAspect="1"/>
          </p:cNvPicPr>
          <p:nvPr/>
        </p:nvPicPr>
        <p:blipFill>
          <a:blip r:embed="rId2"/>
          <a:stretch>
            <a:fillRect/>
          </a:stretch>
        </p:blipFill>
        <p:spPr>
          <a:xfrm>
            <a:off x="234777" y="924477"/>
            <a:ext cx="3917122" cy="5564094"/>
          </a:xfrm>
          <a:prstGeom prst="rect">
            <a:avLst/>
          </a:prstGeom>
        </p:spPr>
      </p:pic>
      <p:pic>
        <p:nvPicPr>
          <p:cNvPr id="6" name="Picture 5">
            <a:extLst>
              <a:ext uri="{FF2B5EF4-FFF2-40B4-BE49-F238E27FC236}">
                <a16:creationId xmlns:a16="http://schemas.microsoft.com/office/drawing/2014/main" id="{5B70B9D0-6B47-0DB1-2B37-871B88FA1DED}"/>
              </a:ext>
            </a:extLst>
          </p:cNvPr>
          <p:cNvPicPr>
            <a:picLocks noChangeAspect="1"/>
          </p:cNvPicPr>
          <p:nvPr/>
        </p:nvPicPr>
        <p:blipFill>
          <a:blip r:embed="rId3"/>
          <a:stretch>
            <a:fillRect/>
          </a:stretch>
        </p:blipFill>
        <p:spPr>
          <a:xfrm>
            <a:off x="5376218" y="1200836"/>
            <a:ext cx="1741273" cy="2534520"/>
          </a:xfrm>
          <a:prstGeom prst="rect">
            <a:avLst/>
          </a:prstGeom>
        </p:spPr>
      </p:pic>
      <p:pic>
        <p:nvPicPr>
          <p:cNvPr id="7" name="Picture 6">
            <a:extLst>
              <a:ext uri="{FF2B5EF4-FFF2-40B4-BE49-F238E27FC236}">
                <a16:creationId xmlns:a16="http://schemas.microsoft.com/office/drawing/2014/main" id="{B383878F-6DB6-2B7A-E035-2B005182117F}"/>
              </a:ext>
            </a:extLst>
          </p:cNvPr>
          <p:cNvPicPr>
            <a:picLocks noChangeAspect="1"/>
          </p:cNvPicPr>
          <p:nvPr/>
        </p:nvPicPr>
        <p:blipFill>
          <a:blip r:embed="rId4"/>
          <a:stretch>
            <a:fillRect/>
          </a:stretch>
        </p:blipFill>
        <p:spPr>
          <a:xfrm>
            <a:off x="9095463" y="1106109"/>
            <a:ext cx="2258337" cy="2723973"/>
          </a:xfrm>
          <a:prstGeom prst="rect">
            <a:avLst/>
          </a:prstGeom>
        </p:spPr>
      </p:pic>
      <p:pic>
        <p:nvPicPr>
          <p:cNvPr id="8" name="Picture 7">
            <a:extLst>
              <a:ext uri="{FF2B5EF4-FFF2-40B4-BE49-F238E27FC236}">
                <a16:creationId xmlns:a16="http://schemas.microsoft.com/office/drawing/2014/main" id="{43EEE04B-E767-DEFB-0D1F-1AFFCFB1B6F2}"/>
              </a:ext>
            </a:extLst>
          </p:cNvPr>
          <p:cNvPicPr>
            <a:picLocks noChangeAspect="1"/>
          </p:cNvPicPr>
          <p:nvPr/>
        </p:nvPicPr>
        <p:blipFill>
          <a:blip r:embed="rId5"/>
          <a:stretch>
            <a:fillRect/>
          </a:stretch>
        </p:blipFill>
        <p:spPr>
          <a:xfrm>
            <a:off x="8580103" y="3830082"/>
            <a:ext cx="3289055" cy="698361"/>
          </a:xfrm>
          <a:prstGeom prst="rect">
            <a:avLst/>
          </a:prstGeom>
        </p:spPr>
      </p:pic>
      <p:pic>
        <p:nvPicPr>
          <p:cNvPr id="9" name="Picture 8">
            <a:extLst>
              <a:ext uri="{FF2B5EF4-FFF2-40B4-BE49-F238E27FC236}">
                <a16:creationId xmlns:a16="http://schemas.microsoft.com/office/drawing/2014/main" id="{5CFD8FF8-C3EC-D5C1-109E-8EA160C248A0}"/>
              </a:ext>
            </a:extLst>
          </p:cNvPr>
          <p:cNvPicPr>
            <a:picLocks noChangeAspect="1"/>
          </p:cNvPicPr>
          <p:nvPr/>
        </p:nvPicPr>
        <p:blipFill>
          <a:blip r:embed="rId6"/>
          <a:stretch>
            <a:fillRect/>
          </a:stretch>
        </p:blipFill>
        <p:spPr>
          <a:xfrm>
            <a:off x="4151899" y="3830082"/>
            <a:ext cx="4518765" cy="1827082"/>
          </a:xfrm>
          <a:prstGeom prst="rect">
            <a:avLst/>
          </a:prstGeom>
        </p:spPr>
      </p:pic>
      <p:sp>
        <p:nvSpPr>
          <p:cNvPr id="10" name="Slide Number Placeholder 9">
            <a:extLst>
              <a:ext uri="{FF2B5EF4-FFF2-40B4-BE49-F238E27FC236}">
                <a16:creationId xmlns:a16="http://schemas.microsoft.com/office/drawing/2014/main" id="{01959F9A-D18C-745A-21EC-BAAFD8F5BAAD}"/>
              </a:ext>
            </a:extLst>
          </p:cNvPr>
          <p:cNvSpPr>
            <a:spLocks noGrp="1"/>
          </p:cNvSpPr>
          <p:nvPr>
            <p:ph type="sldNum" sz="quarter" idx="12"/>
          </p:nvPr>
        </p:nvSpPr>
        <p:spPr/>
        <p:txBody>
          <a:bodyPr/>
          <a:lstStyle/>
          <a:p>
            <a:fld id="{23E44598-4972-A041-A2B9-7CC9807D63CB}" type="slidenum">
              <a:rPr lang="en-US" smtClean="0"/>
              <a:t>13</a:t>
            </a:fld>
            <a:endParaRPr lang="en-US"/>
          </a:p>
        </p:txBody>
      </p:sp>
    </p:spTree>
    <p:extLst>
      <p:ext uri="{BB962C8B-B14F-4D97-AF65-F5344CB8AC3E}">
        <p14:creationId xmlns:p14="http://schemas.microsoft.com/office/powerpoint/2010/main" val="239128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EE32-06C1-DD0D-362F-21C169E4A37A}"/>
              </a:ext>
            </a:extLst>
          </p:cNvPr>
          <p:cNvSpPr>
            <a:spLocks noGrp="1"/>
          </p:cNvSpPr>
          <p:nvPr>
            <p:ph type="title"/>
          </p:nvPr>
        </p:nvSpPr>
        <p:spPr>
          <a:xfrm>
            <a:off x="172278" y="161966"/>
            <a:ext cx="10515600" cy="767936"/>
          </a:xfrm>
        </p:spPr>
        <p:txBody>
          <a:bodyPr>
            <a:normAutofit/>
          </a:bodyPr>
          <a:lstStyle/>
          <a:p>
            <a:r>
              <a:rPr lang="en-US" sz="3200" dirty="0"/>
              <a:t>The transformer architecture </a:t>
            </a:r>
          </a:p>
        </p:txBody>
      </p:sp>
      <p:sp>
        <p:nvSpPr>
          <p:cNvPr id="3" name="Content Placeholder 2">
            <a:extLst>
              <a:ext uri="{FF2B5EF4-FFF2-40B4-BE49-F238E27FC236}">
                <a16:creationId xmlns:a16="http://schemas.microsoft.com/office/drawing/2014/main" id="{FECA5938-B6B9-DA14-E8B4-B73984804D68}"/>
              </a:ext>
            </a:extLst>
          </p:cNvPr>
          <p:cNvSpPr>
            <a:spLocks noGrp="1"/>
          </p:cNvSpPr>
          <p:nvPr>
            <p:ph idx="1"/>
          </p:nvPr>
        </p:nvSpPr>
        <p:spPr>
          <a:xfrm>
            <a:off x="337931" y="834887"/>
            <a:ext cx="7176052" cy="5342076"/>
          </a:xfrm>
        </p:spPr>
        <p:txBody>
          <a:bodyPr>
            <a:normAutofit/>
          </a:bodyPr>
          <a:lstStyle/>
          <a:p>
            <a:r>
              <a:rPr lang="en-US" sz="1400" dirty="0"/>
              <a:t>Embedding to encode text</a:t>
            </a:r>
          </a:p>
          <a:p>
            <a:r>
              <a:rPr lang="en-US" sz="1400" dirty="0"/>
              <a:t>Positional encoding to preserve the sequence order </a:t>
            </a:r>
          </a:p>
          <a:p>
            <a:r>
              <a:rPr lang="en-US" sz="1400" dirty="0"/>
              <a:t>Multi-head self-attention for</a:t>
            </a:r>
          </a:p>
          <a:p>
            <a:pPr lvl="1"/>
            <a:r>
              <a:rPr lang="en-US" sz="1200" dirty="0"/>
              <a:t>Parallel computation </a:t>
            </a:r>
          </a:p>
          <a:p>
            <a:pPr lvl="1"/>
            <a:r>
              <a:rPr lang="en-US" sz="1200" dirty="0"/>
              <a:t>Multi-view learning </a:t>
            </a:r>
          </a:p>
          <a:p>
            <a:pPr lvl="1"/>
            <a:endParaRPr lang="en-US" sz="1050" dirty="0"/>
          </a:p>
          <a:p>
            <a:r>
              <a:rPr lang="en-US" sz="1400" dirty="0"/>
              <a:t>Add &amp; Normalize </a:t>
            </a:r>
          </a:p>
          <a:p>
            <a:pPr lvl="1"/>
            <a:r>
              <a:rPr lang="en-US" sz="1200" dirty="0"/>
              <a:t>Residual connection followed by layer normalization (not </a:t>
            </a:r>
            <a:r>
              <a:rPr lang="en-US" sz="1200" dirty="0" err="1"/>
              <a:t>batchnorm</a:t>
            </a:r>
            <a:r>
              <a:rPr lang="en-US" sz="1200" dirty="0"/>
              <a:t>)</a:t>
            </a:r>
          </a:p>
          <a:p>
            <a:r>
              <a:rPr lang="en-US" sz="1400" dirty="0"/>
              <a:t>Position-wise feed-forward network</a:t>
            </a:r>
          </a:p>
          <a:p>
            <a:pPr lvl="1"/>
            <a:r>
              <a:rPr lang="en-US" sz="1200" dirty="0"/>
              <a:t>Pool/aggregate the “learned” information for each position </a:t>
            </a:r>
          </a:p>
          <a:p>
            <a:r>
              <a:rPr lang="en-US" sz="1400" dirty="0"/>
              <a:t>Masking: each position in the decoder as allowed to only attend to all positions in the decoder up to the position </a:t>
            </a:r>
          </a:p>
        </p:txBody>
      </p:sp>
      <p:sp>
        <p:nvSpPr>
          <p:cNvPr id="4" name="Slide Number Placeholder 3">
            <a:extLst>
              <a:ext uri="{FF2B5EF4-FFF2-40B4-BE49-F238E27FC236}">
                <a16:creationId xmlns:a16="http://schemas.microsoft.com/office/drawing/2014/main" id="{8F45BC30-DA17-9D3E-911C-09277FC1A060}"/>
              </a:ext>
            </a:extLst>
          </p:cNvPr>
          <p:cNvSpPr>
            <a:spLocks noGrp="1"/>
          </p:cNvSpPr>
          <p:nvPr>
            <p:ph type="sldNum" sz="quarter" idx="12"/>
          </p:nvPr>
        </p:nvSpPr>
        <p:spPr/>
        <p:txBody>
          <a:bodyPr/>
          <a:lstStyle/>
          <a:p>
            <a:fld id="{23E44598-4972-A041-A2B9-7CC9807D63CB}" type="slidenum">
              <a:rPr lang="en-US" smtClean="0"/>
              <a:t>14</a:t>
            </a:fld>
            <a:endParaRPr lang="en-US"/>
          </a:p>
        </p:txBody>
      </p:sp>
      <p:pic>
        <p:nvPicPr>
          <p:cNvPr id="5" name="Picture 4">
            <a:extLst>
              <a:ext uri="{FF2B5EF4-FFF2-40B4-BE49-F238E27FC236}">
                <a16:creationId xmlns:a16="http://schemas.microsoft.com/office/drawing/2014/main" id="{2408D484-79F6-16B5-34FA-773520DCCD36}"/>
              </a:ext>
            </a:extLst>
          </p:cNvPr>
          <p:cNvPicPr>
            <a:picLocks noChangeAspect="1"/>
          </p:cNvPicPr>
          <p:nvPr/>
        </p:nvPicPr>
        <p:blipFill>
          <a:blip r:embed="rId2"/>
          <a:stretch>
            <a:fillRect/>
          </a:stretch>
        </p:blipFill>
        <p:spPr>
          <a:xfrm>
            <a:off x="7726233" y="522880"/>
            <a:ext cx="4465767" cy="5654083"/>
          </a:xfrm>
          <a:prstGeom prst="rect">
            <a:avLst/>
          </a:prstGeom>
        </p:spPr>
      </p:pic>
    </p:spTree>
    <p:extLst>
      <p:ext uri="{BB962C8B-B14F-4D97-AF65-F5344CB8AC3E}">
        <p14:creationId xmlns:p14="http://schemas.microsoft.com/office/powerpoint/2010/main" val="408912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2054-66DD-DAA0-0545-8E6662CEA4AA}"/>
              </a:ext>
            </a:extLst>
          </p:cNvPr>
          <p:cNvSpPr>
            <a:spLocks noGrp="1"/>
          </p:cNvSpPr>
          <p:nvPr>
            <p:ph type="title"/>
          </p:nvPr>
        </p:nvSpPr>
        <p:spPr>
          <a:xfrm>
            <a:off x="739346" y="295489"/>
            <a:ext cx="10515600" cy="1325563"/>
          </a:xfrm>
        </p:spPr>
        <p:txBody>
          <a:bodyPr/>
          <a:lstStyle/>
          <a:p>
            <a:endParaRPr lang="en-US" dirty="0"/>
          </a:p>
        </p:txBody>
      </p:sp>
      <p:sp>
        <p:nvSpPr>
          <p:cNvPr id="3" name="Content Placeholder 2">
            <a:extLst>
              <a:ext uri="{FF2B5EF4-FFF2-40B4-BE49-F238E27FC236}">
                <a16:creationId xmlns:a16="http://schemas.microsoft.com/office/drawing/2014/main" id="{01D7397F-A3F1-8B51-2C6B-51772B62840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CA73F53-A88C-8852-AEDE-F8020F7E37F0}"/>
              </a:ext>
            </a:extLst>
          </p:cNvPr>
          <p:cNvSpPr>
            <a:spLocks noGrp="1"/>
          </p:cNvSpPr>
          <p:nvPr>
            <p:ph type="sldNum" sz="quarter" idx="12"/>
          </p:nvPr>
        </p:nvSpPr>
        <p:spPr/>
        <p:txBody>
          <a:bodyPr/>
          <a:lstStyle/>
          <a:p>
            <a:fld id="{23E44598-4972-A041-A2B9-7CC9807D63CB}" type="slidenum">
              <a:rPr lang="en-US" smtClean="0"/>
              <a:t>15</a:t>
            </a:fld>
            <a:endParaRPr lang="en-US"/>
          </a:p>
        </p:txBody>
      </p:sp>
      <p:pic>
        <p:nvPicPr>
          <p:cNvPr id="5" name="Picture 4">
            <a:extLst>
              <a:ext uri="{FF2B5EF4-FFF2-40B4-BE49-F238E27FC236}">
                <a16:creationId xmlns:a16="http://schemas.microsoft.com/office/drawing/2014/main" id="{6FDEBA43-91E1-3278-90EA-664E31E1408D}"/>
              </a:ext>
            </a:extLst>
          </p:cNvPr>
          <p:cNvPicPr>
            <a:picLocks noChangeAspect="1"/>
          </p:cNvPicPr>
          <p:nvPr/>
        </p:nvPicPr>
        <p:blipFill>
          <a:blip r:embed="rId2"/>
          <a:stretch>
            <a:fillRect/>
          </a:stretch>
        </p:blipFill>
        <p:spPr>
          <a:xfrm>
            <a:off x="2362200" y="371218"/>
            <a:ext cx="7467600" cy="3594100"/>
          </a:xfrm>
          <a:prstGeom prst="rect">
            <a:avLst/>
          </a:prstGeom>
        </p:spPr>
      </p:pic>
      <p:pic>
        <p:nvPicPr>
          <p:cNvPr id="6" name="Picture 5">
            <a:extLst>
              <a:ext uri="{FF2B5EF4-FFF2-40B4-BE49-F238E27FC236}">
                <a16:creationId xmlns:a16="http://schemas.microsoft.com/office/drawing/2014/main" id="{23A893E9-F5C9-4A78-9FEF-A23EEECB480C}"/>
              </a:ext>
            </a:extLst>
          </p:cNvPr>
          <p:cNvPicPr>
            <a:picLocks noChangeAspect="1"/>
          </p:cNvPicPr>
          <p:nvPr/>
        </p:nvPicPr>
        <p:blipFill>
          <a:blip r:embed="rId3"/>
          <a:stretch>
            <a:fillRect/>
          </a:stretch>
        </p:blipFill>
        <p:spPr>
          <a:xfrm>
            <a:off x="2244296" y="4138612"/>
            <a:ext cx="7505700" cy="2400300"/>
          </a:xfrm>
          <a:prstGeom prst="rect">
            <a:avLst/>
          </a:prstGeom>
        </p:spPr>
      </p:pic>
    </p:spTree>
    <p:extLst>
      <p:ext uri="{BB962C8B-B14F-4D97-AF65-F5344CB8AC3E}">
        <p14:creationId xmlns:p14="http://schemas.microsoft.com/office/powerpoint/2010/main" val="344307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9888-7415-94D9-50B0-0B54B777E756}"/>
              </a:ext>
            </a:extLst>
          </p:cNvPr>
          <p:cNvSpPr>
            <a:spLocks noGrp="1"/>
          </p:cNvSpPr>
          <p:nvPr>
            <p:ph type="title"/>
          </p:nvPr>
        </p:nvSpPr>
        <p:spPr>
          <a:xfrm>
            <a:off x="271669" y="136525"/>
            <a:ext cx="10515600" cy="544512"/>
          </a:xfrm>
        </p:spPr>
        <p:txBody>
          <a:bodyPr>
            <a:normAutofit fontScale="90000"/>
          </a:bodyPr>
          <a:lstStyle/>
          <a:p>
            <a:r>
              <a:rPr lang="en-US" dirty="0"/>
              <a:t>References </a:t>
            </a:r>
          </a:p>
        </p:txBody>
      </p:sp>
      <p:sp>
        <p:nvSpPr>
          <p:cNvPr id="3" name="Content Placeholder 2">
            <a:extLst>
              <a:ext uri="{FF2B5EF4-FFF2-40B4-BE49-F238E27FC236}">
                <a16:creationId xmlns:a16="http://schemas.microsoft.com/office/drawing/2014/main" id="{9B83B793-1BE9-C9A9-21AC-9BEBCB818BBE}"/>
              </a:ext>
            </a:extLst>
          </p:cNvPr>
          <p:cNvSpPr>
            <a:spLocks noGrp="1"/>
          </p:cNvSpPr>
          <p:nvPr>
            <p:ph idx="1"/>
          </p:nvPr>
        </p:nvSpPr>
        <p:spPr>
          <a:xfrm>
            <a:off x="838200" y="805070"/>
            <a:ext cx="10515600" cy="5371893"/>
          </a:xfrm>
        </p:spPr>
        <p:txBody>
          <a:bodyPr>
            <a:normAutofit/>
          </a:bodyPr>
          <a:lstStyle/>
          <a:p>
            <a:r>
              <a:rPr lang="en-US" dirty="0"/>
              <a:t>Blog posts </a:t>
            </a:r>
          </a:p>
          <a:p>
            <a:pPr lvl="1"/>
            <a:r>
              <a:rPr lang="en-US" sz="1200" dirty="0">
                <a:hlinkClick r:id="rId2"/>
              </a:rPr>
              <a:t>The </a:t>
            </a:r>
            <a:r>
              <a:rPr lang="en-US" sz="1200" dirty="0" err="1">
                <a:hlinkClick r:id="rId2"/>
              </a:rPr>
              <a:t>Bahdanau</a:t>
            </a:r>
            <a:r>
              <a:rPr lang="en-US" sz="1200" dirty="0">
                <a:hlinkClick r:id="rId2"/>
              </a:rPr>
              <a:t> Attention Mechanism</a:t>
            </a:r>
            <a:endParaRPr lang="en-US" sz="1200" dirty="0"/>
          </a:p>
          <a:p>
            <a:pPr lvl="1"/>
            <a:r>
              <a:rPr lang="en-US" sz="1200" dirty="0">
                <a:hlinkClick r:id="rId3"/>
              </a:rPr>
              <a:t>Visualizing A Neural Machine Translation Model (Mechanics of Seq2seq Models with Attention)</a:t>
            </a:r>
            <a:endParaRPr lang="en-US" sz="1200" dirty="0"/>
          </a:p>
          <a:p>
            <a:pPr lvl="1"/>
            <a:r>
              <a:rPr lang="en-US" sz="1200" dirty="0">
                <a:hlinkClick r:id="rId4"/>
              </a:rPr>
              <a:t>The Illustrated Transformer </a:t>
            </a:r>
            <a:endParaRPr lang="en-US" sz="1200" dirty="0"/>
          </a:p>
          <a:p>
            <a:pPr lvl="1"/>
            <a:r>
              <a:rPr lang="en-US" sz="1200" dirty="0">
                <a:hlinkClick r:id="rId5"/>
              </a:rPr>
              <a:t>Illustrated attention</a:t>
            </a:r>
            <a:endParaRPr lang="en-US" sz="1200" dirty="0"/>
          </a:p>
          <a:p>
            <a:pPr lvl="1"/>
            <a:r>
              <a:rPr lang="en-US" sz="1200" dirty="0">
                <a:hlinkClick r:id="rId6"/>
              </a:rPr>
              <a:t>The annotated transformer</a:t>
            </a:r>
            <a:endParaRPr lang="en-US" sz="1200" dirty="0"/>
          </a:p>
          <a:p>
            <a:r>
              <a:rPr lang="en-US" dirty="0"/>
              <a:t>Papers </a:t>
            </a:r>
          </a:p>
          <a:p>
            <a:pPr lvl="1"/>
            <a:r>
              <a:rPr lang="en-US" sz="1100" dirty="0">
                <a:hlinkClick r:id="rId7"/>
              </a:rPr>
              <a:t>Learning Phrase Representations using RNN Encoder-Decoder for Statistical Machine Translation, 2014</a:t>
            </a:r>
            <a:endParaRPr lang="en-US" sz="1100" dirty="0"/>
          </a:p>
          <a:p>
            <a:pPr lvl="1"/>
            <a:r>
              <a:rPr lang="en-US" sz="1200" dirty="0">
                <a:hlinkClick r:id="rId8"/>
              </a:rPr>
              <a:t>Sequence to Sequence Learning with Neural Networks, 2014</a:t>
            </a:r>
            <a:endParaRPr lang="en-US" sz="1200" dirty="0"/>
          </a:p>
          <a:p>
            <a:pPr lvl="1"/>
            <a:r>
              <a:rPr lang="en-US" sz="1200" dirty="0">
                <a:hlinkClick r:id="rId9"/>
              </a:rPr>
              <a:t>Neural Machine Translation by jointly learning to align and translate, 2014</a:t>
            </a:r>
            <a:endParaRPr lang="en-US" sz="1200" dirty="0"/>
          </a:p>
          <a:p>
            <a:pPr lvl="1"/>
            <a:r>
              <a:rPr lang="en-US" sz="1200" dirty="0">
                <a:hlinkClick r:id="rId10"/>
              </a:rPr>
              <a:t>Attention is All you need, 2017</a:t>
            </a:r>
            <a:endParaRPr lang="en-US" sz="1200" dirty="0"/>
          </a:p>
          <a:p>
            <a:pPr lvl="1"/>
            <a:endParaRPr lang="en-US" sz="1200" dirty="0"/>
          </a:p>
          <a:p>
            <a:r>
              <a:rPr lang="en-US" dirty="0"/>
              <a:t>Books</a:t>
            </a:r>
            <a:endParaRPr lang="en-US" sz="1600" dirty="0"/>
          </a:p>
          <a:p>
            <a:pPr lvl="1"/>
            <a:r>
              <a:rPr lang="en-US" sz="1200" dirty="0">
                <a:hlinkClick r:id="rId11"/>
              </a:rPr>
              <a:t>Uday Kamath et al, Transformers for Machine Learning: a deep dive</a:t>
            </a:r>
            <a:endParaRPr lang="en-US" sz="1200" dirty="0"/>
          </a:p>
          <a:p>
            <a:pPr lvl="1"/>
            <a:r>
              <a:rPr lang="en-US" sz="1200" dirty="0" err="1"/>
              <a:t>Charu</a:t>
            </a:r>
            <a:r>
              <a:rPr lang="en-US" sz="1200" dirty="0"/>
              <a:t> C. Aggarwal, </a:t>
            </a:r>
            <a:r>
              <a:rPr lang="en-US" sz="1200" dirty="0">
                <a:hlinkClick r:id="rId12"/>
              </a:rPr>
              <a:t>Neural Networks and Deep Learning: A textbook</a:t>
            </a:r>
            <a:r>
              <a:rPr lang="en-US" sz="1200" dirty="0"/>
              <a:t>, 2</a:t>
            </a:r>
            <a:r>
              <a:rPr lang="en-US" sz="1200" baseline="30000" dirty="0"/>
              <a:t>nd</a:t>
            </a:r>
            <a:r>
              <a:rPr lang="en-US" sz="1200" dirty="0"/>
              <a:t> edition (to be published August 1</a:t>
            </a:r>
            <a:r>
              <a:rPr lang="en-US" sz="1200" baseline="30000" dirty="0"/>
              <a:t>st</a:t>
            </a:r>
            <a:r>
              <a:rPr lang="en-US" sz="1200" dirty="0"/>
              <a:t> 2023)</a:t>
            </a:r>
          </a:p>
          <a:p>
            <a:r>
              <a:rPr lang="en-US" dirty="0"/>
              <a:t>Illustrative code</a:t>
            </a:r>
          </a:p>
          <a:p>
            <a:pPr lvl="1"/>
            <a:r>
              <a:rPr lang="en-US" sz="1800" dirty="0">
                <a:hlinkClick r:id="rId13"/>
              </a:rPr>
              <a:t>Refactored d2l </a:t>
            </a:r>
            <a:endParaRPr lang="en-US" sz="1800" dirty="0"/>
          </a:p>
          <a:p>
            <a:pPr lvl="1"/>
            <a:endParaRPr lang="en-US" sz="1200" dirty="0"/>
          </a:p>
          <a:p>
            <a:pPr lvl="1"/>
            <a:endParaRPr lang="en-US" sz="1200" dirty="0"/>
          </a:p>
        </p:txBody>
      </p:sp>
      <p:sp>
        <p:nvSpPr>
          <p:cNvPr id="4" name="Slide Number Placeholder 3">
            <a:extLst>
              <a:ext uri="{FF2B5EF4-FFF2-40B4-BE49-F238E27FC236}">
                <a16:creationId xmlns:a16="http://schemas.microsoft.com/office/drawing/2014/main" id="{7DA9D2FF-F3BE-1294-344E-3FF9C6A23C0B}"/>
              </a:ext>
            </a:extLst>
          </p:cNvPr>
          <p:cNvSpPr>
            <a:spLocks noGrp="1"/>
          </p:cNvSpPr>
          <p:nvPr>
            <p:ph type="sldNum" sz="quarter" idx="12"/>
          </p:nvPr>
        </p:nvSpPr>
        <p:spPr/>
        <p:txBody>
          <a:bodyPr/>
          <a:lstStyle/>
          <a:p>
            <a:fld id="{23E44598-4972-A041-A2B9-7CC9807D63CB}" type="slidenum">
              <a:rPr lang="en-US" smtClean="0"/>
              <a:t>16</a:t>
            </a:fld>
            <a:endParaRPr lang="en-US" dirty="0"/>
          </a:p>
        </p:txBody>
      </p:sp>
    </p:spTree>
    <p:extLst>
      <p:ext uri="{BB962C8B-B14F-4D97-AF65-F5344CB8AC3E}">
        <p14:creationId xmlns:p14="http://schemas.microsoft.com/office/powerpoint/2010/main" val="34213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6AF6-AC1E-5E0B-5C73-3DFCB75F7356}"/>
              </a:ext>
            </a:extLst>
          </p:cNvPr>
          <p:cNvSpPr>
            <a:spLocks noGrp="1"/>
          </p:cNvSpPr>
          <p:nvPr>
            <p:ph type="title"/>
          </p:nvPr>
        </p:nvSpPr>
        <p:spPr>
          <a:xfrm>
            <a:off x="838200" y="365125"/>
            <a:ext cx="10515600" cy="658605"/>
          </a:xfrm>
        </p:spPr>
        <p:txBody>
          <a:bodyPr>
            <a:normAutofit fontScale="90000"/>
          </a:bodyPr>
          <a:lstStyle/>
          <a:p>
            <a:r>
              <a:rPr lang="en-US" dirty="0"/>
              <a:t>Seq2Seq Architecture</a:t>
            </a:r>
          </a:p>
        </p:txBody>
      </p:sp>
      <p:sp>
        <p:nvSpPr>
          <p:cNvPr id="3" name="Content Placeholder 2">
            <a:extLst>
              <a:ext uri="{FF2B5EF4-FFF2-40B4-BE49-F238E27FC236}">
                <a16:creationId xmlns:a16="http://schemas.microsoft.com/office/drawing/2014/main" id="{2FD15694-AE57-E94C-3D78-1A6D5EF6B12A}"/>
              </a:ext>
            </a:extLst>
          </p:cNvPr>
          <p:cNvSpPr>
            <a:spLocks noGrp="1"/>
          </p:cNvSpPr>
          <p:nvPr>
            <p:ph idx="1"/>
          </p:nvPr>
        </p:nvSpPr>
        <p:spPr>
          <a:xfrm>
            <a:off x="3342861" y="5234196"/>
            <a:ext cx="5165035" cy="278296"/>
          </a:xfrm>
        </p:spPr>
        <p:txBody>
          <a:bodyPr>
            <a:normAutofit/>
          </a:bodyPr>
          <a:lstStyle/>
          <a:p>
            <a:pPr marL="0" indent="0">
              <a:buNone/>
            </a:pPr>
            <a:r>
              <a:rPr lang="en-US" sz="1100" b="0" i="1" dirty="0">
                <a:solidFill>
                  <a:srgbClr val="333333"/>
                </a:solidFill>
                <a:effectLst/>
                <a:latin typeface="merriweather" panose="020F0502020204030204" pitchFamily="34" charset="0"/>
              </a:rPr>
              <a:t>Encoding an input sentence into a fixed-size vector for the decoder (</a:t>
            </a:r>
            <a:r>
              <a:rPr lang="en-US" sz="1100" b="0" i="1" u="none" strike="noStrike" dirty="0">
                <a:effectLst/>
                <a:latin typeface="merriweather" panose="020F0502020204030204" pitchFamily="34" charset="0"/>
                <a:hlinkClick r:id="rId2"/>
              </a:rPr>
              <a:t>source</a:t>
            </a:r>
            <a:r>
              <a:rPr lang="en-US" sz="1100" b="0" i="1" dirty="0">
                <a:solidFill>
                  <a:srgbClr val="333333"/>
                </a:solidFill>
                <a:effectLst/>
                <a:latin typeface="merriweather" panose="020F0502020204030204" pitchFamily="34" charset="0"/>
              </a:rPr>
              <a:t>)</a:t>
            </a:r>
            <a:endParaRPr lang="en-US" sz="1100" dirty="0"/>
          </a:p>
        </p:txBody>
      </p:sp>
      <p:pic>
        <p:nvPicPr>
          <p:cNvPr id="4" name="Picture 3">
            <a:extLst>
              <a:ext uri="{FF2B5EF4-FFF2-40B4-BE49-F238E27FC236}">
                <a16:creationId xmlns:a16="http://schemas.microsoft.com/office/drawing/2014/main" id="{A71541A1-BD32-75CC-D2FB-2950F7180DD2}"/>
              </a:ext>
            </a:extLst>
          </p:cNvPr>
          <p:cNvPicPr>
            <a:picLocks noChangeAspect="1"/>
          </p:cNvPicPr>
          <p:nvPr/>
        </p:nvPicPr>
        <p:blipFill>
          <a:blip r:embed="rId3"/>
          <a:stretch>
            <a:fillRect/>
          </a:stretch>
        </p:blipFill>
        <p:spPr>
          <a:xfrm>
            <a:off x="2003011" y="1623804"/>
            <a:ext cx="7588250" cy="3447589"/>
          </a:xfrm>
          <a:prstGeom prst="rect">
            <a:avLst/>
          </a:prstGeom>
        </p:spPr>
      </p:pic>
      <p:sp>
        <p:nvSpPr>
          <p:cNvPr id="5" name="Slide Number Placeholder 4">
            <a:extLst>
              <a:ext uri="{FF2B5EF4-FFF2-40B4-BE49-F238E27FC236}">
                <a16:creationId xmlns:a16="http://schemas.microsoft.com/office/drawing/2014/main" id="{0F38D6AF-7FC2-10EE-4FDB-4BF9FCBB766B}"/>
              </a:ext>
            </a:extLst>
          </p:cNvPr>
          <p:cNvSpPr>
            <a:spLocks noGrp="1"/>
          </p:cNvSpPr>
          <p:nvPr>
            <p:ph type="sldNum" sz="quarter" idx="12"/>
          </p:nvPr>
        </p:nvSpPr>
        <p:spPr/>
        <p:txBody>
          <a:bodyPr/>
          <a:lstStyle/>
          <a:p>
            <a:fld id="{23E44598-4972-A041-A2B9-7CC9807D63CB}" type="slidenum">
              <a:rPr lang="en-US" smtClean="0"/>
              <a:t>2</a:t>
            </a:fld>
            <a:endParaRPr lang="en-US"/>
          </a:p>
        </p:txBody>
      </p:sp>
    </p:spTree>
    <p:extLst>
      <p:ext uri="{BB962C8B-B14F-4D97-AF65-F5344CB8AC3E}">
        <p14:creationId xmlns:p14="http://schemas.microsoft.com/office/powerpoint/2010/main" val="111370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1C2B-DF0D-8553-76CD-5134661749A3}"/>
              </a:ext>
            </a:extLst>
          </p:cNvPr>
          <p:cNvSpPr>
            <a:spLocks noGrp="1"/>
          </p:cNvSpPr>
          <p:nvPr>
            <p:ph type="title"/>
          </p:nvPr>
        </p:nvSpPr>
        <p:spPr>
          <a:xfrm>
            <a:off x="306859" y="128311"/>
            <a:ext cx="10515600" cy="552726"/>
          </a:xfrm>
        </p:spPr>
        <p:txBody>
          <a:bodyPr>
            <a:normAutofit fontScale="90000"/>
          </a:bodyPr>
          <a:lstStyle/>
          <a:p>
            <a:r>
              <a:rPr lang="en-US" dirty="0"/>
              <a:t>Seq2Seq: fixed vs dynamic context (c)</a:t>
            </a:r>
          </a:p>
        </p:txBody>
      </p:sp>
      <p:pic>
        <p:nvPicPr>
          <p:cNvPr id="4" name="Picture 3">
            <a:extLst>
              <a:ext uri="{FF2B5EF4-FFF2-40B4-BE49-F238E27FC236}">
                <a16:creationId xmlns:a16="http://schemas.microsoft.com/office/drawing/2014/main" id="{14856C67-E5DF-6138-18BD-294F3ABF9086}"/>
              </a:ext>
            </a:extLst>
          </p:cNvPr>
          <p:cNvPicPr>
            <a:picLocks noChangeAspect="1"/>
          </p:cNvPicPr>
          <p:nvPr/>
        </p:nvPicPr>
        <p:blipFill>
          <a:blip r:embed="rId2"/>
          <a:stretch>
            <a:fillRect/>
          </a:stretch>
        </p:blipFill>
        <p:spPr>
          <a:xfrm>
            <a:off x="6548051" y="1193800"/>
            <a:ext cx="4495800" cy="2235200"/>
          </a:xfrm>
          <a:prstGeom prst="rect">
            <a:avLst/>
          </a:prstGeom>
        </p:spPr>
      </p:pic>
      <p:pic>
        <p:nvPicPr>
          <p:cNvPr id="5" name="Picture 4">
            <a:extLst>
              <a:ext uri="{FF2B5EF4-FFF2-40B4-BE49-F238E27FC236}">
                <a16:creationId xmlns:a16="http://schemas.microsoft.com/office/drawing/2014/main" id="{32E875C8-5E92-DBA6-66EF-867B6586BB54}"/>
              </a:ext>
            </a:extLst>
          </p:cNvPr>
          <p:cNvPicPr>
            <a:picLocks noChangeAspect="1"/>
          </p:cNvPicPr>
          <p:nvPr/>
        </p:nvPicPr>
        <p:blipFill>
          <a:blip r:embed="rId3"/>
          <a:stretch>
            <a:fillRect/>
          </a:stretch>
        </p:blipFill>
        <p:spPr>
          <a:xfrm>
            <a:off x="8070394" y="5038149"/>
            <a:ext cx="1765228" cy="670133"/>
          </a:xfrm>
          <a:prstGeom prst="rect">
            <a:avLst/>
          </a:prstGeom>
        </p:spPr>
      </p:pic>
      <p:pic>
        <p:nvPicPr>
          <p:cNvPr id="6" name="Picture 5">
            <a:extLst>
              <a:ext uri="{FF2B5EF4-FFF2-40B4-BE49-F238E27FC236}">
                <a16:creationId xmlns:a16="http://schemas.microsoft.com/office/drawing/2014/main" id="{9DFEFF3F-607D-C71B-B5DD-E2E6090462E7}"/>
              </a:ext>
            </a:extLst>
          </p:cNvPr>
          <p:cNvPicPr>
            <a:picLocks noChangeAspect="1"/>
          </p:cNvPicPr>
          <p:nvPr/>
        </p:nvPicPr>
        <p:blipFill>
          <a:blip r:embed="rId4"/>
          <a:stretch>
            <a:fillRect/>
          </a:stretch>
        </p:blipFill>
        <p:spPr>
          <a:xfrm>
            <a:off x="779849" y="774700"/>
            <a:ext cx="3505200" cy="838200"/>
          </a:xfrm>
          <a:prstGeom prst="rect">
            <a:avLst/>
          </a:prstGeom>
        </p:spPr>
      </p:pic>
      <p:pic>
        <p:nvPicPr>
          <p:cNvPr id="7" name="Picture 6">
            <a:extLst>
              <a:ext uri="{FF2B5EF4-FFF2-40B4-BE49-F238E27FC236}">
                <a16:creationId xmlns:a16="http://schemas.microsoft.com/office/drawing/2014/main" id="{1BD34639-CCF4-86E6-2917-2EF4B513532E}"/>
              </a:ext>
            </a:extLst>
          </p:cNvPr>
          <p:cNvPicPr>
            <a:picLocks noChangeAspect="1"/>
          </p:cNvPicPr>
          <p:nvPr/>
        </p:nvPicPr>
        <p:blipFill>
          <a:blip r:embed="rId5"/>
          <a:stretch>
            <a:fillRect/>
          </a:stretch>
        </p:blipFill>
        <p:spPr>
          <a:xfrm>
            <a:off x="306859" y="1706563"/>
            <a:ext cx="4241800" cy="1600200"/>
          </a:xfrm>
          <a:prstGeom prst="rect">
            <a:avLst/>
          </a:prstGeom>
        </p:spPr>
      </p:pic>
      <p:pic>
        <p:nvPicPr>
          <p:cNvPr id="8" name="Picture 7">
            <a:extLst>
              <a:ext uri="{FF2B5EF4-FFF2-40B4-BE49-F238E27FC236}">
                <a16:creationId xmlns:a16="http://schemas.microsoft.com/office/drawing/2014/main" id="{AEAF138F-93BC-78CD-125F-8C8A433E6EA3}"/>
              </a:ext>
            </a:extLst>
          </p:cNvPr>
          <p:cNvPicPr>
            <a:picLocks noChangeAspect="1"/>
          </p:cNvPicPr>
          <p:nvPr/>
        </p:nvPicPr>
        <p:blipFill>
          <a:blip r:embed="rId6"/>
          <a:stretch>
            <a:fillRect/>
          </a:stretch>
        </p:blipFill>
        <p:spPr>
          <a:xfrm>
            <a:off x="1309666" y="5598169"/>
            <a:ext cx="2350383" cy="564092"/>
          </a:xfrm>
          <a:prstGeom prst="rect">
            <a:avLst/>
          </a:prstGeom>
        </p:spPr>
      </p:pic>
      <p:pic>
        <p:nvPicPr>
          <p:cNvPr id="9" name="Picture 8">
            <a:extLst>
              <a:ext uri="{FF2B5EF4-FFF2-40B4-BE49-F238E27FC236}">
                <a16:creationId xmlns:a16="http://schemas.microsoft.com/office/drawing/2014/main" id="{4F677EBA-2FDF-5D86-B555-87D2EC3272F1}"/>
              </a:ext>
            </a:extLst>
          </p:cNvPr>
          <p:cNvPicPr>
            <a:picLocks noChangeAspect="1"/>
          </p:cNvPicPr>
          <p:nvPr/>
        </p:nvPicPr>
        <p:blipFill>
          <a:blip r:embed="rId7"/>
          <a:stretch>
            <a:fillRect/>
          </a:stretch>
        </p:blipFill>
        <p:spPr>
          <a:xfrm>
            <a:off x="992659" y="3531716"/>
            <a:ext cx="2870200" cy="1841500"/>
          </a:xfrm>
          <a:prstGeom prst="rect">
            <a:avLst/>
          </a:prstGeom>
        </p:spPr>
      </p:pic>
      <p:sp>
        <p:nvSpPr>
          <p:cNvPr id="10" name="TextBox 9">
            <a:extLst>
              <a:ext uri="{FF2B5EF4-FFF2-40B4-BE49-F238E27FC236}">
                <a16:creationId xmlns:a16="http://schemas.microsoft.com/office/drawing/2014/main" id="{38F7DD77-4A65-EB39-DF81-11340134E14F}"/>
              </a:ext>
            </a:extLst>
          </p:cNvPr>
          <p:cNvSpPr txBox="1"/>
          <p:nvPr/>
        </p:nvSpPr>
        <p:spPr>
          <a:xfrm>
            <a:off x="6739202" y="3667539"/>
            <a:ext cx="4113498" cy="1200329"/>
          </a:xfrm>
          <a:prstGeom prst="rect">
            <a:avLst/>
          </a:prstGeom>
          <a:noFill/>
        </p:spPr>
        <p:txBody>
          <a:bodyPr wrap="none" rtlCol="0">
            <a:spAutoFit/>
          </a:bodyPr>
          <a:lstStyle/>
          <a:p>
            <a:r>
              <a:rPr lang="en-US" sz="1200" dirty="0"/>
              <a:t>The key idea is that instead of keeping the state</a:t>
            </a:r>
          </a:p>
          <a:p>
            <a:r>
              <a:rPr lang="en-US" sz="1200" dirty="0"/>
              <a:t>, i.e.,, the context variable c summarizing the source</a:t>
            </a:r>
          </a:p>
          <a:p>
            <a:r>
              <a:rPr lang="en-US" sz="1200" dirty="0"/>
              <a:t>Sentence as fixed, we dynamically update it, as a function</a:t>
            </a:r>
          </a:p>
          <a:p>
            <a:r>
              <a:rPr lang="en-US" sz="1200" dirty="0"/>
              <a:t>of both:</a:t>
            </a:r>
          </a:p>
          <a:p>
            <a:r>
              <a:rPr lang="en-US" sz="1200" dirty="0"/>
              <a:t>1-  the original text (encoder hidden states )</a:t>
            </a:r>
          </a:p>
          <a:p>
            <a:r>
              <a:rPr lang="en-US" sz="1200" dirty="0"/>
              <a:t>2- the text that was already generated (decoder hidden states )</a:t>
            </a:r>
          </a:p>
        </p:txBody>
      </p:sp>
      <p:sp>
        <p:nvSpPr>
          <p:cNvPr id="11" name="Slide Number Placeholder 10">
            <a:extLst>
              <a:ext uri="{FF2B5EF4-FFF2-40B4-BE49-F238E27FC236}">
                <a16:creationId xmlns:a16="http://schemas.microsoft.com/office/drawing/2014/main" id="{864E736E-BCBC-1B17-1974-60906A7A1361}"/>
              </a:ext>
            </a:extLst>
          </p:cNvPr>
          <p:cNvSpPr>
            <a:spLocks noGrp="1"/>
          </p:cNvSpPr>
          <p:nvPr>
            <p:ph type="sldNum" sz="quarter" idx="12"/>
          </p:nvPr>
        </p:nvSpPr>
        <p:spPr/>
        <p:txBody>
          <a:bodyPr/>
          <a:lstStyle/>
          <a:p>
            <a:fld id="{23E44598-4972-A041-A2B9-7CC9807D63CB}" type="slidenum">
              <a:rPr lang="en-US" smtClean="0"/>
              <a:t>3</a:t>
            </a:fld>
            <a:endParaRPr lang="en-US"/>
          </a:p>
        </p:txBody>
      </p:sp>
    </p:spTree>
    <p:extLst>
      <p:ext uri="{BB962C8B-B14F-4D97-AF65-F5344CB8AC3E}">
        <p14:creationId xmlns:p14="http://schemas.microsoft.com/office/powerpoint/2010/main" val="418254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CAF5-838A-8485-6DAA-AEAF9AE0FDBE}"/>
              </a:ext>
            </a:extLst>
          </p:cNvPr>
          <p:cNvSpPr>
            <a:spLocks noGrp="1"/>
          </p:cNvSpPr>
          <p:nvPr>
            <p:ph type="title"/>
          </p:nvPr>
        </p:nvSpPr>
        <p:spPr>
          <a:xfrm>
            <a:off x="269789" y="184150"/>
            <a:ext cx="10515600" cy="549275"/>
          </a:xfrm>
        </p:spPr>
        <p:txBody>
          <a:bodyPr>
            <a:normAutofit fontScale="90000"/>
          </a:bodyPr>
          <a:lstStyle/>
          <a:p>
            <a:r>
              <a:rPr lang="en-US" dirty="0"/>
              <a:t>Attention Layer Illustration </a:t>
            </a:r>
          </a:p>
        </p:txBody>
      </p:sp>
      <p:sp>
        <p:nvSpPr>
          <p:cNvPr id="3" name="Content Placeholder 2">
            <a:extLst>
              <a:ext uri="{FF2B5EF4-FFF2-40B4-BE49-F238E27FC236}">
                <a16:creationId xmlns:a16="http://schemas.microsoft.com/office/drawing/2014/main" id="{2E157067-7744-3485-A754-751A5531B106}"/>
              </a:ext>
            </a:extLst>
          </p:cNvPr>
          <p:cNvSpPr>
            <a:spLocks noGrp="1"/>
          </p:cNvSpPr>
          <p:nvPr>
            <p:ph idx="1"/>
          </p:nvPr>
        </p:nvSpPr>
        <p:spPr>
          <a:xfrm>
            <a:off x="3453624" y="6200493"/>
            <a:ext cx="781878" cy="296035"/>
          </a:xfrm>
        </p:spPr>
        <p:txBody>
          <a:bodyPr>
            <a:normAutofit/>
          </a:bodyPr>
          <a:lstStyle/>
          <a:p>
            <a:pPr marL="0" indent="0">
              <a:buNone/>
            </a:pPr>
            <a:r>
              <a:rPr lang="en-US" sz="1400" dirty="0">
                <a:hlinkClick r:id="rId2"/>
              </a:rPr>
              <a:t>Source</a:t>
            </a:r>
            <a:r>
              <a:rPr lang="en-US" sz="1400" dirty="0"/>
              <a:t> </a:t>
            </a:r>
          </a:p>
        </p:txBody>
      </p:sp>
      <p:pic>
        <p:nvPicPr>
          <p:cNvPr id="1026" name="Picture 2">
            <a:extLst>
              <a:ext uri="{FF2B5EF4-FFF2-40B4-BE49-F238E27FC236}">
                <a16:creationId xmlns:a16="http://schemas.microsoft.com/office/drawing/2014/main" id="{B782A389-2B3F-F94C-B20B-355FABE73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078" y="614712"/>
            <a:ext cx="7753922" cy="588181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8F7EF90-72B2-C220-D2D1-1C67F7CB0704}"/>
              </a:ext>
            </a:extLst>
          </p:cNvPr>
          <p:cNvSpPr>
            <a:spLocks noGrp="1"/>
          </p:cNvSpPr>
          <p:nvPr>
            <p:ph type="sldNum" sz="quarter" idx="12"/>
          </p:nvPr>
        </p:nvSpPr>
        <p:spPr/>
        <p:txBody>
          <a:bodyPr/>
          <a:lstStyle/>
          <a:p>
            <a:fld id="{23E44598-4972-A041-A2B9-7CC9807D63CB}" type="slidenum">
              <a:rPr lang="en-US" smtClean="0"/>
              <a:t>4</a:t>
            </a:fld>
            <a:endParaRPr lang="en-US"/>
          </a:p>
        </p:txBody>
      </p:sp>
    </p:spTree>
    <p:extLst>
      <p:ext uri="{BB962C8B-B14F-4D97-AF65-F5344CB8AC3E}">
        <p14:creationId xmlns:p14="http://schemas.microsoft.com/office/powerpoint/2010/main" val="331640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14A6-2750-9261-A6B1-10BB964677F0}"/>
              </a:ext>
            </a:extLst>
          </p:cNvPr>
          <p:cNvSpPr>
            <a:spLocks noGrp="1"/>
          </p:cNvSpPr>
          <p:nvPr>
            <p:ph type="title"/>
          </p:nvPr>
        </p:nvSpPr>
        <p:spPr>
          <a:xfrm>
            <a:off x="92766" y="64319"/>
            <a:ext cx="5784573" cy="1091240"/>
          </a:xfrm>
        </p:spPr>
        <p:txBody>
          <a:bodyPr>
            <a:normAutofit fontScale="90000"/>
          </a:bodyPr>
          <a:lstStyle/>
          <a:p>
            <a:r>
              <a:rPr lang="en-US" dirty="0"/>
              <a:t>Fixed vs Dynamic context in code</a:t>
            </a:r>
          </a:p>
        </p:txBody>
      </p:sp>
      <p:sp>
        <p:nvSpPr>
          <p:cNvPr id="3" name="Content Placeholder 2">
            <a:extLst>
              <a:ext uri="{FF2B5EF4-FFF2-40B4-BE49-F238E27FC236}">
                <a16:creationId xmlns:a16="http://schemas.microsoft.com/office/drawing/2014/main" id="{F7FE3593-8A39-0E95-E7A9-9A70B793835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5A59072-840B-D899-3AD8-D728664DD07C}"/>
              </a:ext>
            </a:extLst>
          </p:cNvPr>
          <p:cNvPicPr>
            <a:picLocks noChangeAspect="1"/>
          </p:cNvPicPr>
          <p:nvPr/>
        </p:nvPicPr>
        <p:blipFill>
          <a:blip r:embed="rId2"/>
          <a:stretch>
            <a:fillRect/>
          </a:stretch>
        </p:blipFill>
        <p:spPr>
          <a:xfrm>
            <a:off x="838200" y="1339575"/>
            <a:ext cx="4578626" cy="5037970"/>
          </a:xfrm>
          <a:prstGeom prst="rect">
            <a:avLst/>
          </a:prstGeom>
        </p:spPr>
      </p:pic>
      <p:pic>
        <p:nvPicPr>
          <p:cNvPr id="5" name="Picture 4">
            <a:extLst>
              <a:ext uri="{FF2B5EF4-FFF2-40B4-BE49-F238E27FC236}">
                <a16:creationId xmlns:a16="http://schemas.microsoft.com/office/drawing/2014/main" id="{973BE434-8547-502C-5D17-DBEB5E35EE3A}"/>
              </a:ext>
            </a:extLst>
          </p:cNvPr>
          <p:cNvPicPr>
            <a:picLocks noChangeAspect="1"/>
          </p:cNvPicPr>
          <p:nvPr/>
        </p:nvPicPr>
        <p:blipFill>
          <a:blip r:embed="rId3"/>
          <a:stretch>
            <a:fillRect/>
          </a:stretch>
        </p:blipFill>
        <p:spPr>
          <a:xfrm>
            <a:off x="6096000" y="365125"/>
            <a:ext cx="4508500" cy="6541474"/>
          </a:xfrm>
          <a:prstGeom prst="rect">
            <a:avLst/>
          </a:prstGeom>
        </p:spPr>
      </p:pic>
      <p:sp>
        <p:nvSpPr>
          <p:cNvPr id="6" name="Slide Number Placeholder 5">
            <a:extLst>
              <a:ext uri="{FF2B5EF4-FFF2-40B4-BE49-F238E27FC236}">
                <a16:creationId xmlns:a16="http://schemas.microsoft.com/office/drawing/2014/main" id="{646FC1FB-43E5-F5C1-CAE9-1A482496042C}"/>
              </a:ext>
            </a:extLst>
          </p:cNvPr>
          <p:cNvSpPr>
            <a:spLocks noGrp="1"/>
          </p:cNvSpPr>
          <p:nvPr>
            <p:ph type="sldNum" sz="quarter" idx="12"/>
          </p:nvPr>
        </p:nvSpPr>
        <p:spPr/>
        <p:txBody>
          <a:bodyPr/>
          <a:lstStyle/>
          <a:p>
            <a:fld id="{23E44598-4972-A041-A2B9-7CC9807D63CB}" type="slidenum">
              <a:rPr lang="en-US" smtClean="0"/>
              <a:t>5</a:t>
            </a:fld>
            <a:endParaRPr lang="en-US"/>
          </a:p>
        </p:txBody>
      </p:sp>
    </p:spTree>
    <p:extLst>
      <p:ext uri="{BB962C8B-B14F-4D97-AF65-F5344CB8AC3E}">
        <p14:creationId xmlns:p14="http://schemas.microsoft.com/office/powerpoint/2010/main" val="361733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CF53-C923-A4B7-0868-8BEB0B0951D8}"/>
              </a:ext>
            </a:extLst>
          </p:cNvPr>
          <p:cNvSpPr>
            <a:spLocks noGrp="1"/>
          </p:cNvSpPr>
          <p:nvPr>
            <p:ph type="title"/>
          </p:nvPr>
        </p:nvSpPr>
        <p:spPr>
          <a:xfrm>
            <a:off x="318313" y="241085"/>
            <a:ext cx="10515600" cy="660486"/>
          </a:xfrm>
        </p:spPr>
        <p:txBody>
          <a:bodyPr>
            <a:normAutofit fontScale="90000"/>
          </a:bodyPr>
          <a:lstStyle/>
          <a:p>
            <a:r>
              <a:rPr lang="en-US" dirty="0"/>
              <a:t>Formalizing Attention </a:t>
            </a:r>
          </a:p>
        </p:txBody>
      </p:sp>
      <p:sp>
        <p:nvSpPr>
          <p:cNvPr id="3" name="Content Placeholder 2">
            <a:extLst>
              <a:ext uri="{FF2B5EF4-FFF2-40B4-BE49-F238E27FC236}">
                <a16:creationId xmlns:a16="http://schemas.microsoft.com/office/drawing/2014/main" id="{AA98EC8C-964A-C327-C5EC-A3A6F8DF161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962A2F4-5E37-A544-7D19-F9370BB305EE}"/>
              </a:ext>
            </a:extLst>
          </p:cNvPr>
          <p:cNvPicPr>
            <a:picLocks noChangeAspect="1"/>
          </p:cNvPicPr>
          <p:nvPr/>
        </p:nvPicPr>
        <p:blipFill>
          <a:blip r:embed="rId2"/>
          <a:stretch>
            <a:fillRect/>
          </a:stretch>
        </p:blipFill>
        <p:spPr>
          <a:xfrm>
            <a:off x="182389" y="1220594"/>
            <a:ext cx="6845300" cy="2908300"/>
          </a:xfrm>
          <a:prstGeom prst="rect">
            <a:avLst/>
          </a:prstGeom>
        </p:spPr>
      </p:pic>
      <p:pic>
        <p:nvPicPr>
          <p:cNvPr id="5" name="Picture 4">
            <a:extLst>
              <a:ext uri="{FF2B5EF4-FFF2-40B4-BE49-F238E27FC236}">
                <a16:creationId xmlns:a16="http://schemas.microsoft.com/office/drawing/2014/main" id="{36B737DC-0F75-8E81-F67B-1F32FAF96DA0}"/>
              </a:ext>
            </a:extLst>
          </p:cNvPr>
          <p:cNvPicPr>
            <a:picLocks noChangeAspect="1"/>
          </p:cNvPicPr>
          <p:nvPr/>
        </p:nvPicPr>
        <p:blipFill>
          <a:blip r:embed="rId3"/>
          <a:stretch>
            <a:fillRect/>
          </a:stretch>
        </p:blipFill>
        <p:spPr>
          <a:xfrm>
            <a:off x="182389" y="4520706"/>
            <a:ext cx="6914216" cy="1656257"/>
          </a:xfrm>
          <a:prstGeom prst="rect">
            <a:avLst/>
          </a:prstGeom>
        </p:spPr>
      </p:pic>
      <p:pic>
        <p:nvPicPr>
          <p:cNvPr id="7" name="Picture 6">
            <a:extLst>
              <a:ext uri="{FF2B5EF4-FFF2-40B4-BE49-F238E27FC236}">
                <a16:creationId xmlns:a16="http://schemas.microsoft.com/office/drawing/2014/main" id="{3AE38CFE-2F9F-84A6-9BD7-7DF7B95EF03A}"/>
              </a:ext>
            </a:extLst>
          </p:cNvPr>
          <p:cNvPicPr>
            <a:picLocks noChangeAspect="1"/>
          </p:cNvPicPr>
          <p:nvPr/>
        </p:nvPicPr>
        <p:blipFill>
          <a:blip r:embed="rId4"/>
          <a:stretch>
            <a:fillRect/>
          </a:stretch>
        </p:blipFill>
        <p:spPr>
          <a:xfrm>
            <a:off x="7322525" y="852744"/>
            <a:ext cx="4031275" cy="2613496"/>
          </a:xfrm>
          <a:prstGeom prst="rect">
            <a:avLst/>
          </a:prstGeom>
        </p:spPr>
      </p:pic>
      <p:pic>
        <p:nvPicPr>
          <p:cNvPr id="8" name="Picture 7">
            <a:extLst>
              <a:ext uri="{FF2B5EF4-FFF2-40B4-BE49-F238E27FC236}">
                <a16:creationId xmlns:a16="http://schemas.microsoft.com/office/drawing/2014/main" id="{74B05323-3DBB-64F8-9AE1-6ABCE90AA157}"/>
              </a:ext>
            </a:extLst>
          </p:cNvPr>
          <p:cNvPicPr>
            <a:picLocks noChangeAspect="1"/>
          </p:cNvPicPr>
          <p:nvPr/>
        </p:nvPicPr>
        <p:blipFill>
          <a:blip r:embed="rId5"/>
          <a:stretch>
            <a:fillRect/>
          </a:stretch>
        </p:blipFill>
        <p:spPr>
          <a:xfrm>
            <a:off x="7585459" y="4881337"/>
            <a:ext cx="2692400" cy="762000"/>
          </a:xfrm>
          <a:prstGeom prst="rect">
            <a:avLst/>
          </a:prstGeom>
        </p:spPr>
      </p:pic>
      <p:sp>
        <p:nvSpPr>
          <p:cNvPr id="9" name="Slide Number Placeholder 8">
            <a:extLst>
              <a:ext uri="{FF2B5EF4-FFF2-40B4-BE49-F238E27FC236}">
                <a16:creationId xmlns:a16="http://schemas.microsoft.com/office/drawing/2014/main" id="{0E359317-E185-DB97-CBB5-9DC061306A0E}"/>
              </a:ext>
            </a:extLst>
          </p:cNvPr>
          <p:cNvSpPr>
            <a:spLocks noGrp="1"/>
          </p:cNvSpPr>
          <p:nvPr>
            <p:ph type="sldNum" sz="quarter" idx="12"/>
          </p:nvPr>
        </p:nvSpPr>
        <p:spPr/>
        <p:txBody>
          <a:bodyPr/>
          <a:lstStyle/>
          <a:p>
            <a:fld id="{23E44598-4972-A041-A2B9-7CC9807D63CB}" type="slidenum">
              <a:rPr lang="en-US" smtClean="0"/>
              <a:t>6</a:t>
            </a:fld>
            <a:endParaRPr lang="en-US"/>
          </a:p>
        </p:txBody>
      </p:sp>
    </p:spTree>
    <p:extLst>
      <p:ext uri="{BB962C8B-B14F-4D97-AF65-F5344CB8AC3E}">
        <p14:creationId xmlns:p14="http://schemas.microsoft.com/office/powerpoint/2010/main" val="19196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06F3-8167-802B-4C5B-122919B75068}"/>
              </a:ext>
            </a:extLst>
          </p:cNvPr>
          <p:cNvSpPr>
            <a:spLocks noGrp="1"/>
          </p:cNvSpPr>
          <p:nvPr>
            <p:ph type="title"/>
          </p:nvPr>
        </p:nvSpPr>
        <p:spPr/>
        <p:txBody>
          <a:bodyPr/>
          <a:lstStyle/>
          <a:p>
            <a:r>
              <a:rPr lang="en-US" dirty="0"/>
              <a:t>Query, key, value</a:t>
            </a:r>
          </a:p>
        </p:txBody>
      </p:sp>
      <p:sp>
        <p:nvSpPr>
          <p:cNvPr id="3" name="Content Placeholder 2">
            <a:extLst>
              <a:ext uri="{FF2B5EF4-FFF2-40B4-BE49-F238E27FC236}">
                <a16:creationId xmlns:a16="http://schemas.microsoft.com/office/drawing/2014/main" id="{27F9A16B-56C9-4151-9320-0871CA1A2305}"/>
              </a:ext>
            </a:extLst>
          </p:cNvPr>
          <p:cNvSpPr>
            <a:spLocks noGrp="1"/>
          </p:cNvSpPr>
          <p:nvPr>
            <p:ph idx="1"/>
          </p:nvPr>
        </p:nvSpPr>
        <p:spPr/>
        <p:txBody>
          <a:bodyPr/>
          <a:lstStyle/>
          <a:p>
            <a:r>
              <a:rPr lang="en-US" dirty="0"/>
              <a:t>The query/key/value formulation of attention is from the paper “Attention is All you Need” </a:t>
            </a:r>
          </a:p>
          <a:p>
            <a:r>
              <a:rPr lang="en-US" dirty="0"/>
              <a:t>Attention operation can be thought of as a retrieval process </a:t>
            </a:r>
          </a:p>
          <a:p>
            <a:r>
              <a:rPr lang="en-US" dirty="0"/>
              <a:t>Each token, has</a:t>
            </a:r>
          </a:p>
          <a:p>
            <a:pPr lvl="1"/>
            <a:r>
              <a:rPr lang="en-US" dirty="0"/>
              <a:t>Query: decoder state vector </a:t>
            </a:r>
          </a:p>
          <a:p>
            <a:pPr lvl="1"/>
            <a:r>
              <a:rPr lang="en-US" dirty="0"/>
              <a:t>Key: encoder hidden identifiers/states </a:t>
            </a:r>
          </a:p>
          <a:p>
            <a:pPr lvl="1"/>
            <a:r>
              <a:rPr lang="en-US" dirty="0"/>
              <a:t>Value : encoder hidden states </a:t>
            </a:r>
          </a:p>
        </p:txBody>
      </p:sp>
      <p:sp>
        <p:nvSpPr>
          <p:cNvPr id="4" name="Slide Number Placeholder 3">
            <a:extLst>
              <a:ext uri="{FF2B5EF4-FFF2-40B4-BE49-F238E27FC236}">
                <a16:creationId xmlns:a16="http://schemas.microsoft.com/office/drawing/2014/main" id="{B30284D1-8E70-8B2D-8B26-C9BBF9177AC9}"/>
              </a:ext>
            </a:extLst>
          </p:cNvPr>
          <p:cNvSpPr>
            <a:spLocks noGrp="1"/>
          </p:cNvSpPr>
          <p:nvPr>
            <p:ph type="sldNum" sz="quarter" idx="12"/>
          </p:nvPr>
        </p:nvSpPr>
        <p:spPr/>
        <p:txBody>
          <a:bodyPr/>
          <a:lstStyle/>
          <a:p>
            <a:fld id="{23E44598-4972-A041-A2B9-7CC9807D63CB}" type="slidenum">
              <a:rPr lang="en-US" smtClean="0"/>
              <a:t>7</a:t>
            </a:fld>
            <a:endParaRPr lang="en-US"/>
          </a:p>
        </p:txBody>
      </p:sp>
    </p:spTree>
    <p:extLst>
      <p:ext uri="{BB962C8B-B14F-4D97-AF65-F5344CB8AC3E}">
        <p14:creationId xmlns:p14="http://schemas.microsoft.com/office/powerpoint/2010/main" val="2851243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A0DC-53D5-1D34-5D6D-6B3D10AB9558}"/>
              </a:ext>
            </a:extLst>
          </p:cNvPr>
          <p:cNvSpPr>
            <a:spLocks noGrp="1"/>
          </p:cNvSpPr>
          <p:nvPr>
            <p:ph type="title"/>
          </p:nvPr>
        </p:nvSpPr>
        <p:spPr/>
        <p:txBody>
          <a:bodyPr/>
          <a:lstStyle/>
          <a:p>
            <a:r>
              <a:rPr lang="en-US" dirty="0"/>
              <a:t>Back to Seq2Seq </a:t>
            </a:r>
          </a:p>
        </p:txBody>
      </p:sp>
      <p:pic>
        <p:nvPicPr>
          <p:cNvPr id="4" name="Picture 3">
            <a:extLst>
              <a:ext uri="{FF2B5EF4-FFF2-40B4-BE49-F238E27FC236}">
                <a16:creationId xmlns:a16="http://schemas.microsoft.com/office/drawing/2014/main" id="{B4027C2B-DC68-D418-0A4E-FBEFE6013428}"/>
              </a:ext>
            </a:extLst>
          </p:cNvPr>
          <p:cNvPicPr>
            <a:picLocks noChangeAspect="1"/>
          </p:cNvPicPr>
          <p:nvPr/>
        </p:nvPicPr>
        <p:blipFill>
          <a:blip r:embed="rId2"/>
          <a:stretch>
            <a:fillRect/>
          </a:stretch>
        </p:blipFill>
        <p:spPr>
          <a:xfrm>
            <a:off x="716692" y="1825625"/>
            <a:ext cx="4495800" cy="2235200"/>
          </a:xfrm>
          <a:prstGeom prst="rect">
            <a:avLst/>
          </a:prstGeom>
        </p:spPr>
      </p:pic>
      <p:pic>
        <p:nvPicPr>
          <p:cNvPr id="5" name="Picture 4">
            <a:extLst>
              <a:ext uri="{FF2B5EF4-FFF2-40B4-BE49-F238E27FC236}">
                <a16:creationId xmlns:a16="http://schemas.microsoft.com/office/drawing/2014/main" id="{70AC8B2A-71FE-0A69-9DD2-5FBB82612CF1}"/>
              </a:ext>
            </a:extLst>
          </p:cNvPr>
          <p:cNvPicPr>
            <a:picLocks noChangeAspect="1"/>
          </p:cNvPicPr>
          <p:nvPr/>
        </p:nvPicPr>
        <p:blipFill>
          <a:blip r:embed="rId3"/>
          <a:stretch>
            <a:fillRect/>
          </a:stretch>
        </p:blipFill>
        <p:spPr>
          <a:xfrm>
            <a:off x="6847075" y="2622942"/>
            <a:ext cx="3491726" cy="1325563"/>
          </a:xfrm>
          <a:prstGeom prst="rect">
            <a:avLst/>
          </a:prstGeom>
        </p:spPr>
      </p:pic>
      <p:sp>
        <p:nvSpPr>
          <p:cNvPr id="6" name="TextBox 5">
            <a:extLst>
              <a:ext uri="{FF2B5EF4-FFF2-40B4-BE49-F238E27FC236}">
                <a16:creationId xmlns:a16="http://schemas.microsoft.com/office/drawing/2014/main" id="{63071451-167D-7696-3523-5467E2EA474B}"/>
              </a:ext>
            </a:extLst>
          </p:cNvPr>
          <p:cNvSpPr txBox="1"/>
          <p:nvPr/>
        </p:nvSpPr>
        <p:spPr>
          <a:xfrm>
            <a:off x="716691" y="4402049"/>
            <a:ext cx="4495799" cy="1200329"/>
          </a:xfrm>
          <a:prstGeom prst="rect">
            <a:avLst/>
          </a:prstGeom>
          <a:noFill/>
        </p:spPr>
        <p:txBody>
          <a:bodyPr wrap="square" rtlCol="0">
            <a:spAutoFit/>
          </a:bodyPr>
          <a:lstStyle/>
          <a:p>
            <a:r>
              <a:rPr lang="en-US" sz="1200" dirty="0"/>
              <a:t>The key idea is that instead of keeping the state</a:t>
            </a:r>
          </a:p>
          <a:p>
            <a:r>
              <a:rPr lang="en-US" sz="1200" dirty="0"/>
              <a:t>, i.e.,, the context variable c summarizing the source</a:t>
            </a:r>
          </a:p>
          <a:p>
            <a:r>
              <a:rPr lang="en-US" sz="1200" dirty="0"/>
              <a:t>Sentence as fixed, we dynamically update it, as a function</a:t>
            </a:r>
          </a:p>
          <a:p>
            <a:r>
              <a:rPr lang="en-US" sz="1200" dirty="0"/>
              <a:t>of both:</a:t>
            </a:r>
          </a:p>
          <a:p>
            <a:r>
              <a:rPr lang="en-US" sz="1200" dirty="0"/>
              <a:t>1-  the original text (encoder hidden states )</a:t>
            </a:r>
          </a:p>
          <a:p>
            <a:r>
              <a:rPr lang="en-US" sz="1200" dirty="0"/>
              <a:t>2- the text that was already generated (decoder hidden states )</a:t>
            </a:r>
          </a:p>
        </p:txBody>
      </p:sp>
      <p:sp>
        <p:nvSpPr>
          <p:cNvPr id="7" name="TextBox 6">
            <a:extLst>
              <a:ext uri="{FF2B5EF4-FFF2-40B4-BE49-F238E27FC236}">
                <a16:creationId xmlns:a16="http://schemas.microsoft.com/office/drawing/2014/main" id="{3BB1C54F-FC86-F89D-6E87-1030DEC2163C}"/>
              </a:ext>
            </a:extLst>
          </p:cNvPr>
          <p:cNvSpPr txBox="1"/>
          <p:nvPr/>
        </p:nvSpPr>
        <p:spPr>
          <a:xfrm>
            <a:off x="7278130" y="4576531"/>
            <a:ext cx="729239" cy="369332"/>
          </a:xfrm>
          <a:prstGeom prst="rect">
            <a:avLst/>
          </a:prstGeom>
          <a:noFill/>
        </p:spPr>
        <p:txBody>
          <a:bodyPr wrap="none" rtlCol="0">
            <a:spAutoFit/>
          </a:bodyPr>
          <a:lstStyle/>
          <a:p>
            <a:r>
              <a:rPr lang="en-US" dirty="0"/>
              <a:t>query</a:t>
            </a:r>
          </a:p>
        </p:txBody>
      </p:sp>
      <p:sp>
        <p:nvSpPr>
          <p:cNvPr id="8" name="TextBox 7">
            <a:extLst>
              <a:ext uri="{FF2B5EF4-FFF2-40B4-BE49-F238E27FC236}">
                <a16:creationId xmlns:a16="http://schemas.microsoft.com/office/drawing/2014/main" id="{29145389-A0FB-C6AF-1659-37763EED9AB6}"/>
              </a:ext>
            </a:extLst>
          </p:cNvPr>
          <p:cNvSpPr txBox="1"/>
          <p:nvPr/>
        </p:nvSpPr>
        <p:spPr>
          <a:xfrm>
            <a:off x="8913341" y="4576531"/>
            <a:ext cx="499560" cy="369332"/>
          </a:xfrm>
          <a:prstGeom prst="rect">
            <a:avLst/>
          </a:prstGeom>
          <a:noFill/>
        </p:spPr>
        <p:txBody>
          <a:bodyPr wrap="none" rtlCol="0">
            <a:spAutoFit/>
          </a:bodyPr>
          <a:lstStyle/>
          <a:p>
            <a:r>
              <a:rPr lang="en-US" dirty="0"/>
              <a:t>key</a:t>
            </a:r>
          </a:p>
        </p:txBody>
      </p:sp>
      <p:sp>
        <p:nvSpPr>
          <p:cNvPr id="9" name="TextBox 8">
            <a:extLst>
              <a:ext uri="{FF2B5EF4-FFF2-40B4-BE49-F238E27FC236}">
                <a16:creationId xmlns:a16="http://schemas.microsoft.com/office/drawing/2014/main" id="{184991FD-6814-E7F0-255B-9C98728F3380}"/>
              </a:ext>
            </a:extLst>
          </p:cNvPr>
          <p:cNvSpPr txBox="1"/>
          <p:nvPr/>
        </p:nvSpPr>
        <p:spPr>
          <a:xfrm>
            <a:off x="10318873" y="4576531"/>
            <a:ext cx="686213" cy="369332"/>
          </a:xfrm>
          <a:prstGeom prst="rect">
            <a:avLst/>
          </a:prstGeom>
          <a:noFill/>
        </p:spPr>
        <p:txBody>
          <a:bodyPr wrap="none" rtlCol="0">
            <a:spAutoFit/>
          </a:bodyPr>
          <a:lstStyle/>
          <a:p>
            <a:r>
              <a:rPr lang="en-US" dirty="0"/>
              <a:t>value</a:t>
            </a:r>
          </a:p>
        </p:txBody>
      </p:sp>
      <p:cxnSp>
        <p:nvCxnSpPr>
          <p:cNvPr id="11" name="Straight Arrow Connector 10">
            <a:extLst>
              <a:ext uri="{FF2B5EF4-FFF2-40B4-BE49-F238E27FC236}">
                <a16:creationId xmlns:a16="http://schemas.microsoft.com/office/drawing/2014/main" id="{89382B7B-6C53-E8A9-22E3-1BDF67E44D69}"/>
              </a:ext>
            </a:extLst>
          </p:cNvPr>
          <p:cNvCxnSpPr>
            <a:cxnSpLocks/>
          </p:cNvCxnSpPr>
          <p:nvPr/>
        </p:nvCxnSpPr>
        <p:spPr>
          <a:xfrm flipV="1">
            <a:off x="7809470" y="3429000"/>
            <a:ext cx="887269" cy="97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C18AF8-01B2-F995-F2AE-B3C60076A843}"/>
              </a:ext>
            </a:extLst>
          </p:cNvPr>
          <p:cNvCxnSpPr>
            <a:cxnSpLocks/>
            <a:stCxn id="8" idx="0"/>
          </p:cNvCxnSpPr>
          <p:nvPr/>
        </p:nvCxnSpPr>
        <p:spPr>
          <a:xfrm flipV="1">
            <a:off x="9163121" y="3516241"/>
            <a:ext cx="249780" cy="1060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FF5E0A-1B41-15AB-AAC6-246EDE297784}"/>
              </a:ext>
            </a:extLst>
          </p:cNvPr>
          <p:cNvCxnSpPr>
            <a:cxnSpLocks/>
            <a:stCxn id="9" idx="0"/>
          </p:cNvCxnSpPr>
          <p:nvPr/>
        </p:nvCxnSpPr>
        <p:spPr>
          <a:xfrm flipH="1" flipV="1">
            <a:off x="9960121" y="3471744"/>
            <a:ext cx="701859" cy="11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Slide Number Placeholder 16">
            <a:extLst>
              <a:ext uri="{FF2B5EF4-FFF2-40B4-BE49-F238E27FC236}">
                <a16:creationId xmlns:a16="http://schemas.microsoft.com/office/drawing/2014/main" id="{A4454C5E-871F-4E00-12E4-92F69E350A64}"/>
              </a:ext>
            </a:extLst>
          </p:cNvPr>
          <p:cNvSpPr>
            <a:spLocks noGrp="1"/>
          </p:cNvSpPr>
          <p:nvPr>
            <p:ph type="sldNum" sz="quarter" idx="12"/>
          </p:nvPr>
        </p:nvSpPr>
        <p:spPr/>
        <p:txBody>
          <a:bodyPr/>
          <a:lstStyle/>
          <a:p>
            <a:fld id="{23E44598-4972-A041-A2B9-7CC9807D63CB}" type="slidenum">
              <a:rPr lang="en-US" smtClean="0"/>
              <a:t>8</a:t>
            </a:fld>
            <a:endParaRPr lang="en-US"/>
          </a:p>
        </p:txBody>
      </p:sp>
    </p:spTree>
    <p:extLst>
      <p:ext uri="{BB962C8B-B14F-4D97-AF65-F5344CB8AC3E}">
        <p14:creationId xmlns:p14="http://schemas.microsoft.com/office/powerpoint/2010/main" val="244165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7F94-9255-F41E-5E25-18CB96D1F6AA}"/>
              </a:ext>
            </a:extLst>
          </p:cNvPr>
          <p:cNvSpPr>
            <a:spLocks noGrp="1"/>
          </p:cNvSpPr>
          <p:nvPr>
            <p:ph type="title"/>
          </p:nvPr>
        </p:nvSpPr>
        <p:spPr/>
        <p:txBody>
          <a:bodyPr/>
          <a:lstStyle/>
          <a:p>
            <a:r>
              <a:rPr lang="en-US" dirty="0"/>
              <a:t>Attention Scoring Functions </a:t>
            </a:r>
          </a:p>
        </p:txBody>
      </p:sp>
      <p:sp>
        <p:nvSpPr>
          <p:cNvPr id="3" name="Content Placeholder 2">
            <a:extLst>
              <a:ext uri="{FF2B5EF4-FFF2-40B4-BE49-F238E27FC236}">
                <a16:creationId xmlns:a16="http://schemas.microsoft.com/office/drawing/2014/main" id="{FEBE1C87-34D4-9F91-F012-91F979C60818}"/>
              </a:ext>
            </a:extLst>
          </p:cNvPr>
          <p:cNvSpPr>
            <a:spLocks noGrp="1"/>
          </p:cNvSpPr>
          <p:nvPr>
            <p:ph idx="1"/>
          </p:nvPr>
        </p:nvSpPr>
        <p:spPr>
          <a:xfrm>
            <a:off x="430696" y="1785869"/>
            <a:ext cx="4759411" cy="4351338"/>
          </a:xfrm>
        </p:spPr>
        <p:txBody>
          <a:bodyPr/>
          <a:lstStyle/>
          <a:p>
            <a:r>
              <a:rPr lang="en-US" dirty="0"/>
              <a:t>(scaled) Dot Product Attention </a:t>
            </a:r>
          </a:p>
          <a:p>
            <a:endParaRPr lang="en-US" dirty="0"/>
          </a:p>
          <a:p>
            <a:endParaRPr lang="en-US" dirty="0"/>
          </a:p>
          <a:p>
            <a:endParaRPr lang="en-US" dirty="0"/>
          </a:p>
          <a:p>
            <a:r>
              <a:rPr lang="en-US" dirty="0"/>
              <a:t>Additive Attention </a:t>
            </a:r>
          </a:p>
          <a:p>
            <a:pPr lvl="1"/>
            <a:r>
              <a:rPr lang="en-US" dirty="0"/>
              <a:t>Learnable parameters </a:t>
            </a:r>
          </a:p>
        </p:txBody>
      </p:sp>
      <p:pic>
        <p:nvPicPr>
          <p:cNvPr id="4" name="Picture 3">
            <a:extLst>
              <a:ext uri="{FF2B5EF4-FFF2-40B4-BE49-F238E27FC236}">
                <a16:creationId xmlns:a16="http://schemas.microsoft.com/office/drawing/2014/main" id="{75851C03-2FF1-D067-BBB7-AD9CC1A1EF5F}"/>
              </a:ext>
            </a:extLst>
          </p:cNvPr>
          <p:cNvPicPr>
            <a:picLocks noChangeAspect="1"/>
          </p:cNvPicPr>
          <p:nvPr/>
        </p:nvPicPr>
        <p:blipFill>
          <a:blip r:embed="rId2"/>
          <a:stretch>
            <a:fillRect/>
          </a:stretch>
        </p:blipFill>
        <p:spPr>
          <a:xfrm>
            <a:off x="5190107" y="2558221"/>
            <a:ext cx="6438900" cy="2616200"/>
          </a:xfrm>
          <a:prstGeom prst="rect">
            <a:avLst/>
          </a:prstGeom>
        </p:spPr>
      </p:pic>
      <p:sp>
        <p:nvSpPr>
          <p:cNvPr id="5" name="Slide Number Placeholder 4">
            <a:extLst>
              <a:ext uri="{FF2B5EF4-FFF2-40B4-BE49-F238E27FC236}">
                <a16:creationId xmlns:a16="http://schemas.microsoft.com/office/drawing/2014/main" id="{9B310F18-16EE-A12A-26D6-2DD61EC8C827}"/>
              </a:ext>
            </a:extLst>
          </p:cNvPr>
          <p:cNvSpPr>
            <a:spLocks noGrp="1"/>
          </p:cNvSpPr>
          <p:nvPr>
            <p:ph type="sldNum" sz="quarter" idx="12"/>
          </p:nvPr>
        </p:nvSpPr>
        <p:spPr/>
        <p:txBody>
          <a:bodyPr/>
          <a:lstStyle/>
          <a:p>
            <a:fld id="{23E44598-4972-A041-A2B9-7CC9807D63CB}" type="slidenum">
              <a:rPr lang="en-US" smtClean="0"/>
              <a:t>9</a:t>
            </a:fld>
            <a:endParaRPr lang="en-US"/>
          </a:p>
        </p:txBody>
      </p:sp>
    </p:spTree>
    <p:extLst>
      <p:ext uri="{BB962C8B-B14F-4D97-AF65-F5344CB8AC3E}">
        <p14:creationId xmlns:p14="http://schemas.microsoft.com/office/powerpoint/2010/main" val="2334688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536</Words>
  <Application>Microsoft Macintosh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merriweather</vt:lpstr>
      <vt:lpstr>Office Theme</vt:lpstr>
      <vt:lpstr>Attention and Transformers</vt:lpstr>
      <vt:lpstr>Seq2Seq Architecture</vt:lpstr>
      <vt:lpstr>Seq2Seq: fixed vs dynamic context (c)</vt:lpstr>
      <vt:lpstr>Attention Layer Illustration </vt:lpstr>
      <vt:lpstr>Fixed vs Dynamic context in code</vt:lpstr>
      <vt:lpstr>Formalizing Attention </vt:lpstr>
      <vt:lpstr>Query, key, value</vt:lpstr>
      <vt:lpstr>Back to Seq2Seq </vt:lpstr>
      <vt:lpstr>Attention Scoring Functions </vt:lpstr>
      <vt:lpstr>Multi-Head Attention</vt:lpstr>
      <vt:lpstr>Self-Attention/Intra-Attention</vt:lpstr>
      <vt:lpstr>Positional Encoding</vt:lpstr>
      <vt:lpstr>The transformer Architecture</vt:lpstr>
      <vt:lpstr>The transformer architecture </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and Transformers</dc:title>
  <dc:creator>Microsoft Office User</dc:creator>
  <cp:lastModifiedBy>Microsoft Office User</cp:lastModifiedBy>
  <cp:revision>15</cp:revision>
  <dcterms:created xsi:type="dcterms:W3CDTF">2023-06-12T10:40:24Z</dcterms:created>
  <dcterms:modified xsi:type="dcterms:W3CDTF">2023-06-12T14:36:23Z</dcterms:modified>
</cp:coreProperties>
</file>