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2" r:id="rId9"/>
    <p:sldId id="259" r:id="rId10"/>
    <p:sldId id="262" r:id="rId11"/>
    <p:sldId id="260" r:id="rId12"/>
    <p:sldId id="263" r:id="rId13"/>
    <p:sldId id="265" r:id="rId14"/>
    <p:sldId id="264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48"/>
    <p:restoredTop sz="96327"/>
  </p:normalViewPr>
  <p:slideViewPr>
    <p:cSldViewPr snapToGrid="0">
      <p:cViewPr varScale="1">
        <p:scale>
          <a:sx n="113" d="100"/>
          <a:sy n="113" d="100"/>
        </p:scale>
        <p:origin x="19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AEBAE-0C85-8B48-BA30-63900CAF4334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9DFE4-18CB-6F4A-A812-F28A5DDD8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498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BC0-1BD4-B55E-29D3-66ED99A3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7B375-76AA-6E64-4B74-867C0AD00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1DCB6-CFCF-B42C-E05B-69517A699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1F3D5-A284-B742-9798-6CA6ABA21235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AFF8-AD04-6743-FB1D-6254621B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5F8E0-B626-C2A8-C2C0-DBF232E26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7BBA-1975-FB33-60A2-B48CF296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32139-01CF-0A19-C6C3-C577AEBC1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7A50-73CE-0D2D-0476-04138ED7F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37F3-0D55-9046-ABB6-C146A1CEA1FF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B09D9-0995-0F2B-EFD1-6F353C6B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6355F-6A52-5A06-3E51-49A8E720B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41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B18D1-B013-34DE-E129-E470BCFEB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A05E8-4675-8DEF-DF21-ED6BB7529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6DAD-D6F0-485E-DDF2-13A0BE336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DE6F5-4FF8-BA4A-BDEE-90BEC76BCF6C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084D-E143-ACEB-3FCC-60C5F4BB7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BFDAC-3A48-6C9A-D16D-BD46138D9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1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08C1-5878-BED1-8210-68A5711F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7AC2C-8309-7E15-ADCA-E4644E237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AB869-7400-BD43-B029-944540B8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33E4-232E-D445-BDB1-D5D2CB711B6C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49928-9C22-DFC9-C231-8EF6D9F7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3E7FE-3FDB-48B3-548B-2256C70F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66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0BE0-E0D3-E3E6-842B-506A47C40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3F242-69FB-E25B-5E92-443BE11D7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4C6B6-9B70-0A9D-84AA-B91B8E9A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0BAE-6C98-E048-80C4-BCE4D2734BE2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B3719-37F3-7636-3AA5-88F0B5E9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D6C5-6738-094D-46F4-A57AC53C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0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8BE8-8D09-4687-4AF0-713BD6B71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3C424-E782-A3E2-F313-4D2138E1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FC304F-CC29-B154-3F5A-6DE4D9E7C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1C79-BA26-9C8B-1CBE-94DE41427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9053-3EAC-B143-9BA6-7A15AC893CA2}" type="datetime1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FECAD-DB31-D8B7-EC1E-8D22D268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37350-DD84-FD31-055A-2CDB3056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206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C688D-01A9-B768-3E01-EF963D5D5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7E465-096E-F4BE-7A33-28708E2E3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10801-BA59-7605-4720-301019991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F51A-1914-6C08-DA7A-FF49B2BD5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53F9E-B273-C7CA-6E97-893A161C9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B88CB7-6ED3-56D7-C829-65627C68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DFC88-7189-364E-A54E-85C79CBE5EC7}" type="datetime1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7B826-9F34-15B8-4702-19BA96FE5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4A5CFD-C1CE-157C-0DB4-953B1F4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5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4981-3BE8-2E3B-CE6C-CF2E4F169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21C62-9BF6-1AEF-EA11-B1A2D5FFC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A3FC-6FA3-A049-9A77-66DC3459A62A}" type="datetime1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C1C32-6D9F-4F02-F180-3AE7E7B75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1241A-B5C7-03F5-0612-BF4145122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6B9900-59D9-F4DE-3273-40E9DB36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AF639-35AB-194F-B8EC-608A9AE062B9}" type="datetime1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A49ABF-43BE-8E17-33BF-CE69BF19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72052-8F42-C833-CE05-D4900F75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121E-2C66-AA4C-E347-A21AA776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C1905-76D1-94F0-3CB0-65B76A3C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373B1-5183-6922-D3C8-FFACB288F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8720B-5A17-9757-6A0C-1A05C802D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453DA-E1BD-1448-A5C4-DE2D1E22FCFA}" type="datetime1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BC9A8D-54F4-DA06-48CA-0B1BFF6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CD9ED-CCCD-43CF-9D78-D58EA0A0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2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D3CB-51C9-A565-FC8C-D78ADB3F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68888F-FEA6-650A-D05F-80B28F6463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DEC81-478F-6CBD-C719-722F5A1B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9D693-463F-5E3A-993B-F780E8C24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8B4-6AEA-BF4E-9309-D48162EB5E86}" type="datetime1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53D2F-E9E0-3569-2DCC-0451DFE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0C80C-946F-39A1-B6C7-80726E30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84C61-BC28-30B7-ACDF-3BE553785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4AC0-3268-BAEC-5CCD-18604111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E1C0-0B2D-7857-03B2-F39FBD560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AA7B3-7063-0144-9963-0A875912BF8F}" type="datetime1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F920D-5F03-CA64-BCC1-A2BB8A722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3C3A-41FE-BF5A-4864-3AABCD857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CDFC6-12C9-4A44-8D3E-D1909998B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784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hyperlink" Target="http://www.med.mcgill.ca/epidemiology/hanley/bios601/GaussianModel/JaynesProbabilityTheory.pdf" TargetMode="External"/><Relationship Id="rId7" Type="http://schemas.openxmlformats.org/officeDocument/2006/relationships/hyperlink" Target="https://probml.github.io/pml-book/" TargetMode="External"/><Relationship Id="rId2" Type="http://schemas.openxmlformats.org/officeDocument/2006/relationships/hyperlink" Target="http://www.stat.columbia.edu/~gelman/book/BDA3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aussianprocess.org/gpml/chapters/RW.pdf" TargetMode="External"/><Relationship Id="rId5" Type="http://schemas.openxmlformats.org/officeDocument/2006/relationships/hyperlink" Target="https://www.amazon.com/Theory-That-Would-Not-Die/dp/0300188226" TargetMode="External"/><Relationship Id="rId4" Type="http://schemas.openxmlformats.org/officeDocument/2006/relationships/hyperlink" Target="https://people.eecs.berkeley.edu/~jordan/courses/260-spring1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9D4E-4ECC-4A5B-6D1C-1CD2462D22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Gaussian Processes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1D37E-8DC8-39C1-555A-804CAB3317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90C6C1-A10B-7554-01DB-FA8C8C78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5213-E819-1954-2547-8FF73B6E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66448"/>
            <a:ext cx="10515600" cy="614589"/>
          </a:xfrm>
        </p:spPr>
        <p:txBody>
          <a:bodyPr>
            <a:normAutofit fontScale="90000"/>
          </a:bodyPr>
          <a:lstStyle/>
          <a:p>
            <a:r>
              <a:rPr lang="en-US" dirty="0"/>
              <a:t>GP - 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F462E-49C1-9859-0C32-C0AE64F8B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657" y="454241"/>
            <a:ext cx="7772400" cy="274276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47AAA1-B351-3FE4-FA00-B3ED1D627B5E}"/>
              </a:ext>
            </a:extLst>
          </p:cNvPr>
          <p:cNvSpPr txBox="1">
            <a:spLocks/>
          </p:cNvSpPr>
          <p:nvPr/>
        </p:nvSpPr>
        <p:spPr>
          <a:xfrm>
            <a:off x="272143" y="3311370"/>
            <a:ext cx="7126111" cy="300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A GP defines a prior over functions which can be converted into a posterior over functions once we have seen some data.</a:t>
            </a:r>
          </a:p>
          <a:p>
            <a:r>
              <a:rPr lang="en-US" sz="1800" dirty="0"/>
              <a:t>Although it might seem difficult to represent a distribution over a function, it turns out that we only need to be able to define a distribution over the functions’ values at a finite, but arbitrary, set of points, say x_1, …, </a:t>
            </a:r>
            <a:r>
              <a:rPr lang="en-US" sz="1800" dirty="0" err="1"/>
              <a:t>x_N</a:t>
            </a:r>
            <a:endParaRPr lang="en-US" sz="1800" dirty="0"/>
          </a:p>
          <a:p>
            <a:r>
              <a:rPr lang="en-US" sz="1800" dirty="0"/>
              <a:t>The idea if two points are deemed by the kernel to be similar, then we expect the output of the function at those points to be similar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7FD8F-CE51-422D-9D30-BD338C8E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4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68FD5-551F-6675-BC88-31A509F7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18" y="125428"/>
            <a:ext cx="10515600" cy="345089"/>
          </a:xfrm>
        </p:spPr>
        <p:txBody>
          <a:bodyPr>
            <a:normAutofit fontScale="90000"/>
          </a:bodyPr>
          <a:lstStyle/>
          <a:p>
            <a:r>
              <a:rPr lang="en-US" dirty="0"/>
              <a:t>GP Inference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79F23C-F5DE-F684-E7F8-6D2FFDA33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E0FC8-1D33-8364-7979-C470779EE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040" y="445117"/>
            <a:ext cx="7772400" cy="585284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FF631-333D-1295-6E60-A7A5CF612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802B-FD0C-1215-7E64-64B500A6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87" y="138048"/>
            <a:ext cx="10515600" cy="540397"/>
          </a:xfrm>
        </p:spPr>
        <p:txBody>
          <a:bodyPr>
            <a:normAutofit fontScale="90000"/>
          </a:bodyPr>
          <a:lstStyle/>
          <a:p>
            <a:r>
              <a:rPr lang="en-US" dirty="0"/>
              <a:t>GP Inference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6A646-0567-0931-0CFC-C7F7DA12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857FD-4FC3-63A8-BDAB-0B2842BDA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7" y="3429000"/>
            <a:ext cx="5985933" cy="32110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0221B7-2EE3-8827-CAC2-6DB2D8FB7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659" y="0"/>
            <a:ext cx="6166465" cy="486755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AD0B6-FF4F-85FD-C62C-F4C74F25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0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F091-E1D6-0AEC-37D9-E9FB4E51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889" y="242710"/>
            <a:ext cx="4219222" cy="1168401"/>
          </a:xfrm>
        </p:spPr>
        <p:txBody>
          <a:bodyPr>
            <a:normAutofit fontScale="90000"/>
          </a:bodyPr>
          <a:lstStyle/>
          <a:p>
            <a:r>
              <a:rPr lang="en-US" dirty="0"/>
              <a:t>”Linear”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D9B8-83B7-7BA1-E6B1-A6682195F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C30FA4-3396-462C-68D6-FE1A8397B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045" y="402371"/>
            <a:ext cx="6019799" cy="477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981747-7543-2983-3D0E-438665E4A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111" y="5384632"/>
            <a:ext cx="5060245" cy="129839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DFA46-39E8-DFE4-BB28-1B95025C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3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CEC2-14BD-EC23-CAF2-579170AB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733" y="150637"/>
            <a:ext cx="10515600" cy="662164"/>
          </a:xfrm>
        </p:spPr>
        <p:txBody>
          <a:bodyPr>
            <a:normAutofit fontScale="90000"/>
          </a:bodyPr>
          <a:lstStyle/>
          <a:p>
            <a:r>
              <a:rPr lang="en-US" dirty="0"/>
              <a:t>Learning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4951A-6B3E-EDC1-0E48-976708505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6A8666-F265-C6B3-B28D-6A0301F5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24" y="1058802"/>
            <a:ext cx="8541174" cy="504209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9EEB5-447F-0A2D-C4FD-E81B90DC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29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D6D77-B095-ED30-EBE9-55150ABAB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E1BE9-BEF7-6707-96DD-17FAB7B00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19369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Bayesian Statistics </a:t>
            </a:r>
          </a:p>
          <a:p>
            <a:pPr lvl="1"/>
            <a:r>
              <a:rPr lang="en-US" dirty="0"/>
              <a:t>Books</a:t>
            </a:r>
          </a:p>
          <a:p>
            <a:pPr lvl="2"/>
            <a:r>
              <a:rPr lang="en-US" dirty="0"/>
              <a:t>Andrew Gelman et al,2021, </a:t>
            </a:r>
            <a:r>
              <a:rPr lang="en-US" dirty="0">
                <a:hlinkClick r:id="rId2"/>
              </a:rPr>
              <a:t>Bayesian data analysis</a:t>
            </a:r>
            <a:endParaRPr lang="en-US" dirty="0"/>
          </a:p>
          <a:p>
            <a:pPr lvl="2"/>
            <a:r>
              <a:rPr lang="en-US" dirty="0"/>
              <a:t>E. T. Jaynes,2003,  </a:t>
            </a:r>
            <a:r>
              <a:rPr lang="en-US" dirty="0">
                <a:hlinkClick r:id="rId3"/>
              </a:rPr>
              <a:t>Probability Theory, The logic of science</a:t>
            </a:r>
            <a:endParaRPr lang="en-US" dirty="0"/>
          </a:p>
          <a:p>
            <a:pPr lvl="1"/>
            <a:r>
              <a:rPr lang="en-US" dirty="0"/>
              <a:t>Courses</a:t>
            </a:r>
          </a:p>
          <a:p>
            <a:pPr lvl="2"/>
            <a:r>
              <a:rPr lang="en-US" dirty="0"/>
              <a:t>Berkeley, Michael Jordan, 2010, </a:t>
            </a:r>
            <a:r>
              <a:rPr lang="en-US" dirty="0">
                <a:hlinkClick r:id="rId4"/>
              </a:rPr>
              <a:t>Bayesian Modeling and Inference</a:t>
            </a:r>
            <a:endParaRPr lang="en-US" dirty="0"/>
          </a:p>
          <a:p>
            <a:pPr lvl="1"/>
            <a:r>
              <a:rPr lang="en-US" dirty="0"/>
              <a:t>Layman books</a:t>
            </a:r>
          </a:p>
          <a:p>
            <a:pPr lvl="2"/>
            <a:r>
              <a:rPr lang="en-US" dirty="0"/>
              <a:t>Sharon Bertsch </a:t>
            </a:r>
            <a:r>
              <a:rPr lang="en-US" dirty="0" err="1"/>
              <a:t>McGrayne</a:t>
            </a:r>
            <a:r>
              <a:rPr lang="en-US" dirty="0"/>
              <a:t>, 2012, </a:t>
            </a:r>
            <a:r>
              <a:rPr lang="en-US" dirty="0">
                <a:hlinkClick r:id="rId5"/>
              </a:rPr>
              <a:t>The Theory that would not die: How Bayes’ Rule Cracked the Enigma code, Hunted Down Russian Submarines, and Emerged Triumphant from Two centuries of Controversy. 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Gaussian Processes </a:t>
            </a:r>
            <a:endParaRPr lang="ar-SA" dirty="0"/>
          </a:p>
          <a:p>
            <a:pPr lvl="1"/>
            <a:r>
              <a:rPr lang="en-US" dirty="0"/>
              <a:t>Rasmussen &amp; Williams, 2006,  </a:t>
            </a:r>
            <a:r>
              <a:rPr lang="en-US" dirty="0">
                <a:hlinkClick r:id="rId6"/>
              </a:rPr>
              <a:t>Gaussian Processes for Machine learning </a:t>
            </a:r>
            <a:r>
              <a:rPr lang="en-US" dirty="0"/>
              <a:t>, MIT Press</a:t>
            </a:r>
          </a:p>
          <a:p>
            <a:pPr lvl="1"/>
            <a:r>
              <a:rPr lang="en-US" dirty="0"/>
              <a:t>Kevin Murphy’s </a:t>
            </a:r>
            <a:r>
              <a:rPr lang="en-US" dirty="0">
                <a:hlinkClick r:id="rId7"/>
              </a:rPr>
              <a:t>books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E1B0AF-0FE8-2B08-0D6A-9F706417E2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2250" y="365125"/>
            <a:ext cx="2908300" cy="4445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2F33D-748A-D5FC-31E2-034CF526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5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B7C6-A490-911D-6456-FD13AEBE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7C58-2D1D-22FC-78DB-677D71B10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Primer on Frequentist vs Bayesian</a:t>
            </a:r>
          </a:p>
          <a:p>
            <a:r>
              <a:rPr lang="en-US" dirty="0"/>
              <a:t>Bayesian Regression</a:t>
            </a:r>
          </a:p>
          <a:p>
            <a:r>
              <a:rPr lang="en-US" dirty="0"/>
              <a:t>Gaussian processes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Function View</a:t>
            </a:r>
          </a:p>
          <a:p>
            <a:pPr lvl="1"/>
            <a:r>
              <a:rPr lang="en-US" dirty="0"/>
              <a:t>Equivalent linear representation </a:t>
            </a:r>
          </a:p>
          <a:p>
            <a:pPr lvl="1"/>
            <a:r>
              <a:rPr lang="en-US" dirty="0"/>
              <a:t>Hyperparameters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B869-019C-A1CA-CEB9-C8E2C8D1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46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4646-C654-1FC2-6E90-B7FEAEE1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9" y="89919"/>
            <a:ext cx="10515600" cy="735706"/>
          </a:xfrm>
        </p:spPr>
        <p:txBody>
          <a:bodyPr/>
          <a:lstStyle/>
          <a:p>
            <a:r>
              <a:rPr lang="en-US" dirty="0"/>
              <a:t>Bayesian Statistics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1B06-6A12-2A92-ACEE-89437E7C9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FB9E4-81D8-85F3-C503-C159C061B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559" y="1569589"/>
            <a:ext cx="5071533" cy="40028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D1BBED-5C46-D90C-6878-E9604CBA9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30" y="2281008"/>
            <a:ext cx="5703711" cy="262513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05468-465E-3911-28A5-8354155B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9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6F7FF-1AA3-B50E-1C83-3A51BEE1B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1" y="107672"/>
            <a:ext cx="10515600" cy="806727"/>
          </a:xfrm>
        </p:spPr>
        <p:txBody>
          <a:bodyPr/>
          <a:lstStyle/>
          <a:p>
            <a:r>
              <a:rPr lang="en-US" dirty="0"/>
              <a:t>The Bayesian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05313-D9FA-B31B-7C6A-6A14C1BDD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711298-9623-F317-58A7-A44721469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22" y="1298794"/>
            <a:ext cx="5198135" cy="42604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4A298F-F8D4-7978-BB90-6278E0C85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2555" y="1150742"/>
            <a:ext cx="5801429" cy="455651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5B881-BF4F-9149-CA89-CB5882943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9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69D3-362E-FAB3-CE60-9222D064C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11" y="176918"/>
            <a:ext cx="10515600" cy="504119"/>
          </a:xfrm>
        </p:spPr>
        <p:txBody>
          <a:bodyPr>
            <a:normAutofit fontScale="90000"/>
          </a:bodyPr>
          <a:lstStyle/>
          <a:p>
            <a:r>
              <a:rPr lang="en-US" dirty="0"/>
              <a:t>Full  Bayesian Framework to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65C4-87BD-4843-FD8E-682DEB57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E4D3E2-8E37-6894-DCD0-84B1A430C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45" y="5218730"/>
            <a:ext cx="4754695" cy="13966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E2989C-EBF5-F5E0-B912-DC1A26311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11" y="940963"/>
            <a:ext cx="5019984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E46264-94A4-BCB0-4325-CF24A7A2A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229" y="2486932"/>
            <a:ext cx="4763582" cy="210678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B7198-F8DD-0C4F-29F6-B2C68593D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61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A49F-4C91-0BC0-8840-EE82FC937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08" y="116959"/>
            <a:ext cx="10515600" cy="715407"/>
          </a:xfrm>
        </p:spPr>
        <p:txBody>
          <a:bodyPr/>
          <a:lstStyle/>
          <a:p>
            <a:r>
              <a:rPr lang="en-US" dirty="0"/>
              <a:t>Priors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BACD-1BEF-721D-B55A-566D52E9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014" y="1426130"/>
            <a:ext cx="807498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Subjective:</a:t>
            </a:r>
          </a:p>
          <a:p>
            <a:pPr lvl="1"/>
            <a:r>
              <a:rPr lang="en-US" dirty="0"/>
              <a:t>Priors should capture our beliefs about reasonable hypothesis before observing the data as well as possible</a:t>
            </a:r>
          </a:p>
          <a:p>
            <a:endParaRPr lang="en-US" dirty="0"/>
          </a:p>
          <a:p>
            <a:r>
              <a:rPr lang="en-US" dirty="0"/>
              <a:t>Objective</a:t>
            </a:r>
          </a:p>
          <a:p>
            <a:pPr lvl="1"/>
            <a:r>
              <a:rPr lang="en-US" dirty="0"/>
              <a:t>Non-informative </a:t>
            </a:r>
          </a:p>
          <a:p>
            <a:pPr lvl="1"/>
            <a:r>
              <a:rPr lang="en-US" dirty="0"/>
              <a:t>Empirical priors (empirical Bayes): learn some of the parameters of the prior from the data</a:t>
            </a:r>
          </a:p>
          <a:p>
            <a:pPr lvl="1"/>
            <a:endParaRPr lang="en-US" dirty="0"/>
          </a:p>
          <a:p>
            <a:r>
              <a:rPr lang="en-US" dirty="0"/>
              <a:t>Practical:</a:t>
            </a:r>
          </a:p>
          <a:p>
            <a:pPr lvl="1"/>
            <a:r>
              <a:rPr lang="en-US" dirty="0"/>
              <a:t>Conjugate priors: </a:t>
            </a:r>
          </a:p>
          <a:p>
            <a:pPr lvl="2"/>
            <a:r>
              <a:rPr lang="en-US" dirty="0"/>
              <a:t>A prior is conjugate for a likelihood function if the posterior is the same parametrized family as the prior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BC9A6-D81F-99E9-8F21-FFFF4888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05B4D8-850A-8836-74E7-9BD84C1D8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4300" y="474663"/>
            <a:ext cx="2882900" cy="2432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EAFF81-64C1-F94E-8D80-762D998EF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8022" y="4534890"/>
            <a:ext cx="3603978" cy="1612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5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BBF-6656-C53F-F993-846C2CB3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3069536" cy="1399313"/>
          </a:xfrm>
        </p:spPr>
        <p:txBody>
          <a:bodyPr>
            <a:normAutofit/>
          </a:bodyPr>
          <a:lstStyle/>
          <a:p>
            <a:r>
              <a:rPr lang="en-US" sz="2800" dirty="0"/>
              <a:t>Motivation of the Bayesian approach:</a:t>
            </a:r>
            <a:br>
              <a:rPr lang="en-US" sz="2800" dirty="0"/>
            </a:br>
            <a:r>
              <a:rPr lang="en-US" sz="2800" dirty="0"/>
              <a:t>de </a:t>
            </a:r>
            <a:r>
              <a:rPr lang="en-US" sz="2800" dirty="0" err="1"/>
              <a:t>Finetti’s</a:t>
            </a:r>
            <a:r>
              <a:rPr lang="en-US" sz="2800" dirty="0"/>
              <a:t>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51B6-A75E-AB9A-F769-90449BD5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A3086-30AE-3B61-9AC7-357FEA93E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6" y="238892"/>
            <a:ext cx="7772400" cy="32082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428D9-5CE5-5C22-D5E7-C1C9C29D8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666" y="3677054"/>
            <a:ext cx="7772400" cy="27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643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1BBF-6656-C53F-F993-846C2CB37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3069536" cy="1399313"/>
          </a:xfrm>
        </p:spPr>
        <p:txBody>
          <a:bodyPr>
            <a:normAutofit/>
          </a:bodyPr>
          <a:lstStyle/>
          <a:p>
            <a:r>
              <a:rPr lang="en-US" sz="2800" dirty="0"/>
              <a:t>Motivation of the Bayesian approach:</a:t>
            </a:r>
            <a:br>
              <a:rPr lang="en-US" sz="2800" dirty="0"/>
            </a:br>
            <a:r>
              <a:rPr lang="en-US" sz="2800" dirty="0"/>
              <a:t>Decision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451B6-A75E-AB9A-F769-90449BD5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7067AF-36B1-D812-9807-169DA4168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021" y="1535837"/>
            <a:ext cx="3502378" cy="1271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405C7A-E24F-E416-28DB-1B56F2B6D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711" y="2935150"/>
            <a:ext cx="4193703" cy="3639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2652D1-5615-A0A1-3645-3BC05EDCF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538" y="1535837"/>
            <a:ext cx="5940351" cy="461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87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F7EC-0CEC-8EAA-C6A1-2A643F03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53" y="97706"/>
            <a:ext cx="10515600" cy="833947"/>
          </a:xfrm>
        </p:spPr>
        <p:txBody>
          <a:bodyPr/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dirty="0"/>
              <a:t>Gaussian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5A6A-24DA-71CA-8CC1-F2CF2E81E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E75E58-17F4-0E5B-E6ED-DCF57CD3F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1054020"/>
            <a:ext cx="3119308" cy="2421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F92A30-A359-22D6-D753-1EAAFC524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31" y="4047899"/>
            <a:ext cx="3480991" cy="19283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F5060-5F21-EAA9-F852-99E44AF5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404" y="1145277"/>
            <a:ext cx="3843298" cy="24387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2E15CD-2A31-6B8F-A08F-F56901D749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451" y="3892893"/>
            <a:ext cx="4707082" cy="2083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594F1E-8357-BA61-54EB-15AA51BD0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6297" y="378398"/>
            <a:ext cx="3727450" cy="28944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EAEE6B-B7F2-67E9-EBDB-32C775185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6748" y="3429000"/>
            <a:ext cx="3486999" cy="289310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AA391DA-FE3D-61A1-5256-3B7D667A47BA}"/>
              </a:ext>
            </a:extLst>
          </p:cNvPr>
          <p:cNvSpPr txBox="1">
            <a:spLocks/>
          </p:cNvSpPr>
          <p:nvPr/>
        </p:nvSpPr>
        <p:spPr>
          <a:xfrm>
            <a:off x="1704275" y="6376580"/>
            <a:ext cx="6788150" cy="42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Epistemic uncertainty: reducible error, equivalent to estimation error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C3F6632-B18B-23F6-E284-0C102655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CDFC6-12C9-4A44-8D3E-D1909998B5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83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3064</TotalTime>
  <Words>353</Words>
  <Application>Microsoft Macintosh PowerPoint</Application>
  <PresentationFormat>Widescreen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Gaussian Processes </vt:lpstr>
      <vt:lpstr>Agenda</vt:lpstr>
      <vt:lpstr>Bayesian Statistics </vt:lpstr>
      <vt:lpstr>The Bayesian method</vt:lpstr>
      <vt:lpstr>Full  Bayesian Framework to regression</vt:lpstr>
      <vt:lpstr>Priors</vt:lpstr>
      <vt:lpstr>Motivation of the Bayesian approach: de Finetti’s theorem</vt:lpstr>
      <vt:lpstr>Motivation of the Bayesian approach: Decision theory</vt:lpstr>
      <vt:lpstr>Gaussian Processes</vt:lpstr>
      <vt:lpstr>GP - Definition</vt:lpstr>
      <vt:lpstr>GP Inference </vt:lpstr>
      <vt:lpstr>GP Inference </vt:lpstr>
      <vt:lpstr>”Linear” Representation</vt:lpstr>
      <vt:lpstr>Learning Kernel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Gaussian Processes </dc:title>
  <dc:creator>Microsoft Office User</dc:creator>
  <cp:lastModifiedBy>Microsoft Office User</cp:lastModifiedBy>
  <cp:revision>7</cp:revision>
  <dcterms:created xsi:type="dcterms:W3CDTF">2023-07-22T11:57:00Z</dcterms:created>
  <dcterms:modified xsi:type="dcterms:W3CDTF">2023-07-24T15:01:16Z</dcterms:modified>
</cp:coreProperties>
</file>