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4"/>
  </p:notesMasterIdLst>
  <p:sldIdLst>
    <p:sldId id="256" r:id="rId2"/>
    <p:sldId id="257" r:id="rId3"/>
    <p:sldId id="258" r:id="rId4"/>
    <p:sldId id="259" r:id="rId5"/>
    <p:sldId id="261" r:id="rId6"/>
    <p:sldId id="262" r:id="rId7"/>
    <p:sldId id="299" r:id="rId8"/>
    <p:sldId id="265" r:id="rId9"/>
    <p:sldId id="266" r:id="rId10"/>
    <p:sldId id="267" r:id="rId11"/>
    <p:sldId id="268" r:id="rId12"/>
    <p:sldId id="269" r:id="rId13"/>
    <p:sldId id="300"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94" r:id="rId30"/>
    <p:sldId id="292" r:id="rId31"/>
    <p:sldId id="293" r:id="rId32"/>
    <p:sldId id="287" r:id="rId33"/>
    <p:sldId id="289" r:id="rId34"/>
    <p:sldId id="288" r:id="rId35"/>
    <p:sldId id="295" r:id="rId36"/>
    <p:sldId id="291" r:id="rId37"/>
    <p:sldId id="290" r:id="rId38"/>
    <p:sldId id="296" r:id="rId39"/>
    <p:sldId id="297" r:id="rId40"/>
    <p:sldId id="286" r:id="rId41"/>
    <p:sldId id="298" r:id="rId42"/>
    <p:sldId id="285"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8AA28DE-2366-7D4B-A841-89DA05886012}">
          <p14:sldIdLst>
            <p14:sldId id="256"/>
            <p14:sldId id="257"/>
            <p14:sldId id="258"/>
            <p14:sldId id="259"/>
            <p14:sldId id="261"/>
            <p14:sldId id="262"/>
            <p14:sldId id="299"/>
            <p14:sldId id="265"/>
            <p14:sldId id="266"/>
            <p14:sldId id="267"/>
            <p14:sldId id="268"/>
            <p14:sldId id="269"/>
            <p14:sldId id="300"/>
            <p14:sldId id="270"/>
            <p14:sldId id="271"/>
            <p14:sldId id="272"/>
            <p14:sldId id="273"/>
            <p14:sldId id="274"/>
            <p14:sldId id="275"/>
            <p14:sldId id="276"/>
            <p14:sldId id="277"/>
            <p14:sldId id="278"/>
            <p14:sldId id="279"/>
            <p14:sldId id="280"/>
            <p14:sldId id="281"/>
            <p14:sldId id="282"/>
            <p14:sldId id="283"/>
            <p14:sldId id="284"/>
            <p14:sldId id="294"/>
            <p14:sldId id="292"/>
            <p14:sldId id="293"/>
            <p14:sldId id="287"/>
            <p14:sldId id="289"/>
            <p14:sldId id="288"/>
            <p14:sldId id="295"/>
            <p14:sldId id="291"/>
            <p14:sldId id="290"/>
            <p14:sldId id="296"/>
            <p14:sldId id="297"/>
            <p14:sldId id="286"/>
            <p14:sldId id="298"/>
            <p14:sldId id="285"/>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0"/>
    <p:restoredTop sz="96327"/>
  </p:normalViewPr>
  <p:slideViewPr>
    <p:cSldViewPr snapToGrid="0">
      <p:cViewPr varScale="1">
        <p:scale>
          <a:sx n="170" d="100"/>
          <a:sy n="170" d="100"/>
        </p:scale>
        <p:origin x="216" y="5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ED1BE5B-B97A-284E-B9BA-AD45CD112878}" type="datetimeFigureOut">
              <a:rPr lang="en-US" smtClean="0"/>
              <a:t>2/25/24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28856DC-C7BD-7D44-8538-EEFCFE5646D4}" type="slidenum">
              <a:rPr lang="en-US" smtClean="0"/>
              <a:t>‹#›</a:t>
            </a:fld>
            <a:endParaRPr lang="en-US"/>
          </a:p>
        </p:txBody>
      </p:sp>
    </p:spTree>
    <p:extLst>
      <p:ext uri="{BB962C8B-B14F-4D97-AF65-F5344CB8AC3E}">
        <p14:creationId xmlns:p14="http://schemas.microsoft.com/office/powerpoint/2010/main" val="27637402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43790-D595-47CA-CCBB-248C891C7A1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D47183B-721B-D211-9717-119807D9237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8DD38A6-383D-3C29-3D09-27F399C76382}"/>
              </a:ext>
            </a:extLst>
          </p:cNvPr>
          <p:cNvSpPr>
            <a:spLocks noGrp="1"/>
          </p:cNvSpPr>
          <p:nvPr>
            <p:ph type="dt" sz="half" idx="10"/>
          </p:nvPr>
        </p:nvSpPr>
        <p:spPr/>
        <p:txBody>
          <a:bodyPr/>
          <a:lstStyle/>
          <a:p>
            <a:fld id="{9B195E20-42E0-4147-9778-1F4BC48694EB}" type="datetime1">
              <a:rPr lang="en-US" smtClean="0"/>
              <a:t>2/25/24</a:t>
            </a:fld>
            <a:endParaRPr lang="en-US"/>
          </a:p>
        </p:txBody>
      </p:sp>
      <p:sp>
        <p:nvSpPr>
          <p:cNvPr id="5" name="Footer Placeholder 4">
            <a:extLst>
              <a:ext uri="{FF2B5EF4-FFF2-40B4-BE49-F238E27FC236}">
                <a16:creationId xmlns:a16="http://schemas.microsoft.com/office/drawing/2014/main" id="{1245CD54-FE54-DB72-57E0-4F7183C93C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C1C444-0304-5EBB-76DD-8AB96329DDA6}"/>
              </a:ext>
            </a:extLst>
          </p:cNvPr>
          <p:cNvSpPr>
            <a:spLocks noGrp="1"/>
          </p:cNvSpPr>
          <p:nvPr>
            <p:ph type="sldNum" sz="quarter" idx="12"/>
          </p:nvPr>
        </p:nvSpPr>
        <p:spPr/>
        <p:txBody>
          <a:bodyPr/>
          <a:lstStyle/>
          <a:p>
            <a:fld id="{92AF051A-FF74-2247-B065-E58DA1926FE1}" type="slidenum">
              <a:rPr lang="en-US" smtClean="0"/>
              <a:t>‹#›</a:t>
            </a:fld>
            <a:endParaRPr lang="en-US"/>
          </a:p>
        </p:txBody>
      </p:sp>
    </p:spTree>
    <p:extLst>
      <p:ext uri="{BB962C8B-B14F-4D97-AF65-F5344CB8AC3E}">
        <p14:creationId xmlns:p14="http://schemas.microsoft.com/office/powerpoint/2010/main" val="912053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20E57-C4E8-B719-4D3F-47E20784609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E9F9F04-E279-7557-8A60-D7E5B531865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656CE0-792B-3A8D-880F-18AE2113046C}"/>
              </a:ext>
            </a:extLst>
          </p:cNvPr>
          <p:cNvSpPr>
            <a:spLocks noGrp="1"/>
          </p:cNvSpPr>
          <p:nvPr>
            <p:ph type="dt" sz="half" idx="10"/>
          </p:nvPr>
        </p:nvSpPr>
        <p:spPr/>
        <p:txBody>
          <a:bodyPr/>
          <a:lstStyle/>
          <a:p>
            <a:fld id="{A21575A4-E38A-6C43-86BF-41C40DD5196D}" type="datetime1">
              <a:rPr lang="en-US" smtClean="0"/>
              <a:t>2/25/24</a:t>
            </a:fld>
            <a:endParaRPr lang="en-US"/>
          </a:p>
        </p:txBody>
      </p:sp>
      <p:sp>
        <p:nvSpPr>
          <p:cNvPr id="5" name="Footer Placeholder 4">
            <a:extLst>
              <a:ext uri="{FF2B5EF4-FFF2-40B4-BE49-F238E27FC236}">
                <a16:creationId xmlns:a16="http://schemas.microsoft.com/office/drawing/2014/main" id="{E903D367-091F-52A9-003C-DDDD1E074C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6CD1E2-9068-85B4-779E-2F6749101F33}"/>
              </a:ext>
            </a:extLst>
          </p:cNvPr>
          <p:cNvSpPr>
            <a:spLocks noGrp="1"/>
          </p:cNvSpPr>
          <p:nvPr>
            <p:ph type="sldNum" sz="quarter" idx="12"/>
          </p:nvPr>
        </p:nvSpPr>
        <p:spPr/>
        <p:txBody>
          <a:bodyPr/>
          <a:lstStyle/>
          <a:p>
            <a:fld id="{92AF051A-FF74-2247-B065-E58DA1926FE1}" type="slidenum">
              <a:rPr lang="en-US" smtClean="0"/>
              <a:t>‹#›</a:t>
            </a:fld>
            <a:endParaRPr lang="en-US"/>
          </a:p>
        </p:txBody>
      </p:sp>
    </p:spTree>
    <p:extLst>
      <p:ext uri="{BB962C8B-B14F-4D97-AF65-F5344CB8AC3E}">
        <p14:creationId xmlns:p14="http://schemas.microsoft.com/office/powerpoint/2010/main" val="34247212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9361600-62FF-53D7-1144-D610E5648BF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0BF379B-9405-F9A6-10AC-528F9C60BA0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F6CC0A-AA5A-62CA-25D6-4E96E29E7834}"/>
              </a:ext>
            </a:extLst>
          </p:cNvPr>
          <p:cNvSpPr>
            <a:spLocks noGrp="1"/>
          </p:cNvSpPr>
          <p:nvPr>
            <p:ph type="dt" sz="half" idx="10"/>
          </p:nvPr>
        </p:nvSpPr>
        <p:spPr/>
        <p:txBody>
          <a:bodyPr/>
          <a:lstStyle/>
          <a:p>
            <a:fld id="{EC5D3E14-9D8E-3345-A021-4ED06091C6A0}" type="datetime1">
              <a:rPr lang="en-US" smtClean="0"/>
              <a:t>2/25/24</a:t>
            </a:fld>
            <a:endParaRPr lang="en-US"/>
          </a:p>
        </p:txBody>
      </p:sp>
      <p:sp>
        <p:nvSpPr>
          <p:cNvPr id="5" name="Footer Placeholder 4">
            <a:extLst>
              <a:ext uri="{FF2B5EF4-FFF2-40B4-BE49-F238E27FC236}">
                <a16:creationId xmlns:a16="http://schemas.microsoft.com/office/drawing/2014/main" id="{1B33E8AC-8033-38E1-3540-570C95EF9F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F7B920-FD93-3C97-8AFD-34E570262896}"/>
              </a:ext>
            </a:extLst>
          </p:cNvPr>
          <p:cNvSpPr>
            <a:spLocks noGrp="1"/>
          </p:cNvSpPr>
          <p:nvPr>
            <p:ph type="sldNum" sz="quarter" idx="12"/>
          </p:nvPr>
        </p:nvSpPr>
        <p:spPr/>
        <p:txBody>
          <a:bodyPr/>
          <a:lstStyle/>
          <a:p>
            <a:fld id="{92AF051A-FF74-2247-B065-E58DA1926FE1}" type="slidenum">
              <a:rPr lang="en-US" smtClean="0"/>
              <a:t>‹#›</a:t>
            </a:fld>
            <a:endParaRPr lang="en-US"/>
          </a:p>
        </p:txBody>
      </p:sp>
    </p:spTree>
    <p:extLst>
      <p:ext uri="{BB962C8B-B14F-4D97-AF65-F5344CB8AC3E}">
        <p14:creationId xmlns:p14="http://schemas.microsoft.com/office/powerpoint/2010/main" val="19582219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B19998-B643-164E-2462-102AFDCBC2D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A904E1F-AA60-08AB-B93F-24D64EB9E89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08E0B93-A3D7-47AA-40EC-2179331885A9}"/>
              </a:ext>
            </a:extLst>
          </p:cNvPr>
          <p:cNvSpPr>
            <a:spLocks noGrp="1"/>
          </p:cNvSpPr>
          <p:nvPr>
            <p:ph type="dt" sz="half" idx="10"/>
          </p:nvPr>
        </p:nvSpPr>
        <p:spPr/>
        <p:txBody>
          <a:bodyPr/>
          <a:lstStyle/>
          <a:p>
            <a:fld id="{80F06652-901E-2849-A87E-56800F9CC188}" type="datetime1">
              <a:rPr lang="en-US" smtClean="0"/>
              <a:t>2/25/24</a:t>
            </a:fld>
            <a:endParaRPr lang="en-US"/>
          </a:p>
        </p:txBody>
      </p:sp>
      <p:sp>
        <p:nvSpPr>
          <p:cNvPr id="5" name="Footer Placeholder 4">
            <a:extLst>
              <a:ext uri="{FF2B5EF4-FFF2-40B4-BE49-F238E27FC236}">
                <a16:creationId xmlns:a16="http://schemas.microsoft.com/office/drawing/2014/main" id="{FFFDA4E8-1F8A-BECA-CF7D-8DC303A272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ED057A-062F-49B1-5DB5-BC146412AFD1}"/>
              </a:ext>
            </a:extLst>
          </p:cNvPr>
          <p:cNvSpPr>
            <a:spLocks noGrp="1"/>
          </p:cNvSpPr>
          <p:nvPr>
            <p:ph type="sldNum" sz="quarter" idx="12"/>
          </p:nvPr>
        </p:nvSpPr>
        <p:spPr/>
        <p:txBody>
          <a:bodyPr/>
          <a:lstStyle/>
          <a:p>
            <a:fld id="{92AF051A-FF74-2247-B065-E58DA1926FE1}" type="slidenum">
              <a:rPr lang="en-US" smtClean="0"/>
              <a:t>‹#›</a:t>
            </a:fld>
            <a:endParaRPr lang="en-US"/>
          </a:p>
        </p:txBody>
      </p:sp>
    </p:spTree>
    <p:extLst>
      <p:ext uri="{BB962C8B-B14F-4D97-AF65-F5344CB8AC3E}">
        <p14:creationId xmlns:p14="http://schemas.microsoft.com/office/powerpoint/2010/main" val="30266367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E14DC-F661-BCD6-6E9E-0494279A697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0C75DB1-3501-291E-8F3D-27AF482BCFE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2E2B3F-F2AD-F192-FA5F-217AA51836A0}"/>
              </a:ext>
            </a:extLst>
          </p:cNvPr>
          <p:cNvSpPr>
            <a:spLocks noGrp="1"/>
          </p:cNvSpPr>
          <p:nvPr>
            <p:ph type="dt" sz="half" idx="10"/>
          </p:nvPr>
        </p:nvSpPr>
        <p:spPr/>
        <p:txBody>
          <a:bodyPr/>
          <a:lstStyle/>
          <a:p>
            <a:fld id="{CC0169BB-0441-094D-97BB-4891670BB427}" type="datetime1">
              <a:rPr lang="en-US" smtClean="0"/>
              <a:t>2/25/24</a:t>
            </a:fld>
            <a:endParaRPr lang="en-US"/>
          </a:p>
        </p:txBody>
      </p:sp>
      <p:sp>
        <p:nvSpPr>
          <p:cNvPr id="5" name="Footer Placeholder 4">
            <a:extLst>
              <a:ext uri="{FF2B5EF4-FFF2-40B4-BE49-F238E27FC236}">
                <a16:creationId xmlns:a16="http://schemas.microsoft.com/office/drawing/2014/main" id="{ED4FB319-91CA-DACB-F403-3A0740CAE2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198BE9-AC84-2D3C-43B9-5E121D4834F6}"/>
              </a:ext>
            </a:extLst>
          </p:cNvPr>
          <p:cNvSpPr>
            <a:spLocks noGrp="1"/>
          </p:cNvSpPr>
          <p:nvPr>
            <p:ph type="sldNum" sz="quarter" idx="12"/>
          </p:nvPr>
        </p:nvSpPr>
        <p:spPr/>
        <p:txBody>
          <a:bodyPr/>
          <a:lstStyle/>
          <a:p>
            <a:fld id="{92AF051A-FF74-2247-B065-E58DA1926FE1}" type="slidenum">
              <a:rPr lang="en-US" smtClean="0"/>
              <a:t>‹#›</a:t>
            </a:fld>
            <a:endParaRPr lang="en-US"/>
          </a:p>
        </p:txBody>
      </p:sp>
    </p:spTree>
    <p:extLst>
      <p:ext uri="{BB962C8B-B14F-4D97-AF65-F5344CB8AC3E}">
        <p14:creationId xmlns:p14="http://schemas.microsoft.com/office/powerpoint/2010/main" val="2520270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EE000-4BEF-2B72-48B9-AAD82A01ECE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EC249E3-C117-EE68-AA85-A784A687F7A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7CD2879-A701-7CC6-B285-B564EF0EFA8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609D6EC-225E-49FC-F0E2-6915779042C3}"/>
              </a:ext>
            </a:extLst>
          </p:cNvPr>
          <p:cNvSpPr>
            <a:spLocks noGrp="1"/>
          </p:cNvSpPr>
          <p:nvPr>
            <p:ph type="dt" sz="half" idx="10"/>
          </p:nvPr>
        </p:nvSpPr>
        <p:spPr/>
        <p:txBody>
          <a:bodyPr/>
          <a:lstStyle/>
          <a:p>
            <a:fld id="{C4895167-4B2C-EE45-BD28-8AC76A2AFDD7}" type="datetime1">
              <a:rPr lang="en-US" smtClean="0"/>
              <a:t>2/25/24</a:t>
            </a:fld>
            <a:endParaRPr lang="en-US"/>
          </a:p>
        </p:txBody>
      </p:sp>
      <p:sp>
        <p:nvSpPr>
          <p:cNvPr id="6" name="Footer Placeholder 5">
            <a:extLst>
              <a:ext uri="{FF2B5EF4-FFF2-40B4-BE49-F238E27FC236}">
                <a16:creationId xmlns:a16="http://schemas.microsoft.com/office/drawing/2014/main" id="{B196ECE3-83FC-D0FE-F055-EF801E1857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A771E48-CCE4-3CCF-C18B-18F79D01F62A}"/>
              </a:ext>
            </a:extLst>
          </p:cNvPr>
          <p:cNvSpPr>
            <a:spLocks noGrp="1"/>
          </p:cNvSpPr>
          <p:nvPr>
            <p:ph type="sldNum" sz="quarter" idx="12"/>
          </p:nvPr>
        </p:nvSpPr>
        <p:spPr/>
        <p:txBody>
          <a:bodyPr/>
          <a:lstStyle/>
          <a:p>
            <a:fld id="{92AF051A-FF74-2247-B065-E58DA1926FE1}" type="slidenum">
              <a:rPr lang="en-US" smtClean="0"/>
              <a:t>‹#›</a:t>
            </a:fld>
            <a:endParaRPr lang="en-US"/>
          </a:p>
        </p:txBody>
      </p:sp>
    </p:spTree>
    <p:extLst>
      <p:ext uri="{BB962C8B-B14F-4D97-AF65-F5344CB8AC3E}">
        <p14:creationId xmlns:p14="http://schemas.microsoft.com/office/powerpoint/2010/main" val="1196948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45711-8804-E322-81BC-25245E9F9C1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B8B1008-FF42-FD3B-1A70-AE4BD89A5B8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C101645-8CFA-A0DE-E803-8DCE5926547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D848E47-632C-16C2-D67F-AD479429FC9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0D71650-9E22-7228-16A7-1738033B2C0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F02F33C-04C6-9226-EB2A-976022F89378}"/>
              </a:ext>
            </a:extLst>
          </p:cNvPr>
          <p:cNvSpPr>
            <a:spLocks noGrp="1"/>
          </p:cNvSpPr>
          <p:nvPr>
            <p:ph type="dt" sz="half" idx="10"/>
          </p:nvPr>
        </p:nvSpPr>
        <p:spPr/>
        <p:txBody>
          <a:bodyPr/>
          <a:lstStyle/>
          <a:p>
            <a:fld id="{87F9BAB7-0596-964F-9C8D-84F3F60C4D9B}" type="datetime1">
              <a:rPr lang="en-US" smtClean="0"/>
              <a:t>2/25/24</a:t>
            </a:fld>
            <a:endParaRPr lang="en-US"/>
          </a:p>
        </p:txBody>
      </p:sp>
      <p:sp>
        <p:nvSpPr>
          <p:cNvPr id="8" name="Footer Placeholder 7">
            <a:extLst>
              <a:ext uri="{FF2B5EF4-FFF2-40B4-BE49-F238E27FC236}">
                <a16:creationId xmlns:a16="http://schemas.microsoft.com/office/drawing/2014/main" id="{BD669AEF-0D78-62A3-7983-8A600BE5240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8F2A5B1-7208-123F-C097-48B1CDE713FF}"/>
              </a:ext>
            </a:extLst>
          </p:cNvPr>
          <p:cNvSpPr>
            <a:spLocks noGrp="1"/>
          </p:cNvSpPr>
          <p:nvPr>
            <p:ph type="sldNum" sz="quarter" idx="12"/>
          </p:nvPr>
        </p:nvSpPr>
        <p:spPr/>
        <p:txBody>
          <a:bodyPr/>
          <a:lstStyle/>
          <a:p>
            <a:fld id="{92AF051A-FF74-2247-B065-E58DA1926FE1}" type="slidenum">
              <a:rPr lang="en-US" smtClean="0"/>
              <a:t>‹#›</a:t>
            </a:fld>
            <a:endParaRPr lang="en-US"/>
          </a:p>
        </p:txBody>
      </p:sp>
    </p:spTree>
    <p:extLst>
      <p:ext uri="{BB962C8B-B14F-4D97-AF65-F5344CB8AC3E}">
        <p14:creationId xmlns:p14="http://schemas.microsoft.com/office/powerpoint/2010/main" val="5719267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FD9510-E983-BFC3-044B-681830D6F9E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35559AD-B3C5-6AF6-439A-6BE8D726F616}"/>
              </a:ext>
            </a:extLst>
          </p:cNvPr>
          <p:cNvSpPr>
            <a:spLocks noGrp="1"/>
          </p:cNvSpPr>
          <p:nvPr>
            <p:ph type="dt" sz="half" idx="10"/>
          </p:nvPr>
        </p:nvSpPr>
        <p:spPr/>
        <p:txBody>
          <a:bodyPr/>
          <a:lstStyle/>
          <a:p>
            <a:fld id="{D6BE6BC7-52E4-1E46-A3DE-A4E437228939}" type="datetime1">
              <a:rPr lang="en-US" smtClean="0"/>
              <a:t>2/25/24</a:t>
            </a:fld>
            <a:endParaRPr lang="en-US"/>
          </a:p>
        </p:txBody>
      </p:sp>
      <p:sp>
        <p:nvSpPr>
          <p:cNvPr id="4" name="Footer Placeholder 3">
            <a:extLst>
              <a:ext uri="{FF2B5EF4-FFF2-40B4-BE49-F238E27FC236}">
                <a16:creationId xmlns:a16="http://schemas.microsoft.com/office/drawing/2014/main" id="{5C202691-666B-3D66-15A4-7DA0517BCA1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B06030B-9814-F247-EF4A-17E0ECB72C89}"/>
              </a:ext>
            </a:extLst>
          </p:cNvPr>
          <p:cNvSpPr>
            <a:spLocks noGrp="1"/>
          </p:cNvSpPr>
          <p:nvPr>
            <p:ph type="sldNum" sz="quarter" idx="12"/>
          </p:nvPr>
        </p:nvSpPr>
        <p:spPr/>
        <p:txBody>
          <a:bodyPr/>
          <a:lstStyle/>
          <a:p>
            <a:fld id="{92AF051A-FF74-2247-B065-E58DA1926FE1}" type="slidenum">
              <a:rPr lang="en-US" smtClean="0"/>
              <a:t>‹#›</a:t>
            </a:fld>
            <a:endParaRPr lang="en-US"/>
          </a:p>
        </p:txBody>
      </p:sp>
    </p:spTree>
    <p:extLst>
      <p:ext uri="{BB962C8B-B14F-4D97-AF65-F5344CB8AC3E}">
        <p14:creationId xmlns:p14="http://schemas.microsoft.com/office/powerpoint/2010/main" val="42255191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CEFDAFA-4B51-D244-817E-3965CF8BE116}"/>
              </a:ext>
            </a:extLst>
          </p:cNvPr>
          <p:cNvSpPr>
            <a:spLocks noGrp="1"/>
          </p:cNvSpPr>
          <p:nvPr>
            <p:ph type="dt" sz="half" idx="10"/>
          </p:nvPr>
        </p:nvSpPr>
        <p:spPr/>
        <p:txBody>
          <a:bodyPr/>
          <a:lstStyle/>
          <a:p>
            <a:fld id="{B40927BD-DCBA-FA4F-A866-459969E3D365}" type="datetime1">
              <a:rPr lang="en-US" smtClean="0"/>
              <a:t>2/25/24</a:t>
            </a:fld>
            <a:endParaRPr lang="en-US"/>
          </a:p>
        </p:txBody>
      </p:sp>
      <p:sp>
        <p:nvSpPr>
          <p:cNvPr id="3" name="Footer Placeholder 2">
            <a:extLst>
              <a:ext uri="{FF2B5EF4-FFF2-40B4-BE49-F238E27FC236}">
                <a16:creationId xmlns:a16="http://schemas.microsoft.com/office/drawing/2014/main" id="{DA9120C9-C916-447E-18D8-30668D92429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1AF6DC4-43CD-EF46-FF3D-617C491A28D4}"/>
              </a:ext>
            </a:extLst>
          </p:cNvPr>
          <p:cNvSpPr>
            <a:spLocks noGrp="1"/>
          </p:cNvSpPr>
          <p:nvPr>
            <p:ph type="sldNum" sz="quarter" idx="12"/>
          </p:nvPr>
        </p:nvSpPr>
        <p:spPr/>
        <p:txBody>
          <a:bodyPr/>
          <a:lstStyle/>
          <a:p>
            <a:fld id="{92AF051A-FF74-2247-B065-E58DA1926FE1}" type="slidenum">
              <a:rPr lang="en-US" smtClean="0"/>
              <a:t>‹#›</a:t>
            </a:fld>
            <a:endParaRPr lang="en-US"/>
          </a:p>
        </p:txBody>
      </p:sp>
    </p:spTree>
    <p:extLst>
      <p:ext uri="{BB962C8B-B14F-4D97-AF65-F5344CB8AC3E}">
        <p14:creationId xmlns:p14="http://schemas.microsoft.com/office/powerpoint/2010/main" val="20871832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2C76B-6524-02AB-E4D7-C8869821DE8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097DDE3-90EA-B8F4-2AB9-69F51E78612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A0B61BA-0B8B-7966-6355-2AC98B9F7E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E55A2C9-FBE8-4389-2E7C-7F40DBD28D7F}"/>
              </a:ext>
            </a:extLst>
          </p:cNvPr>
          <p:cNvSpPr>
            <a:spLocks noGrp="1"/>
          </p:cNvSpPr>
          <p:nvPr>
            <p:ph type="dt" sz="half" idx="10"/>
          </p:nvPr>
        </p:nvSpPr>
        <p:spPr/>
        <p:txBody>
          <a:bodyPr/>
          <a:lstStyle/>
          <a:p>
            <a:fld id="{647CC3E7-394A-184F-8E91-4FE9EDFB086F}" type="datetime1">
              <a:rPr lang="en-US" smtClean="0"/>
              <a:t>2/25/24</a:t>
            </a:fld>
            <a:endParaRPr lang="en-US"/>
          </a:p>
        </p:txBody>
      </p:sp>
      <p:sp>
        <p:nvSpPr>
          <p:cNvPr id="6" name="Footer Placeholder 5">
            <a:extLst>
              <a:ext uri="{FF2B5EF4-FFF2-40B4-BE49-F238E27FC236}">
                <a16:creationId xmlns:a16="http://schemas.microsoft.com/office/drawing/2014/main" id="{3D20D4A5-0AD8-E4C2-D1AD-F016BA1AF30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B9CF8FF-7877-2A23-BC70-1BCF82E9EC3D}"/>
              </a:ext>
            </a:extLst>
          </p:cNvPr>
          <p:cNvSpPr>
            <a:spLocks noGrp="1"/>
          </p:cNvSpPr>
          <p:nvPr>
            <p:ph type="sldNum" sz="quarter" idx="12"/>
          </p:nvPr>
        </p:nvSpPr>
        <p:spPr/>
        <p:txBody>
          <a:bodyPr/>
          <a:lstStyle/>
          <a:p>
            <a:fld id="{92AF051A-FF74-2247-B065-E58DA1926FE1}" type="slidenum">
              <a:rPr lang="en-US" smtClean="0"/>
              <a:t>‹#›</a:t>
            </a:fld>
            <a:endParaRPr lang="en-US"/>
          </a:p>
        </p:txBody>
      </p:sp>
    </p:spTree>
    <p:extLst>
      <p:ext uri="{BB962C8B-B14F-4D97-AF65-F5344CB8AC3E}">
        <p14:creationId xmlns:p14="http://schemas.microsoft.com/office/powerpoint/2010/main" val="18988459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26AC7-BA65-7E81-1384-F23FB7C151E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F736D64-696D-A1E1-EB83-B0A8B1EAD95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44226BF-2C04-E230-F558-7B074988EA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BAAD14B-BFC1-2D0C-D422-011D11CA5589}"/>
              </a:ext>
            </a:extLst>
          </p:cNvPr>
          <p:cNvSpPr>
            <a:spLocks noGrp="1"/>
          </p:cNvSpPr>
          <p:nvPr>
            <p:ph type="dt" sz="half" idx="10"/>
          </p:nvPr>
        </p:nvSpPr>
        <p:spPr/>
        <p:txBody>
          <a:bodyPr/>
          <a:lstStyle/>
          <a:p>
            <a:fld id="{EB753F62-4440-004F-BC2C-FDEDA1E2992E}" type="datetime1">
              <a:rPr lang="en-US" smtClean="0"/>
              <a:t>2/25/24</a:t>
            </a:fld>
            <a:endParaRPr lang="en-US"/>
          </a:p>
        </p:txBody>
      </p:sp>
      <p:sp>
        <p:nvSpPr>
          <p:cNvPr id="6" name="Footer Placeholder 5">
            <a:extLst>
              <a:ext uri="{FF2B5EF4-FFF2-40B4-BE49-F238E27FC236}">
                <a16:creationId xmlns:a16="http://schemas.microsoft.com/office/drawing/2014/main" id="{0B7507D4-9818-69F4-C005-6CF24374D6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CEB3F5D-8576-603E-B2C6-25AD3E16CE99}"/>
              </a:ext>
            </a:extLst>
          </p:cNvPr>
          <p:cNvSpPr>
            <a:spLocks noGrp="1"/>
          </p:cNvSpPr>
          <p:nvPr>
            <p:ph type="sldNum" sz="quarter" idx="12"/>
          </p:nvPr>
        </p:nvSpPr>
        <p:spPr/>
        <p:txBody>
          <a:bodyPr/>
          <a:lstStyle/>
          <a:p>
            <a:fld id="{92AF051A-FF74-2247-B065-E58DA1926FE1}" type="slidenum">
              <a:rPr lang="en-US" smtClean="0"/>
              <a:t>‹#›</a:t>
            </a:fld>
            <a:endParaRPr lang="en-US"/>
          </a:p>
        </p:txBody>
      </p:sp>
    </p:spTree>
    <p:extLst>
      <p:ext uri="{BB962C8B-B14F-4D97-AF65-F5344CB8AC3E}">
        <p14:creationId xmlns:p14="http://schemas.microsoft.com/office/powerpoint/2010/main" val="42073001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E07F900-10BF-31AD-3210-7CF429A89DB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FDB7E66-A86A-384A-6F7D-7AA6B882FC7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F445CF-EBDD-9E3F-C7C9-E63BE8D2948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0C6DB7F-A274-7447-8FBB-7574C1E0E5F3}" type="datetime1">
              <a:rPr lang="en-US" smtClean="0"/>
              <a:t>2/25/24</a:t>
            </a:fld>
            <a:endParaRPr lang="en-US"/>
          </a:p>
        </p:txBody>
      </p:sp>
      <p:sp>
        <p:nvSpPr>
          <p:cNvPr id="5" name="Footer Placeholder 4">
            <a:extLst>
              <a:ext uri="{FF2B5EF4-FFF2-40B4-BE49-F238E27FC236}">
                <a16:creationId xmlns:a16="http://schemas.microsoft.com/office/drawing/2014/main" id="{C165BC25-387D-803E-C02C-AA1E79CCA68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F427E44-9AF6-EC6C-8071-6EA1E6FAC7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AF051A-FF74-2247-B065-E58DA1926FE1}" type="slidenum">
              <a:rPr lang="en-US" smtClean="0"/>
              <a:t>‹#›</a:t>
            </a:fld>
            <a:endParaRPr lang="en-US"/>
          </a:p>
        </p:txBody>
      </p:sp>
    </p:spTree>
    <p:extLst>
      <p:ext uri="{BB962C8B-B14F-4D97-AF65-F5344CB8AC3E}">
        <p14:creationId xmlns:p14="http://schemas.microsoft.com/office/powerpoint/2010/main" val="8134416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hyperlink" Target="https://research.stlouisfed.org/publications/page1-econ/2020/08/03/the-feds-new-monetary-policy-tools"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hyperlink" Target="https://www.stlouisfed.org/in-plain-english/expansionary-and-contractionary-policy" TargetMode="External"/></Relationships>
</file>

<file path=ppt/slides/_rels/slide3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hyperlink" Target="https://www.stlouisfed.org/in-plain-english/expansionary-and-contractionary-policy" TargetMode="External"/></Relationships>
</file>

<file path=ppt/slides/_rels/slide38.xml.rels><?xml version="1.0" encoding="UTF-8" standalone="yes"?>
<Relationships xmlns="http://schemas.openxmlformats.org/package/2006/relationships"><Relationship Id="rId3" Type="http://schemas.openxmlformats.org/officeDocument/2006/relationships/hyperlink" Target="https://www.federalreserve.gov/default.htm" TargetMode="External"/><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https://www.federalreserve.gov/default.htm" TargetMode="External"/><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hyperlink" Target="https://www.federalreserve.gov/default.htm" TargetMode="External"/></Relationships>
</file>

<file path=ppt/slides/_rels/slide41.xml.rels><?xml version="1.0" encoding="UTF-8" standalone="yes"?>
<Relationships xmlns="http://schemas.openxmlformats.org/package/2006/relationships"><Relationship Id="rId3" Type="http://schemas.openxmlformats.org/officeDocument/2006/relationships/hyperlink" Target="https://www.federalreserve.gov/default.htm" TargetMode="External"/><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hyperlink" Target="https://www.amazon.com/Numbers-Survival-Guide-Economic-Indicators/dp/1887147039/ref=sr_1_1?crid=3E5TXG5F0Q5QI&amp;keywords=by+the+numbers+a+survival+guide+to+economic+indicators&amp;qid=1708305437&amp;sprefix=by+the+numbers+a+survival+guide+to+economic+indicators%2Caps%2C103&amp;sr=8-1"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99CCA3-9BA4-BDE7-7041-1D477B2438E0}"/>
              </a:ext>
            </a:extLst>
          </p:cNvPr>
          <p:cNvSpPr>
            <a:spLocks noGrp="1"/>
          </p:cNvSpPr>
          <p:nvPr>
            <p:ph type="ctrTitle"/>
          </p:nvPr>
        </p:nvSpPr>
        <p:spPr/>
        <p:txBody>
          <a:bodyPr/>
          <a:lstStyle/>
          <a:p>
            <a:r>
              <a:rPr lang="en-US" dirty="0"/>
              <a:t>The macro minimum for quantitative research</a:t>
            </a:r>
          </a:p>
        </p:txBody>
      </p:sp>
      <p:sp>
        <p:nvSpPr>
          <p:cNvPr id="3" name="Subtitle 2">
            <a:extLst>
              <a:ext uri="{FF2B5EF4-FFF2-40B4-BE49-F238E27FC236}">
                <a16:creationId xmlns:a16="http://schemas.microsoft.com/office/drawing/2014/main" id="{3A670B82-167B-6E08-66AE-356040091C8A}"/>
              </a:ext>
            </a:extLst>
          </p:cNvPr>
          <p:cNvSpPr>
            <a:spLocks noGrp="1"/>
          </p:cNvSpPr>
          <p:nvPr>
            <p:ph type="subTitle" idx="1"/>
          </p:nvPr>
        </p:nvSpPr>
        <p:spPr/>
        <p:txBody>
          <a:bodyPr/>
          <a:lstStyle/>
          <a:p>
            <a:r>
              <a:rPr lang="en-US" dirty="0" err="1"/>
              <a:t>Oualid</a:t>
            </a:r>
            <a:r>
              <a:rPr lang="en-US" dirty="0"/>
              <a:t> </a:t>
            </a:r>
            <a:r>
              <a:rPr lang="en-US" dirty="0" err="1"/>
              <a:t>Missaoui</a:t>
            </a:r>
            <a:endParaRPr lang="en-US" dirty="0"/>
          </a:p>
        </p:txBody>
      </p:sp>
      <p:sp>
        <p:nvSpPr>
          <p:cNvPr id="4" name="Slide Number Placeholder 3">
            <a:extLst>
              <a:ext uri="{FF2B5EF4-FFF2-40B4-BE49-F238E27FC236}">
                <a16:creationId xmlns:a16="http://schemas.microsoft.com/office/drawing/2014/main" id="{EBCB2642-35CC-EAFD-9520-0B972147472E}"/>
              </a:ext>
            </a:extLst>
          </p:cNvPr>
          <p:cNvSpPr>
            <a:spLocks noGrp="1"/>
          </p:cNvSpPr>
          <p:nvPr>
            <p:ph type="sldNum" sz="quarter" idx="12"/>
          </p:nvPr>
        </p:nvSpPr>
        <p:spPr/>
        <p:txBody>
          <a:bodyPr/>
          <a:lstStyle/>
          <a:p>
            <a:fld id="{92AF051A-FF74-2247-B065-E58DA1926FE1}" type="slidenum">
              <a:rPr lang="en-US" smtClean="0"/>
              <a:t>1</a:t>
            </a:fld>
            <a:endParaRPr lang="en-US"/>
          </a:p>
        </p:txBody>
      </p:sp>
    </p:spTree>
    <p:extLst>
      <p:ext uri="{BB962C8B-B14F-4D97-AF65-F5344CB8AC3E}">
        <p14:creationId xmlns:p14="http://schemas.microsoft.com/office/powerpoint/2010/main" val="4106449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880B0-C3A1-F0FC-79E3-BD41C1B9954F}"/>
              </a:ext>
            </a:extLst>
          </p:cNvPr>
          <p:cNvSpPr>
            <a:spLocks noGrp="1"/>
          </p:cNvSpPr>
          <p:nvPr>
            <p:ph type="title"/>
          </p:nvPr>
        </p:nvSpPr>
        <p:spPr>
          <a:xfrm>
            <a:off x="201118" y="117788"/>
            <a:ext cx="4663190" cy="744147"/>
          </a:xfrm>
        </p:spPr>
        <p:txBody>
          <a:bodyPr/>
          <a:lstStyle/>
          <a:p>
            <a:r>
              <a:rPr lang="en-US" dirty="0"/>
              <a:t>Car/Truck Sales</a:t>
            </a:r>
          </a:p>
        </p:txBody>
      </p:sp>
      <p:sp>
        <p:nvSpPr>
          <p:cNvPr id="3" name="Content Placeholder 2">
            <a:extLst>
              <a:ext uri="{FF2B5EF4-FFF2-40B4-BE49-F238E27FC236}">
                <a16:creationId xmlns:a16="http://schemas.microsoft.com/office/drawing/2014/main" id="{A981F4E4-53B3-5C2D-E480-92A9A769A4F6}"/>
              </a:ext>
            </a:extLst>
          </p:cNvPr>
          <p:cNvSpPr>
            <a:spLocks noGrp="1"/>
          </p:cNvSpPr>
          <p:nvPr>
            <p:ph idx="1"/>
          </p:nvPr>
        </p:nvSpPr>
        <p:spPr>
          <a:xfrm>
            <a:off x="403486" y="1253330"/>
            <a:ext cx="5240311" cy="5103019"/>
          </a:xfrm>
        </p:spPr>
        <p:txBody>
          <a:bodyPr>
            <a:normAutofit fontScale="77500" lnSpcReduction="20000"/>
          </a:bodyPr>
          <a:lstStyle/>
          <a:p>
            <a:r>
              <a:rPr lang="en-US" dirty="0"/>
              <a:t>Unit car and truck sales tell us the number of cars and trucks that were sold during a particular month</a:t>
            </a:r>
          </a:p>
          <a:p>
            <a:r>
              <a:rPr lang="en-US" dirty="0"/>
              <a:t>Provides us with an important clue concerning the retail sales and personal consumption expenditures (PCE)</a:t>
            </a:r>
          </a:p>
          <a:p>
            <a:r>
              <a:rPr lang="en-US" dirty="0"/>
              <a:t>Automotives sales are very sensitive to changes in interest rates and consumer psychology </a:t>
            </a:r>
          </a:p>
          <a:p>
            <a:pPr lvl="1"/>
            <a:r>
              <a:rPr lang="en-US" dirty="0"/>
              <a:t>If consumers become nervous about the economic outlook, or are bothered by rising interest rates, one of the first things they do is cancel plans to buy a new car.</a:t>
            </a:r>
          </a:p>
          <a:p>
            <a:pPr lvl="1"/>
            <a:r>
              <a:rPr lang="en-US" dirty="0"/>
              <a:t>This makes sense because automobiles and housing are the biggest ticket items in the family budget.</a:t>
            </a:r>
          </a:p>
          <a:p>
            <a:r>
              <a:rPr lang="en-US" dirty="0"/>
              <a:t>Tends to be a leading indicator of economic activity</a:t>
            </a:r>
          </a:p>
          <a:p>
            <a:r>
              <a:rPr lang="en-US" dirty="0"/>
              <a:t>They are timely</a:t>
            </a:r>
          </a:p>
        </p:txBody>
      </p:sp>
      <p:graphicFrame>
        <p:nvGraphicFramePr>
          <p:cNvPr id="6" name="Content Placeholder 3">
            <a:extLst>
              <a:ext uri="{FF2B5EF4-FFF2-40B4-BE49-F238E27FC236}">
                <a16:creationId xmlns:a16="http://schemas.microsoft.com/office/drawing/2014/main" id="{2688B525-F229-B97E-EDD6-4E1C819BA188}"/>
              </a:ext>
            </a:extLst>
          </p:cNvPr>
          <p:cNvGraphicFramePr>
            <a:graphicFrameLocks/>
          </p:cNvGraphicFramePr>
          <p:nvPr>
            <p:extLst>
              <p:ext uri="{D42A27DB-BD31-4B8C-83A1-F6EECF244321}">
                <p14:modId xmlns:p14="http://schemas.microsoft.com/office/powerpoint/2010/main" val="3677811803"/>
              </p:ext>
            </p:extLst>
          </p:nvPr>
        </p:nvGraphicFramePr>
        <p:xfrm>
          <a:off x="5805846" y="965579"/>
          <a:ext cx="5871490" cy="2286000"/>
        </p:xfrm>
        <a:graphic>
          <a:graphicData uri="http://schemas.openxmlformats.org/drawingml/2006/table">
            <a:tbl>
              <a:tblPr firstRow="1" bandRow="1">
                <a:tableStyleId>{5C22544A-7EE6-4342-B048-85BDC9FD1C3A}</a:tableStyleId>
              </a:tblPr>
              <a:tblGrid>
                <a:gridCol w="1174298">
                  <a:extLst>
                    <a:ext uri="{9D8B030D-6E8A-4147-A177-3AD203B41FA5}">
                      <a16:colId xmlns:a16="http://schemas.microsoft.com/office/drawing/2014/main" val="1832443906"/>
                    </a:ext>
                  </a:extLst>
                </a:gridCol>
                <a:gridCol w="1174298">
                  <a:extLst>
                    <a:ext uri="{9D8B030D-6E8A-4147-A177-3AD203B41FA5}">
                      <a16:colId xmlns:a16="http://schemas.microsoft.com/office/drawing/2014/main" val="3103549292"/>
                    </a:ext>
                  </a:extLst>
                </a:gridCol>
                <a:gridCol w="1174298">
                  <a:extLst>
                    <a:ext uri="{9D8B030D-6E8A-4147-A177-3AD203B41FA5}">
                      <a16:colId xmlns:a16="http://schemas.microsoft.com/office/drawing/2014/main" val="3064373860"/>
                    </a:ext>
                  </a:extLst>
                </a:gridCol>
                <a:gridCol w="1174298">
                  <a:extLst>
                    <a:ext uri="{9D8B030D-6E8A-4147-A177-3AD203B41FA5}">
                      <a16:colId xmlns:a16="http://schemas.microsoft.com/office/drawing/2014/main" val="2446405785"/>
                    </a:ext>
                  </a:extLst>
                </a:gridCol>
                <a:gridCol w="1174298">
                  <a:extLst>
                    <a:ext uri="{9D8B030D-6E8A-4147-A177-3AD203B41FA5}">
                      <a16:colId xmlns:a16="http://schemas.microsoft.com/office/drawing/2014/main" val="751434084"/>
                    </a:ext>
                  </a:extLst>
                </a:gridCol>
              </a:tblGrid>
              <a:tr h="299862">
                <a:tc>
                  <a:txBody>
                    <a:bodyPr/>
                    <a:lstStyle/>
                    <a:p>
                      <a:endParaRPr lang="en-US" dirty="0"/>
                    </a:p>
                  </a:txBody>
                  <a:tcPr/>
                </a:tc>
                <a:tc>
                  <a:txBody>
                    <a:bodyPr/>
                    <a:lstStyle/>
                    <a:p>
                      <a:endParaRPr lang="en-US"/>
                    </a:p>
                  </a:txBody>
                  <a:tcPr/>
                </a:tc>
                <a:tc gridSpan="3">
                  <a:txBody>
                    <a:bodyPr/>
                    <a:lstStyle/>
                    <a:p>
                      <a:r>
                        <a:rPr lang="en-US" dirty="0"/>
                        <a:t>Market </a:t>
                      </a:r>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789752364"/>
                  </a:ext>
                </a:extLst>
              </a:tr>
              <a:tr h="517570">
                <a:tc>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t>
                      </a:r>
                    </a:p>
                    <a:p>
                      <a:endParaRPr lang="en-US" dirty="0"/>
                    </a:p>
                  </a:txBody>
                  <a:tcPr/>
                </a:tc>
                <a:tc>
                  <a:txBody>
                    <a:bodyPr/>
                    <a:lstStyle/>
                    <a:p>
                      <a:r>
                        <a:rPr lang="en-US" dirty="0"/>
                        <a:t>Stock</a:t>
                      </a:r>
                    </a:p>
                  </a:txBody>
                  <a:tcPr/>
                </a:tc>
                <a:tc>
                  <a:txBody>
                    <a:bodyPr/>
                    <a:lstStyle/>
                    <a:p>
                      <a:r>
                        <a:rPr lang="en-US" dirty="0"/>
                        <a:t>Bond</a:t>
                      </a:r>
                    </a:p>
                  </a:txBody>
                  <a:tcPr/>
                </a:tc>
                <a:tc>
                  <a:txBody>
                    <a:bodyPr/>
                    <a:lstStyle/>
                    <a:p>
                      <a:r>
                        <a:rPr lang="en-US" dirty="0"/>
                        <a:t>Dollar</a:t>
                      </a:r>
                    </a:p>
                  </a:txBody>
                  <a:tcPr/>
                </a:tc>
                <a:extLst>
                  <a:ext uri="{0D108BD9-81ED-4DB2-BD59-A6C34878D82A}">
                    <a16:rowId xmlns:a16="http://schemas.microsoft.com/office/drawing/2014/main" val="823657930"/>
                  </a:ext>
                </a:extLst>
              </a:tr>
              <a:tr h="51757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Car/Truck Sales</a:t>
                      </a:r>
                    </a:p>
                  </a:txBody>
                  <a:tcPr/>
                </a:tc>
                <a:tc>
                  <a:txBody>
                    <a:bodyPr/>
                    <a:lstStyle/>
                    <a:p>
                      <a:r>
                        <a:rPr lang="en-US" dirty="0"/>
                        <a:t>Up</a:t>
                      </a:r>
                    </a:p>
                  </a:txBody>
                  <a:tcPr/>
                </a:tc>
                <a:tc>
                  <a:txBody>
                    <a:bodyPr/>
                    <a:lstStyle/>
                    <a:p>
                      <a:r>
                        <a:rPr lang="en-US" dirty="0"/>
                        <a:t>Up</a:t>
                      </a:r>
                    </a:p>
                  </a:txBody>
                  <a:tcPr/>
                </a:tc>
                <a:tc>
                  <a:txBody>
                    <a:bodyPr/>
                    <a:lstStyle/>
                    <a:p>
                      <a:r>
                        <a:rPr lang="en-US" dirty="0"/>
                        <a:t>Down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Up</a:t>
                      </a:r>
                    </a:p>
                    <a:p>
                      <a:endParaRPr lang="en-US" dirty="0"/>
                    </a:p>
                  </a:txBody>
                  <a:tcPr/>
                </a:tc>
                <a:extLst>
                  <a:ext uri="{0D108BD9-81ED-4DB2-BD59-A6C34878D82A}">
                    <a16:rowId xmlns:a16="http://schemas.microsoft.com/office/drawing/2014/main" val="2240237553"/>
                  </a:ext>
                </a:extLst>
              </a:tr>
              <a:tr h="517570">
                <a:tc>
                  <a:txBody>
                    <a:bodyPr/>
                    <a:lstStyle/>
                    <a:p>
                      <a:endParaRPr lang="en-US" dirty="0"/>
                    </a:p>
                  </a:txBody>
                  <a:tcPr/>
                </a:tc>
                <a:tc>
                  <a:txBody>
                    <a:bodyPr/>
                    <a:lstStyle/>
                    <a:p>
                      <a:r>
                        <a:rPr lang="en-US" dirty="0"/>
                        <a:t>Down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Down</a:t>
                      </a:r>
                    </a:p>
                    <a:p>
                      <a:endParaRPr lang="en-US" dirty="0"/>
                    </a:p>
                  </a:txBody>
                  <a:tcPr/>
                </a:tc>
                <a:tc>
                  <a:txBody>
                    <a:bodyPr/>
                    <a:lstStyle/>
                    <a:p>
                      <a:r>
                        <a:rPr lang="en-US" dirty="0"/>
                        <a:t>Up</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Down</a:t>
                      </a:r>
                    </a:p>
                    <a:p>
                      <a:endParaRPr lang="en-US" dirty="0"/>
                    </a:p>
                  </a:txBody>
                  <a:tcPr/>
                </a:tc>
                <a:extLst>
                  <a:ext uri="{0D108BD9-81ED-4DB2-BD59-A6C34878D82A}">
                    <a16:rowId xmlns:a16="http://schemas.microsoft.com/office/drawing/2014/main" val="3723964624"/>
                  </a:ext>
                </a:extLst>
              </a:tr>
            </a:tbl>
          </a:graphicData>
        </a:graphic>
      </p:graphicFrame>
      <p:sp>
        <p:nvSpPr>
          <p:cNvPr id="7" name="Slide Number Placeholder 6">
            <a:extLst>
              <a:ext uri="{FF2B5EF4-FFF2-40B4-BE49-F238E27FC236}">
                <a16:creationId xmlns:a16="http://schemas.microsoft.com/office/drawing/2014/main" id="{FF0D85E0-F097-C3A7-3B60-BC60A2FF9D9E}"/>
              </a:ext>
            </a:extLst>
          </p:cNvPr>
          <p:cNvSpPr>
            <a:spLocks noGrp="1"/>
          </p:cNvSpPr>
          <p:nvPr>
            <p:ph type="sldNum" sz="quarter" idx="12"/>
          </p:nvPr>
        </p:nvSpPr>
        <p:spPr/>
        <p:txBody>
          <a:bodyPr/>
          <a:lstStyle/>
          <a:p>
            <a:fld id="{92AF051A-FF74-2247-B065-E58DA1926FE1}" type="slidenum">
              <a:rPr lang="en-US" smtClean="0"/>
              <a:t>10</a:t>
            </a:fld>
            <a:endParaRPr lang="en-US"/>
          </a:p>
        </p:txBody>
      </p:sp>
      <p:sp>
        <p:nvSpPr>
          <p:cNvPr id="8" name="Content Placeholder 2">
            <a:extLst>
              <a:ext uri="{FF2B5EF4-FFF2-40B4-BE49-F238E27FC236}">
                <a16:creationId xmlns:a16="http://schemas.microsoft.com/office/drawing/2014/main" id="{534484BE-41EB-C1FD-B523-9EE9677BDDBE}"/>
              </a:ext>
            </a:extLst>
          </p:cNvPr>
          <p:cNvSpPr txBox="1">
            <a:spLocks/>
          </p:cNvSpPr>
          <p:nvPr/>
        </p:nvSpPr>
        <p:spPr>
          <a:xfrm>
            <a:off x="5936105" y="3498871"/>
            <a:ext cx="5992860" cy="29505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Stronger-than-expected  car and truck sales</a:t>
            </a:r>
          </a:p>
          <a:p>
            <a:pPr lvl="1"/>
            <a:r>
              <a:rPr lang="en-US" sz="1400" dirty="0"/>
              <a:t>A pick-up in car sales would imply a stronger economy that , in turn , leads to higher profits </a:t>
            </a:r>
          </a:p>
          <a:p>
            <a:pPr lvl="1"/>
            <a:r>
              <a:rPr lang="en-US" sz="1400" dirty="0"/>
              <a:t>A more rapid pace of car sales implies faster growth of both the consumption component of GDP and GDP itself</a:t>
            </a:r>
          </a:p>
          <a:p>
            <a:pPr lvl="1"/>
            <a:r>
              <a:rPr lang="en-US" sz="1400" dirty="0"/>
              <a:t>A pickup in the pace of the economic activity could induce the Federal Reserve to tighten monetary policy by increasing interest rates.</a:t>
            </a:r>
          </a:p>
          <a:p>
            <a:r>
              <a:rPr lang="en-US" sz="1800" dirty="0"/>
              <a:t>Weaker than expected  car and truck sales</a:t>
            </a:r>
          </a:p>
          <a:p>
            <a:pPr lvl="1"/>
            <a:r>
              <a:rPr lang="en-US" sz="1400" dirty="0"/>
              <a:t>The opposite of the above takes place</a:t>
            </a:r>
          </a:p>
          <a:p>
            <a:pPr marL="457200" lvl="1" indent="0">
              <a:buNone/>
            </a:pPr>
            <a:endParaRPr lang="en-US" sz="1000" dirty="0"/>
          </a:p>
        </p:txBody>
      </p:sp>
    </p:spTree>
    <p:extLst>
      <p:ext uri="{BB962C8B-B14F-4D97-AF65-F5344CB8AC3E}">
        <p14:creationId xmlns:p14="http://schemas.microsoft.com/office/powerpoint/2010/main" val="13905407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472D5F-0FB4-D021-4D29-026FA6C8E9E1}"/>
              </a:ext>
            </a:extLst>
          </p:cNvPr>
          <p:cNvSpPr>
            <a:spLocks noGrp="1"/>
          </p:cNvSpPr>
          <p:nvPr>
            <p:ph type="title"/>
          </p:nvPr>
        </p:nvSpPr>
        <p:spPr>
          <a:xfrm>
            <a:off x="126168" y="0"/>
            <a:ext cx="7601262" cy="864068"/>
          </a:xfrm>
        </p:spPr>
        <p:txBody>
          <a:bodyPr/>
          <a:lstStyle/>
          <a:p>
            <a:r>
              <a:rPr lang="en-US" dirty="0"/>
              <a:t>The purchasing managers’ index </a:t>
            </a:r>
          </a:p>
        </p:txBody>
      </p:sp>
      <p:sp>
        <p:nvSpPr>
          <p:cNvPr id="3" name="Content Placeholder 2">
            <a:extLst>
              <a:ext uri="{FF2B5EF4-FFF2-40B4-BE49-F238E27FC236}">
                <a16:creationId xmlns:a16="http://schemas.microsoft.com/office/drawing/2014/main" id="{5FC5E8E8-FB64-99C3-0264-1A914BE419B7}"/>
              </a:ext>
            </a:extLst>
          </p:cNvPr>
          <p:cNvSpPr>
            <a:spLocks noGrp="1"/>
          </p:cNvSpPr>
          <p:nvPr>
            <p:ph idx="1"/>
          </p:nvPr>
        </p:nvSpPr>
        <p:spPr>
          <a:xfrm>
            <a:off x="195777" y="918720"/>
            <a:ext cx="5200682" cy="5527050"/>
          </a:xfrm>
        </p:spPr>
        <p:txBody>
          <a:bodyPr>
            <a:normAutofit fontScale="85000" lnSpcReduction="20000"/>
          </a:bodyPr>
          <a:lstStyle/>
          <a:p>
            <a:r>
              <a:rPr lang="en-US" dirty="0"/>
              <a:t>The National Association of Purchasing  Management (NAPM)Provides the first comprehensive look at the manufacturing sector via its “diffusion index”</a:t>
            </a:r>
          </a:p>
          <a:p>
            <a:r>
              <a:rPr lang="en-US" dirty="0"/>
              <a:t>The NAPM index tracks the economy’s ups and downs fairly well</a:t>
            </a:r>
          </a:p>
          <a:p>
            <a:r>
              <a:rPr lang="en-US" dirty="0"/>
              <a:t>Obtained directly from purchasing executives in over 250 industrial companies</a:t>
            </a:r>
          </a:p>
          <a:p>
            <a:pPr lvl="1"/>
            <a:r>
              <a:rPr lang="en-US" dirty="0"/>
              <a:t>21 industries in 50 states are represented on the business survey committee</a:t>
            </a:r>
          </a:p>
          <a:p>
            <a:pPr lvl="1"/>
            <a:r>
              <a:rPr lang="en-US" dirty="0"/>
              <a:t>Participants respond to a questionnaire regarding production, orders, commodity prices, inventories, vendor performance, and employment by generally characterizing activity in each category as up, down or unchanged. </a:t>
            </a:r>
          </a:p>
          <a:p>
            <a:r>
              <a:rPr lang="en-US" dirty="0"/>
              <a:t>Timely </a:t>
            </a:r>
          </a:p>
        </p:txBody>
      </p:sp>
      <p:graphicFrame>
        <p:nvGraphicFramePr>
          <p:cNvPr id="4" name="Content Placeholder 3">
            <a:extLst>
              <a:ext uri="{FF2B5EF4-FFF2-40B4-BE49-F238E27FC236}">
                <a16:creationId xmlns:a16="http://schemas.microsoft.com/office/drawing/2014/main" id="{029B60D1-9817-312F-3012-5EBC57F30B1A}"/>
              </a:ext>
            </a:extLst>
          </p:cNvPr>
          <p:cNvGraphicFramePr>
            <a:graphicFrameLocks/>
          </p:cNvGraphicFramePr>
          <p:nvPr>
            <p:extLst>
              <p:ext uri="{D42A27DB-BD31-4B8C-83A1-F6EECF244321}">
                <p14:modId xmlns:p14="http://schemas.microsoft.com/office/powerpoint/2010/main" val="71497502"/>
              </p:ext>
            </p:extLst>
          </p:nvPr>
        </p:nvGraphicFramePr>
        <p:xfrm>
          <a:off x="5453577" y="1137920"/>
          <a:ext cx="6572250" cy="2291080"/>
        </p:xfrm>
        <a:graphic>
          <a:graphicData uri="http://schemas.openxmlformats.org/drawingml/2006/table">
            <a:tbl>
              <a:tblPr firstRow="1" bandRow="1">
                <a:tableStyleId>{5C22544A-7EE6-4342-B048-85BDC9FD1C3A}</a:tableStyleId>
              </a:tblPr>
              <a:tblGrid>
                <a:gridCol w="1314450">
                  <a:extLst>
                    <a:ext uri="{9D8B030D-6E8A-4147-A177-3AD203B41FA5}">
                      <a16:colId xmlns:a16="http://schemas.microsoft.com/office/drawing/2014/main" val="1832443906"/>
                    </a:ext>
                  </a:extLst>
                </a:gridCol>
                <a:gridCol w="1314450">
                  <a:extLst>
                    <a:ext uri="{9D8B030D-6E8A-4147-A177-3AD203B41FA5}">
                      <a16:colId xmlns:a16="http://schemas.microsoft.com/office/drawing/2014/main" val="3103549292"/>
                    </a:ext>
                  </a:extLst>
                </a:gridCol>
                <a:gridCol w="1314450">
                  <a:extLst>
                    <a:ext uri="{9D8B030D-6E8A-4147-A177-3AD203B41FA5}">
                      <a16:colId xmlns:a16="http://schemas.microsoft.com/office/drawing/2014/main" val="3064373860"/>
                    </a:ext>
                  </a:extLst>
                </a:gridCol>
                <a:gridCol w="1314450">
                  <a:extLst>
                    <a:ext uri="{9D8B030D-6E8A-4147-A177-3AD203B41FA5}">
                      <a16:colId xmlns:a16="http://schemas.microsoft.com/office/drawing/2014/main" val="2446405785"/>
                    </a:ext>
                  </a:extLst>
                </a:gridCol>
                <a:gridCol w="1314450">
                  <a:extLst>
                    <a:ext uri="{9D8B030D-6E8A-4147-A177-3AD203B41FA5}">
                      <a16:colId xmlns:a16="http://schemas.microsoft.com/office/drawing/2014/main" val="751434084"/>
                    </a:ext>
                  </a:extLst>
                </a:gridCol>
              </a:tblGrid>
              <a:tr h="370840">
                <a:tc>
                  <a:txBody>
                    <a:bodyPr/>
                    <a:lstStyle/>
                    <a:p>
                      <a:endParaRPr lang="en-US" dirty="0"/>
                    </a:p>
                  </a:txBody>
                  <a:tcPr/>
                </a:tc>
                <a:tc>
                  <a:txBody>
                    <a:bodyPr/>
                    <a:lstStyle/>
                    <a:p>
                      <a:endParaRPr lang="en-US" dirty="0"/>
                    </a:p>
                  </a:txBody>
                  <a:tcPr/>
                </a:tc>
                <a:tc gridSpan="3">
                  <a:txBody>
                    <a:bodyPr/>
                    <a:lstStyle/>
                    <a:p>
                      <a:r>
                        <a:rPr lang="en-US" dirty="0"/>
                        <a:t>Market </a:t>
                      </a:r>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789752364"/>
                  </a:ext>
                </a:extLst>
              </a:tr>
              <a:tr h="370840">
                <a:tc>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t>
                      </a:r>
                    </a:p>
                    <a:p>
                      <a:endParaRPr lang="en-US" dirty="0"/>
                    </a:p>
                  </a:txBody>
                  <a:tcPr/>
                </a:tc>
                <a:tc>
                  <a:txBody>
                    <a:bodyPr/>
                    <a:lstStyle/>
                    <a:p>
                      <a:r>
                        <a:rPr lang="en-US" dirty="0"/>
                        <a:t>Stock</a:t>
                      </a:r>
                    </a:p>
                  </a:txBody>
                  <a:tcPr/>
                </a:tc>
                <a:tc>
                  <a:txBody>
                    <a:bodyPr/>
                    <a:lstStyle/>
                    <a:p>
                      <a:r>
                        <a:rPr lang="en-US" dirty="0"/>
                        <a:t>Bond</a:t>
                      </a:r>
                    </a:p>
                  </a:txBody>
                  <a:tcPr/>
                </a:tc>
                <a:tc>
                  <a:txBody>
                    <a:bodyPr/>
                    <a:lstStyle/>
                    <a:p>
                      <a:r>
                        <a:rPr lang="en-US" dirty="0"/>
                        <a:t>Dollar</a:t>
                      </a:r>
                    </a:p>
                  </a:txBody>
                  <a:tcPr/>
                </a:tc>
                <a:extLst>
                  <a:ext uri="{0D108BD9-81ED-4DB2-BD59-A6C34878D82A}">
                    <a16:rowId xmlns:a16="http://schemas.microsoft.com/office/drawing/2014/main" val="82365793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PM index </a:t>
                      </a:r>
                    </a:p>
                  </a:txBody>
                  <a:tcPr/>
                </a:tc>
                <a:tc>
                  <a:txBody>
                    <a:bodyPr/>
                    <a:lstStyle/>
                    <a:p>
                      <a:r>
                        <a:rPr lang="en-US" dirty="0"/>
                        <a:t>Up</a:t>
                      </a:r>
                    </a:p>
                  </a:txBody>
                  <a:tcPr/>
                </a:tc>
                <a:tc>
                  <a:txBody>
                    <a:bodyPr/>
                    <a:lstStyle/>
                    <a:p>
                      <a:r>
                        <a:rPr lang="en-US" dirty="0"/>
                        <a:t>Up</a:t>
                      </a:r>
                    </a:p>
                  </a:txBody>
                  <a:tcPr/>
                </a:tc>
                <a:tc>
                  <a:txBody>
                    <a:bodyPr/>
                    <a:lstStyle/>
                    <a:p>
                      <a:r>
                        <a:rPr lang="en-US" dirty="0"/>
                        <a:t>Down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Up</a:t>
                      </a:r>
                    </a:p>
                    <a:p>
                      <a:endParaRPr lang="en-US" dirty="0"/>
                    </a:p>
                  </a:txBody>
                  <a:tcPr/>
                </a:tc>
                <a:extLst>
                  <a:ext uri="{0D108BD9-81ED-4DB2-BD59-A6C34878D82A}">
                    <a16:rowId xmlns:a16="http://schemas.microsoft.com/office/drawing/2014/main" val="2240237553"/>
                  </a:ext>
                </a:extLst>
              </a:tr>
              <a:tr h="370840">
                <a:tc>
                  <a:txBody>
                    <a:bodyPr/>
                    <a:lstStyle/>
                    <a:p>
                      <a:endParaRPr lang="en-US" dirty="0"/>
                    </a:p>
                  </a:txBody>
                  <a:tcPr/>
                </a:tc>
                <a:tc>
                  <a:txBody>
                    <a:bodyPr/>
                    <a:lstStyle/>
                    <a:p>
                      <a:r>
                        <a:rPr lang="en-US" dirty="0"/>
                        <a:t>Down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Down</a:t>
                      </a:r>
                    </a:p>
                    <a:p>
                      <a:endParaRPr lang="en-US" dirty="0"/>
                    </a:p>
                  </a:txBody>
                  <a:tcPr/>
                </a:tc>
                <a:tc>
                  <a:txBody>
                    <a:bodyPr/>
                    <a:lstStyle/>
                    <a:p>
                      <a:r>
                        <a:rPr lang="en-US" dirty="0"/>
                        <a:t>Up</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Down</a:t>
                      </a:r>
                    </a:p>
                    <a:p>
                      <a:endParaRPr lang="en-US" dirty="0"/>
                    </a:p>
                  </a:txBody>
                  <a:tcPr/>
                </a:tc>
                <a:extLst>
                  <a:ext uri="{0D108BD9-81ED-4DB2-BD59-A6C34878D82A}">
                    <a16:rowId xmlns:a16="http://schemas.microsoft.com/office/drawing/2014/main" val="3723964624"/>
                  </a:ext>
                </a:extLst>
              </a:tr>
            </a:tbl>
          </a:graphicData>
        </a:graphic>
      </p:graphicFrame>
      <p:sp>
        <p:nvSpPr>
          <p:cNvPr id="5" name="Slide Number Placeholder 4">
            <a:extLst>
              <a:ext uri="{FF2B5EF4-FFF2-40B4-BE49-F238E27FC236}">
                <a16:creationId xmlns:a16="http://schemas.microsoft.com/office/drawing/2014/main" id="{42F1B6E5-7F9C-9478-847C-D4AF7B341A86}"/>
              </a:ext>
            </a:extLst>
          </p:cNvPr>
          <p:cNvSpPr>
            <a:spLocks noGrp="1"/>
          </p:cNvSpPr>
          <p:nvPr>
            <p:ph type="sldNum" sz="quarter" idx="12"/>
          </p:nvPr>
        </p:nvSpPr>
        <p:spPr/>
        <p:txBody>
          <a:bodyPr/>
          <a:lstStyle/>
          <a:p>
            <a:fld id="{92AF051A-FF74-2247-B065-E58DA1926FE1}" type="slidenum">
              <a:rPr lang="en-US" smtClean="0"/>
              <a:t>11</a:t>
            </a:fld>
            <a:endParaRPr lang="en-US"/>
          </a:p>
        </p:txBody>
      </p:sp>
      <p:sp>
        <p:nvSpPr>
          <p:cNvPr id="6" name="Content Placeholder 2">
            <a:extLst>
              <a:ext uri="{FF2B5EF4-FFF2-40B4-BE49-F238E27FC236}">
                <a16:creationId xmlns:a16="http://schemas.microsoft.com/office/drawing/2014/main" id="{477D788C-E1D1-0EB5-4F20-31B76190D9DA}"/>
              </a:ext>
            </a:extLst>
          </p:cNvPr>
          <p:cNvSpPr txBox="1">
            <a:spLocks/>
          </p:cNvSpPr>
          <p:nvPr/>
        </p:nvSpPr>
        <p:spPr>
          <a:xfrm>
            <a:off x="5936105" y="3498871"/>
            <a:ext cx="5992860" cy="2950563"/>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A reading of 50 can be thought of as a swing point</a:t>
            </a:r>
          </a:p>
          <a:p>
            <a:r>
              <a:rPr lang="en-US" sz="1800" dirty="0"/>
              <a:t>A reading above 50 implies an orders increase</a:t>
            </a:r>
          </a:p>
          <a:p>
            <a:r>
              <a:rPr lang="en-US" sz="1800" dirty="0"/>
              <a:t>A reading below 50 indicates an orders decline</a:t>
            </a:r>
          </a:p>
          <a:p>
            <a:r>
              <a:rPr lang="en-US" sz="1800" dirty="0"/>
              <a:t>As a rule of thumb, when the NAPM index approaches 60, you can bet investors will begin to worry about the consequences  of an overheated economy – higher inflation, bottlenecks, and a Fed Reserve leaning in the direction of tighter credit</a:t>
            </a:r>
          </a:p>
          <a:p>
            <a:r>
              <a:rPr lang="en-US" sz="1800" dirty="0"/>
              <a:t>A slide towards 40 strongly suggests that a recession is near at hand.</a:t>
            </a:r>
            <a:endParaRPr lang="en-US" sz="1400" dirty="0"/>
          </a:p>
          <a:p>
            <a:pPr marL="457200" lvl="1" indent="0">
              <a:buNone/>
            </a:pPr>
            <a:endParaRPr lang="en-US" sz="1000" dirty="0"/>
          </a:p>
        </p:txBody>
      </p:sp>
    </p:spTree>
    <p:extLst>
      <p:ext uri="{BB962C8B-B14F-4D97-AF65-F5344CB8AC3E}">
        <p14:creationId xmlns:p14="http://schemas.microsoft.com/office/powerpoint/2010/main" val="16196871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8665A5-0776-AF40-E93D-D5844DEB5CA8}"/>
              </a:ext>
            </a:extLst>
          </p:cNvPr>
          <p:cNvSpPr>
            <a:spLocks noGrp="1"/>
          </p:cNvSpPr>
          <p:nvPr>
            <p:ph type="title"/>
          </p:nvPr>
        </p:nvSpPr>
        <p:spPr>
          <a:xfrm>
            <a:off x="186128" y="136525"/>
            <a:ext cx="4723151" cy="915354"/>
          </a:xfrm>
        </p:spPr>
        <p:txBody>
          <a:bodyPr>
            <a:normAutofit/>
          </a:bodyPr>
          <a:lstStyle/>
          <a:p>
            <a:r>
              <a:rPr lang="en-US" dirty="0"/>
              <a:t>Employment (1) </a:t>
            </a:r>
            <a:br>
              <a:rPr lang="en-US" dirty="0"/>
            </a:br>
            <a:r>
              <a:rPr lang="en-US" sz="1600" dirty="0"/>
              <a:t>(The king of the kings)</a:t>
            </a:r>
          </a:p>
        </p:txBody>
      </p:sp>
      <p:sp>
        <p:nvSpPr>
          <p:cNvPr id="3" name="Content Placeholder 2">
            <a:extLst>
              <a:ext uri="{FF2B5EF4-FFF2-40B4-BE49-F238E27FC236}">
                <a16:creationId xmlns:a16="http://schemas.microsoft.com/office/drawing/2014/main" id="{43BDE805-616B-0C0D-C213-D4AD3BBACEA0}"/>
              </a:ext>
            </a:extLst>
          </p:cNvPr>
          <p:cNvSpPr>
            <a:spLocks noGrp="1"/>
          </p:cNvSpPr>
          <p:nvPr>
            <p:ph idx="1"/>
          </p:nvPr>
        </p:nvSpPr>
        <p:spPr>
          <a:xfrm>
            <a:off x="186128" y="1128582"/>
            <a:ext cx="10515600" cy="4351338"/>
          </a:xfrm>
        </p:spPr>
        <p:txBody>
          <a:bodyPr/>
          <a:lstStyle/>
          <a:p>
            <a:r>
              <a:rPr lang="en-US" dirty="0"/>
              <a:t>Payroll employment</a:t>
            </a:r>
          </a:p>
          <a:p>
            <a:pPr lvl="1"/>
            <a:r>
              <a:rPr lang="en-US" dirty="0"/>
              <a:t>Coincident indicator </a:t>
            </a:r>
          </a:p>
        </p:txBody>
      </p:sp>
      <p:graphicFrame>
        <p:nvGraphicFramePr>
          <p:cNvPr id="4" name="Content Placeholder 3">
            <a:extLst>
              <a:ext uri="{FF2B5EF4-FFF2-40B4-BE49-F238E27FC236}">
                <a16:creationId xmlns:a16="http://schemas.microsoft.com/office/drawing/2014/main" id="{71B0345B-9D94-96F2-705A-7737E5B14726}"/>
              </a:ext>
            </a:extLst>
          </p:cNvPr>
          <p:cNvGraphicFramePr>
            <a:graphicFrameLocks/>
          </p:cNvGraphicFramePr>
          <p:nvPr>
            <p:extLst>
              <p:ext uri="{D42A27DB-BD31-4B8C-83A1-F6EECF244321}">
                <p14:modId xmlns:p14="http://schemas.microsoft.com/office/powerpoint/2010/main" val="1355872386"/>
              </p:ext>
            </p:extLst>
          </p:nvPr>
        </p:nvGraphicFramePr>
        <p:xfrm>
          <a:off x="5443928" y="136525"/>
          <a:ext cx="6572250" cy="2291080"/>
        </p:xfrm>
        <a:graphic>
          <a:graphicData uri="http://schemas.openxmlformats.org/drawingml/2006/table">
            <a:tbl>
              <a:tblPr firstRow="1" bandRow="1">
                <a:tableStyleId>{5C22544A-7EE6-4342-B048-85BDC9FD1C3A}</a:tableStyleId>
              </a:tblPr>
              <a:tblGrid>
                <a:gridCol w="1314450">
                  <a:extLst>
                    <a:ext uri="{9D8B030D-6E8A-4147-A177-3AD203B41FA5}">
                      <a16:colId xmlns:a16="http://schemas.microsoft.com/office/drawing/2014/main" val="1832443906"/>
                    </a:ext>
                  </a:extLst>
                </a:gridCol>
                <a:gridCol w="1314450">
                  <a:extLst>
                    <a:ext uri="{9D8B030D-6E8A-4147-A177-3AD203B41FA5}">
                      <a16:colId xmlns:a16="http://schemas.microsoft.com/office/drawing/2014/main" val="3103549292"/>
                    </a:ext>
                  </a:extLst>
                </a:gridCol>
                <a:gridCol w="1314450">
                  <a:extLst>
                    <a:ext uri="{9D8B030D-6E8A-4147-A177-3AD203B41FA5}">
                      <a16:colId xmlns:a16="http://schemas.microsoft.com/office/drawing/2014/main" val="3064373860"/>
                    </a:ext>
                  </a:extLst>
                </a:gridCol>
                <a:gridCol w="1314450">
                  <a:extLst>
                    <a:ext uri="{9D8B030D-6E8A-4147-A177-3AD203B41FA5}">
                      <a16:colId xmlns:a16="http://schemas.microsoft.com/office/drawing/2014/main" val="2446405785"/>
                    </a:ext>
                  </a:extLst>
                </a:gridCol>
                <a:gridCol w="1314450">
                  <a:extLst>
                    <a:ext uri="{9D8B030D-6E8A-4147-A177-3AD203B41FA5}">
                      <a16:colId xmlns:a16="http://schemas.microsoft.com/office/drawing/2014/main" val="751434084"/>
                    </a:ext>
                  </a:extLst>
                </a:gridCol>
              </a:tblGrid>
              <a:tr h="370840">
                <a:tc>
                  <a:txBody>
                    <a:bodyPr/>
                    <a:lstStyle/>
                    <a:p>
                      <a:endParaRPr lang="en-US" dirty="0"/>
                    </a:p>
                  </a:txBody>
                  <a:tcPr/>
                </a:tc>
                <a:tc>
                  <a:txBody>
                    <a:bodyPr/>
                    <a:lstStyle/>
                    <a:p>
                      <a:endParaRPr lang="en-US" dirty="0"/>
                    </a:p>
                  </a:txBody>
                  <a:tcPr/>
                </a:tc>
                <a:tc gridSpan="3">
                  <a:txBody>
                    <a:bodyPr/>
                    <a:lstStyle/>
                    <a:p>
                      <a:r>
                        <a:rPr lang="en-US" dirty="0"/>
                        <a:t>Market </a:t>
                      </a:r>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789752364"/>
                  </a:ext>
                </a:extLst>
              </a:tr>
              <a:tr h="370840">
                <a:tc>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t>
                      </a:r>
                    </a:p>
                    <a:p>
                      <a:endParaRPr lang="en-US" dirty="0"/>
                    </a:p>
                  </a:txBody>
                  <a:tcPr/>
                </a:tc>
                <a:tc>
                  <a:txBody>
                    <a:bodyPr/>
                    <a:lstStyle/>
                    <a:p>
                      <a:r>
                        <a:rPr lang="en-US" dirty="0"/>
                        <a:t>Stock</a:t>
                      </a:r>
                    </a:p>
                  </a:txBody>
                  <a:tcPr/>
                </a:tc>
                <a:tc>
                  <a:txBody>
                    <a:bodyPr/>
                    <a:lstStyle/>
                    <a:p>
                      <a:r>
                        <a:rPr lang="en-US" dirty="0"/>
                        <a:t>Bond</a:t>
                      </a:r>
                    </a:p>
                  </a:txBody>
                  <a:tcPr/>
                </a:tc>
                <a:tc>
                  <a:txBody>
                    <a:bodyPr/>
                    <a:lstStyle/>
                    <a:p>
                      <a:r>
                        <a:rPr lang="en-US" dirty="0"/>
                        <a:t>Dollar</a:t>
                      </a:r>
                    </a:p>
                  </a:txBody>
                  <a:tcPr/>
                </a:tc>
                <a:extLst>
                  <a:ext uri="{0D108BD9-81ED-4DB2-BD59-A6C34878D82A}">
                    <a16:rowId xmlns:a16="http://schemas.microsoft.com/office/drawing/2014/main" val="82365793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Payroll </a:t>
                      </a:r>
                    </a:p>
                  </a:txBody>
                  <a:tcPr/>
                </a:tc>
                <a:tc>
                  <a:txBody>
                    <a:bodyPr/>
                    <a:lstStyle/>
                    <a:p>
                      <a:r>
                        <a:rPr lang="en-US" dirty="0"/>
                        <a:t>Up</a:t>
                      </a:r>
                    </a:p>
                  </a:txBody>
                  <a:tcPr/>
                </a:tc>
                <a:tc>
                  <a:txBody>
                    <a:bodyPr/>
                    <a:lstStyle/>
                    <a:p>
                      <a:r>
                        <a:rPr lang="en-US" dirty="0"/>
                        <a:t>Up</a:t>
                      </a:r>
                    </a:p>
                  </a:txBody>
                  <a:tcPr/>
                </a:tc>
                <a:tc>
                  <a:txBody>
                    <a:bodyPr/>
                    <a:lstStyle/>
                    <a:p>
                      <a:r>
                        <a:rPr lang="en-US" dirty="0"/>
                        <a:t>Down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Up</a:t>
                      </a:r>
                    </a:p>
                    <a:p>
                      <a:endParaRPr lang="en-US" dirty="0"/>
                    </a:p>
                  </a:txBody>
                  <a:tcPr/>
                </a:tc>
                <a:extLst>
                  <a:ext uri="{0D108BD9-81ED-4DB2-BD59-A6C34878D82A}">
                    <a16:rowId xmlns:a16="http://schemas.microsoft.com/office/drawing/2014/main" val="2240237553"/>
                  </a:ext>
                </a:extLst>
              </a:tr>
              <a:tr h="370840">
                <a:tc>
                  <a:txBody>
                    <a:bodyPr/>
                    <a:lstStyle/>
                    <a:p>
                      <a:endParaRPr lang="en-US" dirty="0"/>
                    </a:p>
                  </a:txBody>
                  <a:tcPr/>
                </a:tc>
                <a:tc>
                  <a:txBody>
                    <a:bodyPr/>
                    <a:lstStyle/>
                    <a:p>
                      <a:r>
                        <a:rPr lang="en-US" dirty="0"/>
                        <a:t>Down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Down</a:t>
                      </a:r>
                    </a:p>
                    <a:p>
                      <a:endParaRPr lang="en-US" dirty="0"/>
                    </a:p>
                  </a:txBody>
                  <a:tcPr/>
                </a:tc>
                <a:tc>
                  <a:txBody>
                    <a:bodyPr/>
                    <a:lstStyle/>
                    <a:p>
                      <a:r>
                        <a:rPr lang="en-US" dirty="0"/>
                        <a:t>Up</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Down</a:t>
                      </a:r>
                    </a:p>
                    <a:p>
                      <a:endParaRPr lang="en-US" dirty="0"/>
                    </a:p>
                  </a:txBody>
                  <a:tcPr/>
                </a:tc>
                <a:extLst>
                  <a:ext uri="{0D108BD9-81ED-4DB2-BD59-A6C34878D82A}">
                    <a16:rowId xmlns:a16="http://schemas.microsoft.com/office/drawing/2014/main" val="3723964624"/>
                  </a:ext>
                </a:extLst>
              </a:tr>
            </a:tbl>
          </a:graphicData>
        </a:graphic>
      </p:graphicFrame>
      <p:sp>
        <p:nvSpPr>
          <p:cNvPr id="6" name="Slide Number Placeholder 5">
            <a:extLst>
              <a:ext uri="{FF2B5EF4-FFF2-40B4-BE49-F238E27FC236}">
                <a16:creationId xmlns:a16="http://schemas.microsoft.com/office/drawing/2014/main" id="{9C43B2DD-0005-7589-F0CE-BCD0C21B435D}"/>
              </a:ext>
            </a:extLst>
          </p:cNvPr>
          <p:cNvSpPr>
            <a:spLocks noGrp="1"/>
          </p:cNvSpPr>
          <p:nvPr>
            <p:ph type="sldNum" sz="quarter" idx="12"/>
          </p:nvPr>
        </p:nvSpPr>
        <p:spPr/>
        <p:txBody>
          <a:bodyPr/>
          <a:lstStyle/>
          <a:p>
            <a:fld id="{92AF051A-FF74-2247-B065-E58DA1926FE1}" type="slidenum">
              <a:rPr lang="en-US" smtClean="0"/>
              <a:t>12</a:t>
            </a:fld>
            <a:endParaRPr lang="en-US"/>
          </a:p>
        </p:txBody>
      </p:sp>
    </p:spTree>
    <p:extLst>
      <p:ext uri="{BB962C8B-B14F-4D97-AF65-F5344CB8AC3E}">
        <p14:creationId xmlns:p14="http://schemas.microsoft.com/office/powerpoint/2010/main" val="37548577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8665A5-0776-AF40-E93D-D5844DEB5CA8}"/>
              </a:ext>
            </a:extLst>
          </p:cNvPr>
          <p:cNvSpPr>
            <a:spLocks noGrp="1"/>
          </p:cNvSpPr>
          <p:nvPr>
            <p:ph type="title"/>
          </p:nvPr>
        </p:nvSpPr>
        <p:spPr>
          <a:xfrm>
            <a:off x="186128" y="136525"/>
            <a:ext cx="10515600" cy="915354"/>
          </a:xfrm>
        </p:spPr>
        <p:txBody>
          <a:bodyPr>
            <a:normAutofit/>
          </a:bodyPr>
          <a:lstStyle/>
          <a:p>
            <a:r>
              <a:rPr lang="en-US" dirty="0"/>
              <a:t>Employment (2)</a:t>
            </a:r>
            <a:br>
              <a:rPr lang="en-US" dirty="0"/>
            </a:br>
            <a:r>
              <a:rPr lang="en-US" sz="1600" dirty="0"/>
              <a:t>(The king of the kings)</a:t>
            </a:r>
          </a:p>
        </p:txBody>
      </p:sp>
      <p:sp>
        <p:nvSpPr>
          <p:cNvPr id="3" name="Content Placeholder 2">
            <a:extLst>
              <a:ext uri="{FF2B5EF4-FFF2-40B4-BE49-F238E27FC236}">
                <a16:creationId xmlns:a16="http://schemas.microsoft.com/office/drawing/2014/main" id="{43BDE805-616B-0C0D-C213-D4AD3BBACEA0}"/>
              </a:ext>
            </a:extLst>
          </p:cNvPr>
          <p:cNvSpPr>
            <a:spLocks noGrp="1"/>
          </p:cNvSpPr>
          <p:nvPr>
            <p:ph idx="1"/>
          </p:nvPr>
        </p:nvSpPr>
        <p:spPr/>
        <p:txBody>
          <a:bodyPr/>
          <a:lstStyle/>
          <a:p>
            <a:r>
              <a:rPr lang="en-US" dirty="0"/>
              <a:t>Unemployment rate</a:t>
            </a:r>
          </a:p>
        </p:txBody>
      </p:sp>
      <p:graphicFrame>
        <p:nvGraphicFramePr>
          <p:cNvPr id="5" name="Content Placeholder 3">
            <a:extLst>
              <a:ext uri="{FF2B5EF4-FFF2-40B4-BE49-F238E27FC236}">
                <a16:creationId xmlns:a16="http://schemas.microsoft.com/office/drawing/2014/main" id="{2F5ADD1F-6B2A-8F69-DA10-8ABB2EB2DD20}"/>
              </a:ext>
            </a:extLst>
          </p:cNvPr>
          <p:cNvGraphicFramePr>
            <a:graphicFrameLocks/>
          </p:cNvGraphicFramePr>
          <p:nvPr>
            <p:extLst>
              <p:ext uri="{D42A27DB-BD31-4B8C-83A1-F6EECF244321}">
                <p14:modId xmlns:p14="http://schemas.microsoft.com/office/powerpoint/2010/main" val="1324806995"/>
              </p:ext>
            </p:extLst>
          </p:nvPr>
        </p:nvGraphicFramePr>
        <p:xfrm>
          <a:off x="5513439" y="243273"/>
          <a:ext cx="6572250" cy="2291080"/>
        </p:xfrm>
        <a:graphic>
          <a:graphicData uri="http://schemas.openxmlformats.org/drawingml/2006/table">
            <a:tbl>
              <a:tblPr firstRow="1" bandRow="1">
                <a:tableStyleId>{5C22544A-7EE6-4342-B048-85BDC9FD1C3A}</a:tableStyleId>
              </a:tblPr>
              <a:tblGrid>
                <a:gridCol w="1314450">
                  <a:extLst>
                    <a:ext uri="{9D8B030D-6E8A-4147-A177-3AD203B41FA5}">
                      <a16:colId xmlns:a16="http://schemas.microsoft.com/office/drawing/2014/main" val="1832443906"/>
                    </a:ext>
                  </a:extLst>
                </a:gridCol>
                <a:gridCol w="1314450">
                  <a:extLst>
                    <a:ext uri="{9D8B030D-6E8A-4147-A177-3AD203B41FA5}">
                      <a16:colId xmlns:a16="http://schemas.microsoft.com/office/drawing/2014/main" val="3103549292"/>
                    </a:ext>
                  </a:extLst>
                </a:gridCol>
                <a:gridCol w="1314450">
                  <a:extLst>
                    <a:ext uri="{9D8B030D-6E8A-4147-A177-3AD203B41FA5}">
                      <a16:colId xmlns:a16="http://schemas.microsoft.com/office/drawing/2014/main" val="3064373860"/>
                    </a:ext>
                  </a:extLst>
                </a:gridCol>
                <a:gridCol w="1314450">
                  <a:extLst>
                    <a:ext uri="{9D8B030D-6E8A-4147-A177-3AD203B41FA5}">
                      <a16:colId xmlns:a16="http://schemas.microsoft.com/office/drawing/2014/main" val="2446405785"/>
                    </a:ext>
                  </a:extLst>
                </a:gridCol>
                <a:gridCol w="1314450">
                  <a:extLst>
                    <a:ext uri="{9D8B030D-6E8A-4147-A177-3AD203B41FA5}">
                      <a16:colId xmlns:a16="http://schemas.microsoft.com/office/drawing/2014/main" val="751434084"/>
                    </a:ext>
                  </a:extLst>
                </a:gridCol>
              </a:tblGrid>
              <a:tr h="370840">
                <a:tc>
                  <a:txBody>
                    <a:bodyPr/>
                    <a:lstStyle/>
                    <a:p>
                      <a:endParaRPr lang="en-US" dirty="0"/>
                    </a:p>
                  </a:txBody>
                  <a:tcPr/>
                </a:tc>
                <a:tc>
                  <a:txBody>
                    <a:bodyPr/>
                    <a:lstStyle/>
                    <a:p>
                      <a:endParaRPr lang="en-US"/>
                    </a:p>
                  </a:txBody>
                  <a:tcPr/>
                </a:tc>
                <a:tc gridSpan="3">
                  <a:txBody>
                    <a:bodyPr/>
                    <a:lstStyle/>
                    <a:p>
                      <a:r>
                        <a:rPr lang="en-US" dirty="0"/>
                        <a:t>Market </a:t>
                      </a:r>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789752364"/>
                  </a:ext>
                </a:extLst>
              </a:tr>
              <a:tr h="370840">
                <a:tc>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t>
                      </a:r>
                    </a:p>
                    <a:p>
                      <a:endParaRPr lang="en-US" dirty="0"/>
                    </a:p>
                  </a:txBody>
                  <a:tcPr/>
                </a:tc>
                <a:tc>
                  <a:txBody>
                    <a:bodyPr/>
                    <a:lstStyle/>
                    <a:p>
                      <a:r>
                        <a:rPr lang="en-US" dirty="0"/>
                        <a:t>Stock</a:t>
                      </a:r>
                    </a:p>
                  </a:txBody>
                  <a:tcPr/>
                </a:tc>
                <a:tc>
                  <a:txBody>
                    <a:bodyPr/>
                    <a:lstStyle/>
                    <a:p>
                      <a:r>
                        <a:rPr lang="en-US" dirty="0"/>
                        <a:t>Bond</a:t>
                      </a:r>
                    </a:p>
                  </a:txBody>
                  <a:tcPr/>
                </a:tc>
                <a:tc>
                  <a:txBody>
                    <a:bodyPr/>
                    <a:lstStyle/>
                    <a:p>
                      <a:r>
                        <a:rPr lang="en-US" dirty="0"/>
                        <a:t>Dollar</a:t>
                      </a:r>
                    </a:p>
                  </a:txBody>
                  <a:tcPr/>
                </a:tc>
                <a:extLst>
                  <a:ext uri="{0D108BD9-81ED-4DB2-BD59-A6C34878D82A}">
                    <a16:rowId xmlns:a16="http://schemas.microsoft.com/office/drawing/2014/main" val="82365793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Unemployment rate</a:t>
                      </a:r>
                    </a:p>
                  </a:txBody>
                  <a:tcPr/>
                </a:tc>
                <a:tc>
                  <a:txBody>
                    <a:bodyPr/>
                    <a:lstStyle/>
                    <a:p>
                      <a:r>
                        <a:rPr lang="en-US" dirty="0"/>
                        <a:t>Up</a:t>
                      </a:r>
                    </a:p>
                  </a:txBody>
                  <a:tcPr/>
                </a:tc>
                <a:tc>
                  <a:txBody>
                    <a:bodyPr/>
                    <a:lstStyle/>
                    <a:p>
                      <a:r>
                        <a:rPr lang="en-US" dirty="0"/>
                        <a:t>Down</a:t>
                      </a:r>
                    </a:p>
                  </a:txBody>
                  <a:tcPr/>
                </a:tc>
                <a:tc>
                  <a:txBody>
                    <a:bodyPr/>
                    <a:lstStyle/>
                    <a:p>
                      <a:r>
                        <a:rPr lang="en-US" dirty="0"/>
                        <a:t>Up</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Down</a:t>
                      </a:r>
                    </a:p>
                    <a:p>
                      <a:endParaRPr lang="en-US" dirty="0"/>
                    </a:p>
                  </a:txBody>
                  <a:tcPr/>
                </a:tc>
                <a:extLst>
                  <a:ext uri="{0D108BD9-81ED-4DB2-BD59-A6C34878D82A}">
                    <a16:rowId xmlns:a16="http://schemas.microsoft.com/office/drawing/2014/main" val="2240237553"/>
                  </a:ext>
                </a:extLst>
              </a:tr>
              <a:tr h="370840">
                <a:tc>
                  <a:txBody>
                    <a:bodyPr/>
                    <a:lstStyle/>
                    <a:p>
                      <a:endParaRPr lang="en-US" dirty="0"/>
                    </a:p>
                  </a:txBody>
                  <a:tcPr/>
                </a:tc>
                <a:tc>
                  <a:txBody>
                    <a:bodyPr/>
                    <a:lstStyle/>
                    <a:p>
                      <a:r>
                        <a:rPr lang="en-US" dirty="0"/>
                        <a:t>Down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Up</a:t>
                      </a:r>
                    </a:p>
                    <a:p>
                      <a:endParaRPr lang="en-US" dirty="0"/>
                    </a:p>
                  </a:txBody>
                  <a:tcPr/>
                </a:tc>
                <a:tc>
                  <a:txBody>
                    <a:bodyPr/>
                    <a:lstStyle/>
                    <a:p>
                      <a:r>
                        <a:rPr lang="en-US" dirty="0"/>
                        <a:t>Down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Up</a:t>
                      </a:r>
                    </a:p>
                    <a:p>
                      <a:endParaRPr lang="en-US" dirty="0"/>
                    </a:p>
                  </a:txBody>
                  <a:tcPr/>
                </a:tc>
                <a:extLst>
                  <a:ext uri="{0D108BD9-81ED-4DB2-BD59-A6C34878D82A}">
                    <a16:rowId xmlns:a16="http://schemas.microsoft.com/office/drawing/2014/main" val="3723964624"/>
                  </a:ext>
                </a:extLst>
              </a:tr>
            </a:tbl>
          </a:graphicData>
        </a:graphic>
      </p:graphicFrame>
      <p:sp>
        <p:nvSpPr>
          <p:cNvPr id="6" name="Slide Number Placeholder 5">
            <a:extLst>
              <a:ext uri="{FF2B5EF4-FFF2-40B4-BE49-F238E27FC236}">
                <a16:creationId xmlns:a16="http://schemas.microsoft.com/office/drawing/2014/main" id="{9C43B2DD-0005-7589-F0CE-BCD0C21B435D}"/>
              </a:ext>
            </a:extLst>
          </p:cNvPr>
          <p:cNvSpPr>
            <a:spLocks noGrp="1"/>
          </p:cNvSpPr>
          <p:nvPr>
            <p:ph type="sldNum" sz="quarter" idx="12"/>
          </p:nvPr>
        </p:nvSpPr>
        <p:spPr/>
        <p:txBody>
          <a:bodyPr/>
          <a:lstStyle/>
          <a:p>
            <a:fld id="{92AF051A-FF74-2247-B065-E58DA1926FE1}" type="slidenum">
              <a:rPr lang="en-US" smtClean="0"/>
              <a:t>13</a:t>
            </a:fld>
            <a:endParaRPr lang="en-US"/>
          </a:p>
        </p:txBody>
      </p:sp>
    </p:spTree>
    <p:extLst>
      <p:ext uri="{BB962C8B-B14F-4D97-AF65-F5344CB8AC3E}">
        <p14:creationId xmlns:p14="http://schemas.microsoft.com/office/powerpoint/2010/main" val="9727045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2DB57-DF28-DF7D-F3DE-AAE3A22E8D99}"/>
              </a:ext>
            </a:extLst>
          </p:cNvPr>
          <p:cNvSpPr>
            <a:spLocks noGrp="1"/>
          </p:cNvSpPr>
          <p:nvPr>
            <p:ph type="title"/>
          </p:nvPr>
        </p:nvSpPr>
        <p:spPr/>
        <p:txBody>
          <a:bodyPr/>
          <a:lstStyle/>
          <a:p>
            <a:r>
              <a:rPr lang="en-US" dirty="0"/>
              <a:t>Producer Price Index (PPI)</a:t>
            </a:r>
            <a:br>
              <a:rPr lang="en-US" dirty="0"/>
            </a:br>
            <a:r>
              <a:rPr lang="en-US" sz="2800" dirty="0"/>
              <a:t>Sneak Preview of Inflation</a:t>
            </a:r>
            <a:endParaRPr lang="en-US" dirty="0"/>
          </a:p>
        </p:txBody>
      </p:sp>
      <p:sp>
        <p:nvSpPr>
          <p:cNvPr id="3" name="Content Placeholder 2">
            <a:extLst>
              <a:ext uri="{FF2B5EF4-FFF2-40B4-BE49-F238E27FC236}">
                <a16:creationId xmlns:a16="http://schemas.microsoft.com/office/drawing/2014/main" id="{C465AD9E-D25E-BEDF-2660-A39755151C53}"/>
              </a:ext>
            </a:extLst>
          </p:cNvPr>
          <p:cNvSpPr>
            <a:spLocks noGrp="1"/>
          </p:cNvSpPr>
          <p:nvPr>
            <p:ph idx="1"/>
          </p:nvPr>
        </p:nvSpPr>
        <p:spPr/>
        <p:txBody>
          <a:bodyPr/>
          <a:lstStyle/>
          <a:p>
            <a:endParaRPr lang="en-US"/>
          </a:p>
        </p:txBody>
      </p:sp>
      <p:graphicFrame>
        <p:nvGraphicFramePr>
          <p:cNvPr id="4" name="Content Placeholder 3">
            <a:extLst>
              <a:ext uri="{FF2B5EF4-FFF2-40B4-BE49-F238E27FC236}">
                <a16:creationId xmlns:a16="http://schemas.microsoft.com/office/drawing/2014/main" id="{6F49B83A-95C6-2A1A-F914-F2B63F451FC6}"/>
              </a:ext>
            </a:extLst>
          </p:cNvPr>
          <p:cNvGraphicFramePr>
            <a:graphicFrameLocks/>
          </p:cNvGraphicFramePr>
          <p:nvPr>
            <p:extLst>
              <p:ext uri="{D42A27DB-BD31-4B8C-83A1-F6EECF244321}">
                <p14:modId xmlns:p14="http://schemas.microsoft.com/office/powerpoint/2010/main" val="3596753661"/>
              </p:ext>
            </p:extLst>
          </p:nvPr>
        </p:nvGraphicFramePr>
        <p:xfrm>
          <a:off x="2077800" y="2193883"/>
          <a:ext cx="6572250" cy="2291080"/>
        </p:xfrm>
        <a:graphic>
          <a:graphicData uri="http://schemas.openxmlformats.org/drawingml/2006/table">
            <a:tbl>
              <a:tblPr firstRow="1" bandRow="1">
                <a:tableStyleId>{5C22544A-7EE6-4342-B048-85BDC9FD1C3A}</a:tableStyleId>
              </a:tblPr>
              <a:tblGrid>
                <a:gridCol w="1314450">
                  <a:extLst>
                    <a:ext uri="{9D8B030D-6E8A-4147-A177-3AD203B41FA5}">
                      <a16:colId xmlns:a16="http://schemas.microsoft.com/office/drawing/2014/main" val="1832443906"/>
                    </a:ext>
                  </a:extLst>
                </a:gridCol>
                <a:gridCol w="1314450">
                  <a:extLst>
                    <a:ext uri="{9D8B030D-6E8A-4147-A177-3AD203B41FA5}">
                      <a16:colId xmlns:a16="http://schemas.microsoft.com/office/drawing/2014/main" val="3103549292"/>
                    </a:ext>
                  </a:extLst>
                </a:gridCol>
                <a:gridCol w="1314450">
                  <a:extLst>
                    <a:ext uri="{9D8B030D-6E8A-4147-A177-3AD203B41FA5}">
                      <a16:colId xmlns:a16="http://schemas.microsoft.com/office/drawing/2014/main" val="3064373860"/>
                    </a:ext>
                  </a:extLst>
                </a:gridCol>
                <a:gridCol w="1314450">
                  <a:extLst>
                    <a:ext uri="{9D8B030D-6E8A-4147-A177-3AD203B41FA5}">
                      <a16:colId xmlns:a16="http://schemas.microsoft.com/office/drawing/2014/main" val="2446405785"/>
                    </a:ext>
                  </a:extLst>
                </a:gridCol>
                <a:gridCol w="1314450">
                  <a:extLst>
                    <a:ext uri="{9D8B030D-6E8A-4147-A177-3AD203B41FA5}">
                      <a16:colId xmlns:a16="http://schemas.microsoft.com/office/drawing/2014/main" val="751434084"/>
                    </a:ext>
                  </a:extLst>
                </a:gridCol>
              </a:tblGrid>
              <a:tr h="370840">
                <a:tc>
                  <a:txBody>
                    <a:bodyPr/>
                    <a:lstStyle/>
                    <a:p>
                      <a:endParaRPr lang="en-US" dirty="0"/>
                    </a:p>
                  </a:txBody>
                  <a:tcPr/>
                </a:tc>
                <a:tc>
                  <a:txBody>
                    <a:bodyPr/>
                    <a:lstStyle/>
                    <a:p>
                      <a:endParaRPr lang="en-US"/>
                    </a:p>
                  </a:txBody>
                  <a:tcPr/>
                </a:tc>
                <a:tc gridSpan="3">
                  <a:txBody>
                    <a:bodyPr/>
                    <a:lstStyle/>
                    <a:p>
                      <a:r>
                        <a:rPr lang="en-US" dirty="0"/>
                        <a:t>Market </a:t>
                      </a:r>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789752364"/>
                  </a:ext>
                </a:extLst>
              </a:tr>
              <a:tr h="370840">
                <a:tc>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t>
                      </a:r>
                    </a:p>
                    <a:p>
                      <a:endParaRPr lang="en-US" dirty="0"/>
                    </a:p>
                  </a:txBody>
                  <a:tcPr/>
                </a:tc>
                <a:tc>
                  <a:txBody>
                    <a:bodyPr/>
                    <a:lstStyle/>
                    <a:p>
                      <a:r>
                        <a:rPr lang="en-US" dirty="0"/>
                        <a:t>Stock</a:t>
                      </a:r>
                    </a:p>
                  </a:txBody>
                  <a:tcPr/>
                </a:tc>
                <a:tc>
                  <a:txBody>
                    <a:bodyPr/>
                    <a:lstStyle/>
                    <a:p>
                      <a:r>
                        <a:rPr lang="en-US" dirty="0"/>
                        <a:t>Bond</a:t>
                      </a:r>
                    </a:p>
                  </a:txBody>
                  <a:tcPr/>
                </a:tc>
                <a:tc>
                  <a:txBody>
                    <a:bodyPr/>
                    <a:lstStyle/>
                    <a:p>
                      <a:r>
                        <a:rPr lang="en-US" dirty="0"/>
                        <a:t>Dollar</a:t>
                      </a:r>
                    </a:p>
                  </a:txBody>
                  <a:tcPr/>
                </a:tc>
                <a:extLst>
                  <a:ext uri="{0D108BD9-81ED-4DB2-BD59-A6C34878D82A}">
                    <a16:rowId xmlns:a16="http://schemas.microsoft.com/office/drawing/2014/main" val="82365793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PPI</a:t>
                      </a:r>
                    </a:p>
                  </a:txBody>
                  <a:tcPr/>
                </a:tc>
                <a:tc>
                  <a:txBody>
                    <a:bodyPr/>
                    <a:lstStyle/>
                    <a:p>
                      <a:r>
                        <a:rPr lang="en-US" dirty="0"/>
                        <a:t>Up</a:t>
                      </a:r>
                    </a:p>
                  </a:txBody>
                  <a:tcPr/>
                </a:tc>
                <a:tc>
                  <a:txBody>
                    <a:bodyPr/>
                    <a:lstStyle/>
                    <a:p>
                      <a:r>
                        <a:rPr lang="en-US" dirty="0"/>
                        <a:t>Down</a:t>
                      </a:r>
                    </a:p>
                  </a:txBody>
                  <a:tcPr/>
                </a:tc>
                <a:tc>
                  <a:txBody>
                    <a:bodyPr/>
                    <a:lstStyle/>
                    <a:p>
                      <a:r>
                        <a:rPr lang="en-US" dirty="0"/>
                        <a:t>Down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Uncertain</a:t>
                      </a:r>
                    </a:p>
                    <a:p>
                      <a:endParaRPr lang="en-US" dirty="0"/>
                    </a:p>
                  </a:txBody>
                  <a:tcPr/>
                </a:tc>
                <a:extLst>
                  <a:ext uri="{0D108BD9-81ED-4DB2-BD59-A6C34878D82A}">
                    <a16:rowId xmlns:a16="http://schemas.microsoft.com/office/drawing/2014/main" val="2240237553"/>
                  </a:ext>
                </a:extLst>
              </a:tr>
              <a:tr h="370840">
                <a:tc>
                  <a:txBody>
                    <a:bodyPr/>
                    <a:lstStyle/>
                    <a:p>
                      <a:endParaRPr lang="en-US" dirty="0"/>
                    </a:p>
                  </a:txBody>
                  <a:tcPr/>
                </a:tc>
                <a:tc>
                  <a:txBody>
                    <a:bodyPr/>
                    <a:lstStyle/>
                    <a:p>
                      <a:r>
                        <a:rPr lang="en-US" dirty="0"/>
                        <a:t>Down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Up</a:t>
                      </a:r>
                    </a:p>
                    <a:p>
                      <a:endParaRPr lang="en-US" dirty="0"/>
                    </a:p>
                  </a:txBody>
                  <a:tcPr/>
                </a:tc>
                <a:tc>
                  <a:txBody>
                    <a:bodyPr/>
                    <a:lstStyle/>
                    <a:p>
                      <a:r>
                        <a:rPr lang="en-US" dirty="0"/>
                        <a:t>Up</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Uncertain </a:t>
                      </a:r>
                    </a:p>
                  </a:txBody>
                  <a:tcPr/>
                </a:tc>
                <a:extLst>
                  <a:ext uri="{0D108BD9-81ED-4DB2-BD59-A6C34878D82A}">
                    <a16:rowId xmlns:a16="http://schemas.microsoft.com/office/drawing/2014/main" val="3723964624"/>
                  </a:ext>
                </a:extLst>
              </a:tr>
            </a:tbl>
          </a:graphicData>
        </a:graphic>
      </p:graphicFrame>
      <p:sp>
        <p:nvSpPr>
          <p:cNvPr id="5" name="Slide Number Placeholder 4">
            <a:extLst>
              <a:ext uri="{FF2B5EF4-FFF2-40B4-BE49-F238E27FC236}">
                <a16:creationId xmlns:a16="http://schemas.microsoft.com/office/drawing/2014/main" id="{F3DB9FEC-A804-0544-27E6-CC333A6AEB54}"/>
              </a:ext>
            </a:extLst>
          </p:cNvPr>
          <p:cNvSpPr>
            <a:spLocks noGrp="1"/>
          </p:cNvSpPr>
          <p:nvPr>
            <p:ph type="sldNum" sz="quarter" idx="12"/>
          </p:nvPr>
        </p:nvSpPr>
        <p:spPr/>
        <p:txBody>
          <a:bodyPr/>
          <a:lstStyle/>
          <a:p>
            <a:fld id="{92AF051A-FF74-2247-B065-E58DA1926FE1}" type="slidenum">
              <a:rPr lang="en-US" smtClean="0"/>
              <a:t>14</a:t>
            </a:fld>
            <a:endParaRPr lang="en-US"/>
          </a:p>
        </p:txBody>
      </p:sp>
    </p:spTree>
    <p:extLst>
      <p:ext uri="{BB962C8B-B14F-4D97-AF65-F5344CB8AC3E}">
        <p14:creationId xmlns:p14="http://schemas.microsoft.com/office/powerpoint/2010/main" val="37289351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B3DAE-B602-013B-CD88-840A80C397F1}"/>
              </a:ext>
            </a:extLst>
          </p:cNvPr>
          <p:cNvSpPr>
            <a:spLocks noGrp="1"/>
          </p:cNvSpPr>
          <p:nvPr>
            <p:ph type="title"/>
          </p:nvPr>
        </p:nvSpPr>
        <p:spPr/>
        <p:txBody>
          <a:bodyPr/>
          <a:lstStyle/>
          <a:p>
            <a:r>
              <a:rPr lang="en-US" dirty="0"/>
              <a:t>Retail Sales </a:t>
            </a:r>
            <a:br>
              <a:rPr lang="en-US" dirty="0"/>
            </a:br>
            <a:r>
              <a:rPr lang="en-US" sz="2800" dirty="0"/>
              <a:t>what is the consumer up to ?</a:t>
            </a:r>
            <a:endParaRPr lang="en-US" dirty="0"/>
          </a:p>
        </p:txBody>
      </p:sp>
      <p:sp>
        <p:nvSpPr>
          <p:cNvPr id="3" name="Content Placeholder 2">
            <a:extLst>
              <a:ext uri="{FF2B5EF4-FFF2-40B4-BE49-F238E27FC236}">
                <a16:creationId xmlns:a16="http://schemas.microsoft.com/office/drawing/2014/main" id="{D88D71EA-6024-296F-58C4-94E50950BD20}"/>
              </a:ext>
            </a:extLst>
          </p:cNvPr>
          <p:cNvSpPr>
            <a:spLocks noGrp="1"/>
          </p:cNvSpPr>
          <p:nvPr>
            <p:ph idx="1"/>
          </p:nvPr>
        </p:nvSpPr>
        <p:spPr/>
        <p:txBody>
          <a:bodyPr/>
          <a:lstStyle/>
          <a:p>
            <a:endParaRPr lang="en-US"/>
          </a:p>
        </p:txBody>
      </p:sp>
      <p:graphicFrame>
        <p:nvGraphicFramePr>
          <p:cNvPr id="6" name="Content Placeholder 3">
            <a:extLst>
              <a:ext uri="{FF2B5EF4-FFF2-40B4-BE49-F238E27FC236}">
                <a16:creationId xmlns:a16="http://schemas.microsoft.com/office/drawing/2014/main" id="{906A9056-2001-2151-6F90-02485D35D283}"/>
              </a:ext>
            </a:extLst>
          </p:cNvPr>
          <p:cNvGraphicFramePr>
            <a:graphicFrameLocks/>
          </p:cNvGraphicFramePr>
          <p:nvPr>
            <p:extLst>
              <p:ext uri="{D42A27DB-BD31-4B8C-83A1-F6EECF244321}">
                <p14:modId xmlns:p14="http://schemas.microsoft.com/office/powerpoint/2010/main" val="2379615153"/>
              </p:ext>
            </p:extLst>
          </p:nvPr>
        </p:nvGraphicFramePr>
        <p:xfrm>
          <a:off x="2077800" y="2193883"/>
          <a:ext cx="6572250" cy="2565400"/>
        </p:xfrm>
        <a:graphic>
          <a:graphicData uri="http://schemas.openxmlformats.org/drawingml/2006/table">
            <a:tbl>
              <a:tblPr firstRow="1" bandRow="1">
                <a:tableStyleId>{5C22544A-7EE6-4342-B048-85BDC9FD1C3A}</a:tableStyleId>
              </a:tblPr>
              <a:tblGrid>
                <a:gridCol w="1314450">
                  <a:extLst>
                    <a:ext uri="{9D8B030D-6E8A-4147-A177-3AD203B41FA5}">
                      <a16:colId xmlns:a16="http://schemas.microsoft.com/office/drawing/2014/main" val="1832443906"/>
                    </a:ext>
                  </a:extLst>
                </a:gridCol>
                <a:gridCol w="1314450">
                  <a:extLst>
                    <a:ext uri="{9D8B030D-6E8A-4147-A177-3AD203B41FA5}">
                      <a16:colId xmlns:a16="http://schemas.microsoft.com/office/drawing/2014/main" val="3103549292"/>
                    </a:ext>
                  </a:extLst>
                </a:gridCol>
                <a:gridCol w="1314450">
                  <a:extLst>
                    <a:ext uri="{9D8B030D-6E8A-4147-A177-3AD203B41FA5}">
                      <a16:colId xmlns:a16="http://schemas.microsoft.com/office/drawing/2014/main" val="3064373860"/>
                    </a:ext>
                  </a:extLst>
                </a:gridCol>
                <a:gridCol w="1314450">
                  <a:extLst>
                    <a:ext uri="{9D8B030D-6E8A-4147-A177-3AD203B41FA5}">
                      <a16:colId xmlns:a16="http://schemas.microsoft.com/office/drawing/2014/main" val="2446405785"/>
                    </a:ext>
                  </a:extLst>
                </a:gridCol>
                <a:gridCol w="1314450">
                  <a:extLst>
                    <a:ext uri="{9D8B030D-6E8A-4147-A177-3AD203B41FA5}">
                      <a16:colId xmlns:a16="http://schemas.microsoft.com/office/drawing/2014/main" val="751434084"/>
                    </a:ext>
                  </a:extLst>
                </a:gridCol>
              </a:tblGrid>
              <a:tr h="370840">
                <a:tc>
                  <a:txBody>
                    <a:bodyPr/>
                    <a:lstStyle/>
                    <a:p>
                      <a:endParaRPr lang="en-US" dirty="0"/>
                    </a:p>
                  </a:txBody>
                  <a:tcPr/>
                </a:tc>
                <a:tc>
                  <a:txBody>
                    <a:bodyPr/>
                    <a:lstStyle/>
                    <a:p>
                      <a:endParaRPr lang="en-US"/>
                    </a:p>
                  </a:txBody>
                  <a:tcPr/>
                </a:tc>
                <a:tc gridSpan="3">
                  <a:txBody>
                    <a:bodyPr/>
                    <a:lstStyle/>
                    <a:p>
                      <a:r>
                        <a:rPr lang="en-US" dirty="0"/>
                        <a:t>Market </a:t>
                      </a:r>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789752364"/>
                  </a:ext>
                </a:extLst>
              </a:tr>
              <a:tr h="370840">
                <a:tc>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t>
                      </a:r>
                    </a:p>
                    <a:p>
                      <a:endParaRPr lang="en-US" dirty="0"/>
                    </a:p>
                  </a:txBody>
                  <a:tcPr/>
                </a:tc>
                <a:tc>
                  <a:txBody>
                    <a:bodyPr/>
                    <a:lstStyle/>
                    <a:p>
                      <a:r>
                        <a:rPr lang="en-US" dirty="0"/>
                        <a:t>Stock</a:t>
                      </a:r>
                    </a:p>
                  </a:txBody>
                  <a:tcPr/>
                </a:tc>
                <a:tc>
                  <a:txBody>
                    <a:bodyPr/>
                    <a:lstStyle/>
                    <a:p>
                      <a:r>
                        <a:rPr lang="en-US" dirty="0"/>
                        <a:t>Bond</a:t>
                      </a:r>
                    </a:p>
                  </a:txBody>
                  <a:tcPr/>
                </a:tc>
                <a:tc>
                  <a:txBody>
                    <a:bodyPr/>
                    <a:lstStyle/>
                    <a:p>
                      <a:r>
                        <a:rPr lang="en-US" dirty="0"/>
                        <a:t>Dollar</a:t>
                      </a:r>
                    </a:p>
                  </a:txBody>
                  <a:tcPr/>
                </a:tc>
                <a:extLst>
                  <a:ext uri="{0D108BD9-81ED-4DB2-BD59-A6C34878D82A}">
                    <a16:rowId xmlns:a16="http://schemas.microsoft.com/office/drawing/2014/main" val="82365793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Retail Sales</a:t>
                      </a:r>
                    </a:p>
                  </a:txBody>
                  <a:tcPr/>
                </a:tc>
                <a:tc>
                  <a:txBody>
                    <a:bodyPr/>
                    <a:lstStyle/>
                    <a:p>
                      <a:r>
                        <a:rPr lang="en-US" dirty="0"/>
                        <a:t>Up</a:t>
                      </a:r>
                    </a:p>
                  </a:txBody>
                  <a:tcPr/>
                </a:tc>
                <a:tc>
                  <a:txBody>
                    <a:bodyPr/>
                    <a:lstStyle/>
                    <a:p>
                      <a:r>
                        <a:rPr lang="en-US" dirty="0"/>
                        <a:t>Up</a:t>
                      </a:r>
                    </a:p>
                  </a:txBody>
                  <a:tcPr/>
                </a:tc>
                <a:tc>
                  <a:txBody>
                    <a:bodyPr/>
                    <a:lstStyle/>
                    <a:p>
                      <a:r>
                        <a:rPr lang="en-US" dirty="0"/>
                        <a:t>Down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Little reaction</a:t>
                      </a:r>
                    </a:p>
                    <a:p>
                      <a:endParaRPr lang="en-US" dirty="0"/>
                    </a:p>
                  </a:txBody>
                  <a:tcPr/>
                </a:tc>
                <a:extLst>
                  <a:ext uri="{0D108BD9-81ED-4DB2-BD59-A6C34878D82A}">
                    <a16:rowId xmlns:a16="http://schemas.microsoft.com/office/drawing/2014/main" val="2240237553"/>
                  </a:ext>
                </a:extLst>
              </a:tr>
              <a:tr h="370840">
                <a:tc>
                  <a:txBody>
                    <a:bodyPr/>
                    <a:lstStyle/>
                    <a:p>
                      <a:endParaRPr lang="en-US" dirty="0"/>
                    </a:p>
                  </a:txBody>
                  <a:tcPr/>
                </a:tc>
                <a:tc>
                  <a:txBody>
                    <a:bodyPr/>
                    <a:lstStyle/>
                    <a:p>
                      <a:r>
                        <a:rPr lang="en-US" dirty="0"/>
                        <a:t>Down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Down</a:t>
                      </a:r>
                    </a:p>
                    <a:p>
                      <a:endParaRPr lang="en-US" dirty="0"/>
                    </a:p>
                  </a:txBody>
                  <a:tcPr/>
                </a:tc>
                <a:tc>
                  <a:txBody>
                    <a:bodyPr/>
                    <a:lstStyle/>
                    <a:p>
                      <a:r>
                        <a:rPr lang="en-US" dirty="0"/>
                        <a:t>Up</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Little reaction </a:t>
                      </a:r>
                    </a:p>
                  </a:txBody>
                  <a:tcPr/>
                </a:tc>
                <a:extLst>
                  <a:ext uri="{0D108BD9-81ED-4DB2-BD59-A6C34878D82A}">
                    <a16:rowId xmlns:a16="http://schemas.microsoft.com/office/drawing/2014/main" val="3723964624"/>
                  </a:ext>
                </a:extLst>
              </a:tr>
            </a:tbl>
          </a:graphicData>
        </a:graphic>
      </p:graphicFrame>
      <p:sp>
        <p:nvSpPr>
          <p:cNvPr id="7" name="Slide Number Placeholder 6">
            <a:extLst>
              <a:ext uri="{FF2B5EF4-FFF2-40B4-BE49-F238E27FC236}">
                <a16:creationId xmlns:a16="http://schemas.microsoft.com/office/drawing/2014/main" id="{6AF4A745-9F9A-94A0-0E52-7430CD0319C1}"/>
              </a:ext>
            </a:extLst>
          </p:cNvPr>
          <p:cNvSpPr>
            <a:spLocks noGrp="1"/>
          </p:cNvSpPr>
          <p:nvPr>
            <p:ph type="sldNum" sz="quarter" idx="12"/>
          </p:nvPr>
        </p:nvSpPr>
        <p:spPr/>
        <p:txBody>
          <a:bodyPr/>
          <a:lstStyle/>
          <a:p>
            <a:fld id="{92AF051A-FF74-2247-B065-E58DA1926FE1}" type="slidenum">
              <a:rPr lang="en-US" smtClean="0"/>
              <a:t>15</a:t>
            </a:fld>
            <a:endParaRPr lang="en-US"/>
          </a:p>
        </p:txBody>
      </p:sp>
    </p:spTree>
    <p:extLst>
      <p:ext uri="{BB962C8B-B14F-4D97-AF65-F5344CB8AC3E}">
        <p14:creationId xmlns:p14="http://schemas.microsoft.com/office/powerpoint/2010/main" val="19512743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ED77C-D558-5754-CD08-877AACBE2B5C}"/>
              </a:ext>
            </a:extLst>
          </p:cNvPr>
          <p:cNvSpPr>
            <a:spLocks noGrp="1"/>
          </p:cNvSpPr>
          <p:nvPr>
            <p:ph type="title"/>
          </p:nvPr>
        </p:nvSpPr>
        <p:spPr>
          <a:xfrm>
            <a:off x="0" y="18255"/>
            <a:ext cx="10515600" cy="1325563"/>
          </a:xfrm>
        </p:spPr>
        <p:txBody>
          <a:bodyPr>
            <a:normAutofit/>
          </a:bodyPr>
          <a:lstStyle/>
          <a:p>
            <a:r>
              <a:rPr lang="en-US" dirty="0"/>
              <a:t>Industrial Production and Capacity Utilization</a:t>
            </a:r>
            <a:br>
              <a:rPr lang="en-US" dirty="0"/>
            </a:br>
            <a:r>
              <a:rPr lang="en-US" sz="2800" dirty="0"/>
              <a:t>The Fed’s takes the economy’s temperature</a:t>
            </a:r>
            <a:endParaRPr lang="en-US" dirty="0"/>
          </a:p>
        </p:txBody>
      </p:sp>
      <p:sp>
        <p:nvSpPr>
          <p:cNvPr id="3" name="Content Placeholder 2">
            <a:extLst>
              <a:ext uri="{FF2B5EF4-FFF2-40B4-BE49-F238E27FC236}">
                <a16:creationId xmlns:a16="http://schemas.microsoft.com/office/drawing/2014/main" id="{09A1C4D7-8724-1281-CC4C-1A57C2A99B44}"/>
              </a:ext>
            </a:extLst>
          </p:cNvPr>
          <p:cNvSpPr>
            <a:spLocks noGrp="1"/>
          </p:cNvSpPr>
          <p:nvPr>
            <p:ph idx="1"/>
          </p:nvPr>
        </p:nvSpPr>
        <p:spPr/>
        <p:txBody>
          <a:bodyPr/>
          <a:lstStyle/>
          <a:p>
            <a:endParaRPr lang="en-US"/>
          </a:p>
        </p:txBody>
      </p:sp>
      <p:graphicFrame>
        <p:nvGraphicFramePr>
          <p:cNvPr id="4" name="Content Placeholder 3">
            <a:extLst>
              <a:ext uri="{FF2B5EF4-FFF2-40B4-BE49-F238E27FC236}">
                <a16:creationId xmlns:a16="http://schemas.microsoft.com/office/drawing/2014/main" id="{D72481B8-EB12-3636-3716-09E62E74C15B}"/>
              </a:ext>
            </a:extLst>
          </p:cNvPr>
          <p:cNvGraphicFramePr>
            <a:graphicFrameLocks/>
          </p:cNvGraphicFramePr>
          <p:nvPr>
            <p:extLst>
              <p:ext uri="{D42A27DB-BD31-4B8C-83A1-F6EECF244321}">
                <p14:modId xmlns:p14="http://schemas.microsoft.com/office/powerpoint/2010/main" val="335287447"/>
              </p:ext>
            </p:extLst>
          </p:nvPr>
        </p:nvGraphicFramePr>
        <p:xfrm>
          <a:off x="2646600" y="1545883"/>
          <a:ext cx="6572250" cy="2565400"/>
        </p:xfrm>
        <a:graphic>
          <a:graphicData uri="http://schemas.openxmlformats.org/drawingml/2006/table">
            <a:tbl>
              <a:tblPr firstRow="1" bandRow="1">
                <a:tableStyleId>{5C22544A-7EE6-4342-B048-85BDC9FD1C3A}</a:tableStyleId>
              </a:tblPr>
              <a:tblGrid>
                <a:gridCol w="1314450">
                  <a:extLst>
                    <a:ext uri="{9D8B030D-6E8A-4147-A177-3AD203B41FA5}">
                      <a16:colId xmlns:a16="http://schemas.microsoft.com/office/drawing/2014/main" val="1832443906"/>
                    </a:ext>
                  </a:extLst>
                </a:gridCol>
                <a:gridCol w="1314450">
                  <a:extLst>
                    <a:ext uri="{9D8B030D-6E8A-4147-A177-3AD203B41FA5}">
                      <a16:colId xmlns:a16="http://schemas.microsoft.com/office/drawing/2014/main" val="3103549292"/>
                    </a:ext>
                  </a:extLst>
                </a:gridCol>
                <a:gridCol w="1314450">
                  <a:extLst>
                    <a:ext uri="{9D8B030D-6E8A-4147-A177-3AD203B41FA5}">
                      <a16:colId xmlns:a16="http://schemas.microsoft.com/office/drawing/2014/main" val="3064373860"/>
                    </a:ext>
                  </a:extLst>
                </a:gridCol>
                <a:gridCol w="1314450">
                  <a:extLst>
                    <a:ext uri="{9D8B030D-6E8A-4147-A177-3AD203B41FA5}">
                      <a16:colId xmlns:a16="http://schemas.microsoft.com/office/drawing/2014/main" val="2446405785"/>
                    </a:ext>
                  </a:extLst>
                </a:gridCol>
                <a:gridCol w="1314450">
                  <a:extLst>
                    <a:ext uri="{9D8B030D-6E8A-4147-A177-3AD203B41FA5}">
                      <a16:colId xmlns:a16="http://schemas.microsoft.com/office/drawing/2014/main" val="751434084"/>
                    </a:ext>
                  </a:extLst>
                </a:gridCol>
              </a:tblGrid>
              <a:tr h="370840">
                <a:tc>
                  <a:txBody>
                    <a:bodyPr/>
                    <a:lstStyle/>
                    <a:p>
                      <a:endParaRPr lang="en-US" dirty="0"/>
                    </a:p>
                  </a:txBody>
                  <a:tcPr/>
                </a:tc>
                <a:tc>
                  <a:txBody>
                    <a:bodyPr/>
                    <a:lstStyle/>
                    <a:p>
                      <a:endParaRPr lang="en-US"/>
                    </a:p>
                  </a:txBody>
                  <a:tcPr/>
                </a:tc>
                <a:tc gridSpan="3">
                  <a:txBody>
                    <a:bodyPr/>
                    <a:lstStyle/>
                    <a:p>
                      <a:r>
                        <a:rPr lang="en-US" dirty="0"/>
                        <a:t>Market </a:t>
                      </a:r>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789752364"/>
                  </a:ext>
                </a:extLst>
              </a:tr>
              <a:tr h="370840">
                <a:tc>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t>
                      </a:r>
                    </a:p>
                    <a:p>
                      <a:endParaRPr lang="en-US" dirty="0"/>
                    </a:p>
                  </a:txBody>
                  <a:tcPr/>
                </a:tc>
                <a:tc>
                  <a:txBody>
                    <a:bodyPr/>
                    <a:lstStyle/>
                    <a:p>
                      <a:r>
                        <a:rPr lang="en-US" dirty="0"/>
                        <a:t>Stock</a:t>
                      </a:r>
                    </a:p>
                  </a:txBody>
                  <a:tcPr/>
                </a:tc>
                <a:tc>
                  <a:txBody>
                    <a:bodyPr/>
                    <a:lstStyle/>
                    <a:p>
                      <a:r>
                        <a:rPr lang="en-US" dirty="0"/>
                        <a:t>Bond</a:t>
                      </a:r>
                    </a:p>
                  </a:txBody>
                  <a:tcPr/>
                </a:tc>
                <a:tc>
                  <a:txBody>
                    <a:bodyPr/>
                    <a:lstStyle/>
                    <a:p>
                      <a:r>
                        <a:rPr lang="en-US" dirty="0"/>
                        <a:t>Dollar</a:t>
                      </a:r>
                    </a:p>
                  </a:txBody>
                  <a:tcPr/>
                </a:tc>
                <a:extLst>
                  <a:ext uri="{0D108BD9-81ED-4DB2-BD59-A6C34878D82A}">
                    <a16:rowId xmlns:a16="http://schemas.microsoft.com/office/drawing/2014/main" val="82365793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Industrial Production</a:t>
                      </a:r>
                    </a:p>
                  </a:txBody>
                  <a:tcPr/>
                </a:tc>
                <a:tc>
                  <a:txBody>
                    <a:bodyPr/>
                    <a:lstStyle/>
                    <a:p>
                      <a:r>
                        <a:rPr lang="en-US" dirty="0"/>
                        <a:t>Up</a:t>
                      </a:r>
                    </a:p>
                  </a:txBody>
                  <a:tcPr/>
                </a:tc>
                <a:tc>
                  <a:txBody>
                    <a:bodyPr/>
                    <a:lstStyle/>
                    <a:p>
                      <a:r>
                        <a:rPr lang="en-US" dirty="0"/>
                        <a:t>Up</a:t>
                      </a:r>
                    </a:p>
                  </a:txBody>
                  <a:tcPr/>
                </a:tc>
                <a:tc>
                  <a:txBody>
                    <a:bodyPr/>
                    <a:lstStyle/>
                    <a:p>
                      <a:r>
                        <a:rPr lang="en-US" dirty="0"/>
                        <a:t>Down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Little reaction</a:t>
                      </a:r>
                    </a:p>
                    <a:p>
                      <a:endParaRPr lang="en-US" dirty="0"/>
                    </a:p>
                  </a:txBody>
                  <a:tcPr/>
                </a:tc>
                <a:extLst>
                  <a:ext uri="{0D108BD9-81ED-4DB2-BD59-A6C34878D82A}">
                    <a16:rowId xmlns:a16="http://schemas.microsoft.com/office/drawing/2014/main" val="2240237553"/>
                  </a:ext>
                </a:extLst>
              </a:tr>
              <a:tr h="370840">
                <a:tc>
                  <a:txBody>
                    <a:bodyPr/>
                    <a:lstStyle/>
                    <a:p>
                      <a:endParaRPr lang="en-US" dirty="0"/>
                    </a:p>
                  </a:txBody>
                  <a:tcPr/>
                </a:tc>
                <a:tc>
                  <a:txBody>
                    <a:bodyPr/>
                    <a:lstStyle/>
                    <a:p>
                      <a:r>
                        <a:rPr lang="en-US" dirty="0"/>
                        <a:t>Down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Down</a:t>
                      </a:r>
                    </a:p>
                    <a:p>
                      <a:endParaRPr lang="en-US" dirty="0"/>
                    </a:p>
                  </a:txBody>
                  <a:tcPr/>
                </a:tc>
                <a:tc>
                  <a:txBody>
                    <a:bodyPr/>
                    <a:lstStyle/>
                    <a:p>
                      <a:r>
                        <a:rPr lang="en-US" dirty="0"/>
                        <a:t>Up</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Little reaction </a:t>
                      </a:r>
                    </a:p>
                  </a:txBody>
                  <a:tcPr/>
                </a:tc>
                <a:extLst>
                  <a:ext uri="{0D108BD9-81ED-4DB2-BD59-A6C34878D82A}">
                    <a16:rowId xmlns:a16="http://schemas.microsoft.com/office/drawing/2014/main" val="3723964624"/>
                  </a:ext>
                </a:extLst>
              </a:tr>
            </a:tbl>
          </a:graphicData>
        </a:graphic>
      </p:graphicFrame>
      <p:graphicFrame>
        <p:nvGraphicFramePr>
          <p:cNvPr id="5" name="Content Placeholder 3">
            <a:extLst>
              <a:ext uri="{FF2B5EF4-FFF2-40B4-BE49-F238E27FC236}">
                <a16:creationId xmlns:a16="http://schemas.microsoft.com/office/drawing/2014/main" id="{C701E5DC-A7B7-0FD1-B44E-B9B7C9AA9488}"/>
              </a:ext>
            </a:extLst>
          </p:cNvPr>
          <p:cNvGraphicFramePr>
            <a:graphicFrameLocks/>
          </p:cNvGraphicFramePr>
          <p:nvPr>
            <p:extLst>
              <p:ext uri="{D42A27DB-BD31-4B8C-83A1-F6EECF244321}">
                <p14:modId xmlns:p14="http://schemas.microsoft.com/office/powerpoint/2010/main" val="2655896415"/>
              </p:ext>
            </p:extLst>
          </p:nvPr>
        </p:nvGraphicFramePr>
        <p:xfrm>
          <a:off x="2646600" y="4167883"/>
          <a:ext cx="6572250" cy="2565400"/>
        </p:xfrm>
        <a:graphic>
          <a:graphicData uri="http://schemas.openxmlformats.org/drawingml/2006/table">
            <a:tbl>
              <a:tblPr firstRow="1" bandRow="1">
                <a:tableStyleId>{5C22544A-7EE6-4342-B048-85BDC9FD1C3A}</a:tableStyleId>
              </a:tblPr>
              <a:tblGrid>
                <a:gridCol w="1314450">
                  <a:extLst>
                    <a:ext uri="{9D8B030D-6E8A-4147-A177-3AD203B41FA5}">
                      <a16:colId xmlns:a16="http://schemas.microsoft.com/office/drawing/2014/main" val="1832443906"/>
                    </a:ext>
                  </a:extLst>
                </a:gridCol>
                <a:gridCol w="1314450">
                  <a:extLst>
                    <a:ext uri="{9D8B030D-6E8A-4147-A177-3AD203B41FA5}">
                      <a16:colId xmlns:a16="http://schemas.microsoft.com/office/drawing/2014/main" val="3103549292"/>
                    </a:ext>
                  </a:extLst>
                </a:gridCol>
                <a:gridCol w="1314450">
                  <a:extLst>
                    <a:ext uri="{9D8B030D-6E8A-4147-A177-3AD203B41FA5}">
                      <a16:colId xmlns:a16="http://schemas.microsoft.com/office/drawing/2014/main" val="3064373860"/>
                    </a:ext>
                  </a:extLst>
                </a:gridCol>
                <a:gridCol w="1314450">
                  <a:extLst>
                    <a:ext uri="{9D8B030D-6E8A-4147-A177-3AD203B41FA5}">
                      <a16:colId xmlns:a16="http://schemas.microsoft.com/office/drawing/2014/main" val="2446405785"/>
                    </a:ext>
                  </a:extLst>
                </a:gridCol>
                <a:gridCol w="1314450">
                  <a:extLst>
                    <a:ext uri="{9D8B030D-6E8A-4147-A177-3AD203B41FA5}">
                      <a16:colId xmlns:a16="http://schemas.microsoft.com/office/drawing/2014/main" val="751434084"/>
                    </a:ext>
                  </a:extLst>
                </a:gridCol>
              </a:tblGrid>
              <a:tr h="370840">
                <a:tc>
                  <a:txBody>
                    <a:bodyPr/>
                    <a:lstStyle/>
                    <a:p>
                      <a:endParaRPr lang="en-US" dirty="0"/>
                    </a:p>
                  </a:txBody>
                  <a:tcPr/>
                </a:tc>
                <a:tc>
                  <a:txBody>
                    <a:bodyPr/>
                    <a:lstStyle/>
                    <a:p>
                      <a:endParaRPr lang="en-US"/>
                    </a:p>
                  </a:txBody>
                  <a:tcPr/>
                </a:tc>
                <a:tc gridSpan="3">
                  <a:txBody>
                    <a:bodyPr/>
                    <a:lstStyle/>
                    <a:p>
                      <a:r>
                        <a:rPr lang="en-US" dirty="0"/>
                        <a:t>Market </a:t>
                      </a:r>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789752364"/>
                  </a:ext>
                </a:extLst>
              </a:tr>
              <a:tr h="370840">
                <a:tc>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t>
                      </a:r>
                    </a:p>
                    <a:p>
                      <a:endParaRPr lang="en-US" dirty="0"/>
                    </a:p>
                  </a:txBody>
                  <a:tcPr/>
                </a:tc>
                <a:tc>
                  <a:txBody>
                    <a:bodyPr/>
                    <a:lstStyle/>
                    <a:p>
                      <a:r>
                        <a:rPr lang="en-US" dirty="0"/>
                        <a:t>Stock</a:t>
                      </a:r>
                    </a:p>
                  </a:txBody>
                  <a:tcPr/>
                </a:tc>
                <a:tc>
                  <a:txBody>
                    <a:bodyPr/>
                    <a:lstStyle/>
                    <a:p>
                      <a:r>
                        <a:rPr lang="en-US" dirty="0"/>
                        <a:t>Bond</a:t>
                      </a:r>
                    </a:p>
                  </a:txBody>
                  <a:tcPr/>
                </a:tc>
                <a:tc>
                  <a:txBody>
                    <a:bodyPr/>
                    <a:lstStyle/>
                    <a:p>
                      <a:r>
                        <a:rPr lang="en-US" dirty="0"/>
                        <a:t>Dollar</a:t>
                      </a:r>
                    </a:p>
                  </a:txBody>
                  <a:tcPr/>
                </a:tc>
                <a:extLst>
                  <a:ext uri="{0D108BD9-81ED-4DB2-BD59-A6C34878D82A}">
                    <a16:rowId xmlns:a16="http://schemas.microsoft.com/office/drawing/2014/main" val="82365793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Capacity Utilization</a:t>
                      </a:r>
                    </a:p>
                  </a:txBody>
                  <a:tcPr/>
                </a:tc>
                <a:tc>
                  <a:txBody>
                    <a:bodyPr/>
                    <a:lstStyle/>
                    <a:p>
                      <a:r>
                        <a:rPr lang="en-US" dirty="0"/>
                        <a:t>Up</a:t>
                      </a:r>
                    </a:p>
                  </a:txBody>
                  <a:tcPr/>
                </a:tc>
                <a:tc>
                  <a:txBody>
                    <a:bodyPr/>
                    <a:lstStyle/>
                    <a:p>
                      <a:r>
                        <a:rPr lang="en-US" dirty="0"/>
                        <a:t>Up</a:t>
                      </a:r>
                    </a:p>
                  </a:txBody>
                  <a:tcPr/>
                </a:tc>
                <a:tc>
                  <a:txBody>
                    <a:bodyPr/>
                    <a:lstStyle/>
                    <a:p>
                      <a:r>
                        <a:rPr lang="en-US" dirty="0"/>
                        <a:t>Down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Little reaction</a:t>
                      </a:r>
                    </a:p>
                    <a:p>
                      <a:endParaRPr lang="en-US" dirty="0"/>
                    </a:p>
                  </a:txBody>
                  <a:tcPr/>
                </a:tc>
                <a:extLst>
                  <a:ext uri="{0D108BD9-81ED-4DB2-BD59-A6C34878D82A}">
                    <a16:rowId xmlns:a16="http://schemas.microsoft.com/office/drawing/2014/main" val="2240237553"/>
                  </a:ext>
                </a:extLst>
              </a:tr>
              <a:tr h="370840">
                <a:tc>
                  <a:txBody>
                    <a:bodyPr/>
                    <a:lstStyle/>
                    <a:p>
                      <a:endParaRPr lang="en-US" dirty="0"/>
                    </a:p>
                  </a:txBody>
                  <a:tcPr/>
                </a:tc>
                <a:tc>
                  <a:txBody>
                    <a:bodyPr/>
                    <a:lstStyle/>
                    <a:p>
                      <a:r>
                        <a:rPr lang="en-US" dirty="0"/>
                        <a:t>Down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Down</a:t>
                      </a:r>
                    </a:p>
                    <a:p>
                      <a:endParaRPr lang="en-US" dirty="0"/>
                    </a:p>
                  </a:txBody>
                  <a:tcPr/>
                </a:tc>
                <a:tc>
                  <a:txBody>
                    <a:bodyPr/>
                    <a:lstStyle/>
                    <a:p>
                      <a:r>
                        <a:rPr lang="en-US" dirty="0"/>
                        <a:t>Up</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Little reaction </a:t>
                      </a:r>
                    </a:p>
                  </a:txBody>
                  <a:tcPr/>
                </a:tc>
                <a:extLst>
                  <a:ext uri="{0D108BD9-81ED-4DB2-BD59-A6C34878D82A}">
                    <a16:rowId xmlns:a16="http://schemas.microsoft.com/office/drawing/2014/main" val="3723964624"/>
                  </a:ext>
                </a:extLst>
              </a:tr>
            </a:tbl>
          </a:graphicData>
        </a:graphic>
      </p:graphicFrame>
      <p:sp>
        <p:nvSpPr>
          <p:cNvPr id="6" name="Slide Number Placeholder 5">
            <a:extLst>
              <a:ext uri="{FF2B5EF4-FFF2-40B4-BE49-F238E27FC236}">
                <a16:creationId xmlns:a16="http://schemas.microsoft.com/office/drawing/2014/main" id="{F21FAB84-D7A9-A29B-F61F-5A62334975A9}"/>
              </a:ext>
            </a:extLst>
          </p:cNvPr>
          <p:cNvSpPr>
            <a:spLocks noGrp="1"/>
          </p:cNvSpPr>
          <p:nvPr>
            <p:ph type="sldNum" sz="quarter" idx="12"/>
          </p:nvPr>
        </p:nvSpPr>
        <p:spPr/>
        <p:txBody>
          <a:bodyPr/>
          <a:lstStyle/>
          <a:p>
            <a:fld id="{92AF051A-FF74-2247-B065-E58DA1926FE1}" type="slidenum">
              <a:rPr lang="en-US" smtClean="0"/>
              <a:t>16</a:t>
            </a:fld>
            <a:endParaRPr lang="en-US"/>
          </a:p>
        </p:txBody>
      </p:sp>
    </p:spTree>
    <p:extLst>
      <p:ext uri="{BB962C8B-B14F-4D97-AF65-F5344CB8AC3E}">
        <p14:creationId xmlns:p14="http://schemas.microsoft.com/office/powerpoint/2010/main" val="5330188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7B2720-0762-5D56-E741-7DF3E85D3E30}"/>
              </a:ext>
            </a:extLst>
          </p:cNvPr>
          <p:cNvSpPr>
            <a:spLocks noGrp="1"/>
          </p:cNvSpPr>
          <p:nvPr>
            <p:ph type="title"/>
          </p:nvPr>
        </p:nvSpPr>
        <p:spPr/>
        <p:txBody>
          <a:bodyPr/>
          <a:lstStyle/>
          <a:p>
            <a:r>
              <a:rPr lang="en-US" dirty="0"/>
              <a:t>The Consumer sentiment </a:t>
            </a:r>
          </a:p>
        </p:txBody>
      </p:sp>
      <p:sp>
        <p:nvSpPr>
          <p:cNvPr id="3" name="Content Placeholder 2">
            <a:extLst>
              <a:ext uri="{FF2B5EF4-FFF2-40B4-BE49-F238E27FC236}">
                <a16:creationId xmlns:a16="http://schemas.microsoft.com/office/drawing/2014/main" id="{2AB10EE7-C817-0452-A9F1-978EB8B93D93}"/>
              </a:ext>
            </a:extLst>
          </p:cNvPr>
          <p:cNvSpPr>
            <a:spLocks noGrp="1"/>
          </p:cNvSpPr>
          <p:nvPr>
            <p:ph idx="1"/>
          </p:nvPr>
        </p:nvSpPr>
        <p:spPr/>
        <p:txBody>
          <a:bodyPr/>
          <a:lstStyle/>
          <a:p>
            <a:endParaRPr lang="en-US"/>
          </a:p>
        </p:txBody>
      </p:sp>
      <p:graphicFrame>
        <p:nvGraphicFramePr>
          <p:cNvPr id="4" name="Content Placeholder 3">
            <a:extLst>
              <a:ext uri="{FF2B5EF4-FFF2-40B4-BE49-F238E27FC236}">
                <a16:creationId xmlns:a16="http://schemas.microsoft.com/office/drawing/2014/main" id="{D43B2F28-9127-8578-4AC4-4AB004BFD470}"/>
              </a:ext>
            </a:extLst>
          </p:cNvPr>
          <p:cNvGraphicFramePr>
            <a:graphicFrameLocks/>
          </p:cNvGraphicFramePr>
          <p:nvPr>
            <p:extLst>
              <p:ext uri="{D42A27DB-BD31-4B8C-83A1-F6EECF244321}">
                <p14:modId xmlns:p14="http://schemas.microsoft.com/office/powerpoint/2010/main" val="2423735340"/>
              </p:ext>
            </p:extLst>
          </p:nvPr>
        </p:nvGraphicFramePr>
        <p:xfrm>
          <a:off x="2077800" y="2193883"/>
          <a:ext cx="6572250" cy="2291080"/>
        </p:xfrm>
        <a:graphic>
          <a:graphicData uri="http://schemas.openxmlformats.org/drawingml/2006/table">
            <a:tbl>
              <a:tblPr firstRow="1" bandRow="1">
                <a:tableStyleId>{5C22544A-7EE6-4342-B048-85BDC9FD1C3A}</a:tableStyleId>
              </a:tblPr>
              <a:tblGrid>
                <a:gridCol w="1314450">
                  <a:extLst>
                    <a:ext uri="{9D8B030D-6E8A-4147-A177-3AD203B41FA5}">
                      <a16:colId xmlns:a16="http://schemas.microsoft.com/office/drawing/2014/main" val="1832443906"/>
                    </a:ext>
                  </a:extLst>
                </a:gridCol>
                <a:gridCol w="1314450">
                  <a:extLst>
                    <a:ext uri="{9D8B030D-6E8A-4147-A177-3AD203B41FA5}">
                      <a16:colId xmlns:a16="http://schemas.microsoft.com/office/drawing/2014/main" val="3103549292"/>
                    </a:ext>
                  </a:extLst>
                </a:gridCol>
                <a:gridCol w="1314450">
                  <a:extLst>
                    <a:ext uri="{9D8B030D-6E8A-4147-A177-3AD203B41FA5}">
                      <a16:colId xmlns:a16="http://schemas.microsoft.com/office/drawing/2014/main" val="3064373860"/>
                    </a:ext>
                  </a:extLst>
                </a:gridCol>
                <a:gridCol w="1314450">
                  <a:extLst>
                    <a:ext uri="{9D8B030D-6E8A-4147-A177-3AD203B41FA5}">
                      <a16:colId xmlns:a16="http://schemas.microsoft.com/office/drawing/2014/main" val="2446405785"/>
                    </a:ext>
                  </a:extLst>
                </a:gridCol>
                <a:gridCol w="1314450">
                  <a:extLst>
                    <a:ext uri="{9D8B030D-6E8A-4147-A177-3AD203B41FA5}">
                      <a16:colId xmlns:a16="http://schemas.microsoft.com/office/drawing/2014/main" val="751434084"/>
                    </a:ext>
                  </a:extLst>
                </a:gridCol>
              </a:tblGrid>
              <a:tr h="370840">
                <a:tc>
                  <a:txBody>
                    <a:bodyPr/>
                    <a:lstStyle/>
                    <a:p>
                      <a:endParaRPr lang="en-US" dirty="0"/>
                    </a:p>
                  </a:txBody>
                  <a:tcPr/>
                </a:tc>
                <a:tc>
                  <a:txBody>
                    <a:bodyPr/>
                    <a:lstStyle/>
                    <a:p>
                      <a:endParaRPr lang="en-US"/>
                    </a:p>
                  </a:txBody>
                  <a:tcPr/>
                </a:tc>
                <a:tc gridSpan="3">
                  <a:txBody>
                    <a:bodyPr/>
                    <a:lstStyle/>
                    <a:p>
                      <a:r>
                        <a:rPr lang="en-US" dirty="0"/>
                        <a:t>Market </a:t>
                      </a:r>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789752364"/>
                  </a:ext>
                </a:extLst>
              </a:tr>
              <a:tr h="370840">
                <a:tc>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t>
                      </a:r>
                    </a:p>
                    <a:p>
                      <a:endParaRPr lang="en-US" dirty="0"/>
                    </a:p>
                  </a:txBody>
                  <a:tcPr/>
                </a:tc>
                <a:tc>
                  <a:txBody>
                    <a:bodyPr/>
                    <a:lstStyle/>
                    <a:p>
                      <a:r>
                        <a:rPr lang="en-US" dirty="0"/>
                        <a:t>Stock</a:t>
                      </a:r>
                    </a:p>
                  </a:txBody>
                  <a:tcPr/>
                </a:tc>
                <a:tc>
                  <a:txBody>
                    <a:bodyPr/>
                    <a:lstStyle/>
                    <a:p>
                      <a:r>
                        <a:rPr lang="en-US" dirty="0"/>
                        <a:t>Bond</a:t>
                      </a:r>
                    </a:p>
                  </a:txBody>
                  <a:tcPr/>
                </a:tc>
                <a:tc>
                  <a:txBody>
                    <a:bodyPr/>
                    <a:lstStyle/>
                    <a:p>
                      <a:r>
                        <a:rPr lang="en-US" dirty="0"/>
                        <a:t>Dollar</a:t>
                      </a:r>
                    </a:p>
                  </a:txBody>
                  <a:tcPr/>
                </a:tc>
                <a:extLst>
                  <a:ext uri="{0D108BD9-81ED-4DB2-BD59-A6C34878D82A}">
                    <a16:rowId xmlns:a16="http://schemas.microsoft.com/office/drawing/2014/main" val="82365793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Consumer Sentiment </a:t>
                      </a:r>
                    </a:p>
                  </a:txBody>
                  <a:tcPr/>
                </a:tc>
                <a:tc>
                  <a:txBody>
                    <a:bodyPr/>
                    <a:lstStyle/>
                    <a:p>
                      <a:r>
                        <a:rPr lang="en-US" dirty="0"/>
                        <a:t>Up</a:t>
                      </a:r>
                    </a:p>
                  </a:txBody>
                  <a:tcPr/>
                </a:tc>
                <a:tc>
                  <a:txBody>
                    <a:bodyPr/>
                    <a:lstStyle/>
                    <a:p>
                      <a:r>
                        <a:rPr lang="en-US" dirty="0"/>
                        <a:t>Up</a:t>
                      </a:r>
                    </a:p>
                  </a:txBody>
                  <a:tcPr/>
                </a:tc>
                <a:tc>
                  <a:txBody>
                    <a:bodyPr/>
                    <a:lstStyle/>
                    <a:p>
                      <a:r>
                        <a:rPr lang="en-US" dirty="0"/>
                        <a:t>Down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Up</a:t>
                      </a:r>
                    </a:p>
                    <a:p>
                      <a:endParaRPr lang="en-US" dirty="0"/>
                    </a:p>
                  </a:txBody>
                  <a:tcPr/>
                </a:tc>
                <a:extLst>
                  <a:ext uri="{0D108BD9-81ED-4DB2-BD59-A6C34878D82A}">
                    <a16:rowId xmlns:a16="http://schemas.microsoft.com/office/drawing/2014/main" val="2240237553"/>
                  </a:ext>
                </a:extLst>
              </a:tr>
              <a:tr h="370840">
                <a:tc>
                  <a:txBody>
                    <a:bodyPr/>
                    <a:lstStyle/>
                    <a:p>
                      <a:endParaRPr lang="en-US" dirty="0"/>
                    </a:p>
                  </a:txBody>
                  <a:tcPr/>
                </a:tc>
                <a:tc>
                  <a:txBody>
                    <a:bodyPr/>
                    <a:lstStyle/>
                    <a:p>
                      <a:r>
                        <a:rPr lang="en-US" dirty="0"/>
                        <a:t>Down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Down</a:t>
                      </a:r>
                    </a:p>
                    <a:p>
                      <a:endParaRPr lang="en-US" dirty="0"/>
                    </a:p>
                  </a:txBody>
                  <a:tcPr/>
                </a:tc>
                <a:tc>
                  <a:txBody>
                    <a:bodyPr/>
                    <a:lstStyle/>
                    <a:p>
                      <a:r>
                        <a:rPr lang="en-US" dirty="0"/>
                        <a:t>Up</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Down</a:t>
                      </a:r>
                    </a:p>
                  </a:txBody>
                  <a:tcPr/>
                </a:tc>
                <a:extLst>
                  <a:ext uri="{0D108BD9-81ED-4DB2-BD59-A6C34878D82A}">
                    <a16:rowId xmlns:a16="http://schemas.microsoft.com/office/drawing/2014/main" val="3723964624"/>
                  </a:ext>
                </a:extLst>
              </a:tr>
            </a:tbl>
          </a:graphicData>
        </a:graphic>
      </p:graphicFrame>
      <p:sp>
        <p:nvSpPr>
          <p:cNvPr id="5" name="Slide Number Placeholder 4">
            <a:extLst>
              <a:ext uri="{FF2B5EF4-FFF2-40B4-BE49-F238E27FC236}">
                <a16:creationId xmlns:a16="http://schemas.microsoft.com/office/drawing/2014/main" id="{413A71F5-6FDC-2E42-5B15-80BAC694EB3A}"/>
              </a:ext>
            </a:extLst>
          </p:cNvPr>
          <p:cNvSpPr>
            <a:spLocks noGrp="1"/>
          </p:cNvSpPr>
          <p:nvPr>
            <p:ph type="sldNum" sz="quarter" idx="12"/>
          </p:nvPr>
        </p:nvSpPr>
        <p:spPr/>
        <p:txBody>
          <a:bodyPr/>
          <a:lstStyle/>
          <a:p>
            <a:fld id="{92AF051A-FF74-2247-B065-E58DA1926FE1}" type="slidenum">
              <a:rPr lang="en-US" smtClean="0"/>
              <a:t>17</a:t>
            </a:fld>
            <a:endParaRPr lang="en-US"/>
          </a:p>
        </p:txBody>
      </p:sp>
    </p:spTree>
    <p:extLst>
      <p:ext uri="{BB962C8B-B14F-4D97-AF65-F5344CB8AC3E}">
        <p14:creationId xmlns:p14="http://schemas.microsoft.com/office/powerpoint/2010/main" val="6537772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ED155-0BD9-A257-0ECC-D026E1A66BDC}"/>
              </a:ext>
            </a:extLst>
          </p:cNvPr>
          <p:cNvSpPr>
            <a:spLocks noGrp="1"/>
          </p:cNvSpPr>
          <p:nvPr>
            <p:ph type="title"/>
          </p:nvPr>
        </p:nvSpPr>
        <p:spPr/>
        <p:txBody>
          <a:bodyPr/>
          <a:lstStyle/>
          <a:p>
            <a:r>
              <a:rPr lang="en-US" dirty="0"/>
              <a:t>Housing Starts/Building Permits</a:t>
            </a:r>
          </a:p>
        </p:txBody>
      </p:sp>
      <p:sp>
        <p:nvSpPr>
          <p:cNvPr id="3" name="Content Placeholder 2">
            <a:extLst>
              <a:ext uri="{FF2B5EF4-FFF2-40B4-BE49-F238E27FC236}">
                <a16:creationId xmlns:a16="http://schemas.microsoft.com/office/drawing/2014/main" id="{73EDC5C9-4CB2-B2B4-A213-A3B45859F248}"/>
              </a:ext>
            </a:extLst>
          </p:cNvPr>
          <p:cNvSpPr>
            <a:spLocks noGrp="1"/>
          </p:cNvSpPr>
          <p:nvPr>
            <p:ph idx="1"/>
          </p:nvPr>
        </p:nvSpPr>
        <p:spPr/>
        <p:txBody>
          <a:bodyPr/>
          <a:lstStyle/>
          <a:p>
            <a:endParaRPr lang="en-US"/>
          </a:p>
        </p:txBody>
      </p:sp>
      <p:graphicFrame>
        <p:nvGraphicFramePr>
          <p:cNvPr id="4" name="Content Placeholder 3">
            <a:extLst>
              <a:ext uri="{FF2B5EF4-FFF2-40B4-BE49-F238E27FC236}">
                <a16:creationId xmlns:a16="http://schemas.microsoft.com/office/drawing/2014/main" id="{8D7C9CBE-E530-2FAC-8E9F-08515C30ACD3}"/>
              </a:ext>
            </a:extLst>
          </p:cNvPr>
          <p:cNvGraphicFramePr>
            <a:graphicFrameLocks/>
          </p:cNvGraphicFramePr>
          <p:nvPr>
            <p:extLst>
              <p:ext uri="{D42A27DB-BD31-4B8C-83A1-F6EECF244321}">
                <p14:modId xmlns:p14="http://schemas.microsoft.com/office/powerpoint/2010/main" val="3614172818"/>
              </p:ext>
            </p:extLst>
          </p:nvPr>
        </p:nvGraphicFramePr>
        <p:xfrm>
          <a:off x="2077800" y="2193883"/>
          <a:ext cx="6572250" cy="2291080"/>
        </p:xfrm>
        <a:graphic>
          <a:graphicData uri="http://schemas.openxmlformats.org/drawingml/2006/table">
            <a:tbl>
              <a:tblPr firstRow="1" bandRow="1">
                <a:tableStyleId>{5C22544A-7EE6-4342-B048-85BDC9FD1C3A}</a:tableStyleId>
              </a:tblPr>
              <a:tblGrid>
                <a:gridCol w="1314450">
                  <a:extLst>
                    <a:ext uri="{9D8B030D-6E8A-4147-A177-3AD203B41FA5}">
                      <a16:colId xmlns:a16="http://schemas.microsoft.com/office/drawing/2014/main" val="1832443906"/>
                    </a:ext>
                  </a:extLst>
                </a:gridCol>
                <a:gridCol w="1314450">
                  <a:extLst>
                    <a:ext uri="{9D8B030D-6E8A-4147-A177-3AD203B41FA5}">
                      <a16:colId xmlns:a16="http://schemas.microsoft.com/office/drawing/2014/main" val="3103549292"/>
                    </a:ext>
                  </a:extLst>
                </a:gridCol>
                <a:gridCol w="1314450">
                  <a:extLst>
                    <a:ext uri="{9D8B030D-6E8A-4147-A177-3AD203B41FA5}">
                      <a16:colId xmlns:a16="http://schemas.microsoft.com/office/drawing/2014/main" val="3064373860"/>
                    </a:ext>
                  </a:extLst>
                </a:gridCol>
                <a:gridCol w="1314450">
                  <a:extLst>
                    <a:ext uri="{9D8B030D-6E8A-4147-A177-3AD203B41FA5}">
                      <a16:colId xmlns:a16="http://schemas.microsoft.com/office/drawing/2014/main" val="2446405785"/>
                    </a:ext>
                  </a:extLst>
                </a:gridCol>
                <a:gridCol w="1314450">
                  <a:extLst>
                    <a:ext uri="{9D8B030D-6E8A-4147-A177-3AD203B41FA5}">
                      <a16:colId xmlns:a16="http://schemas.microsoft.com/office/drawing/2014/main" val="751434084"/>
                    </a:ext>
                  </a:extLst>
                </a:gridCol>
              </a:tblGrid>
              <a:tr h="370840">
                <a:tc>
                  <a:txBody>
                    <a:bodyPr/>
                    <a:lstStyle/>
                    <a:p>
                      <a:endParaRPr lang="en-US" dirty="0"/>
                    </a:p>
                  </a:txBody>
                  <a:tcPr/>
                </a:tc>
                <a:tc>
                  <a:txBody>
                    <a:bodyPr/>
                    <a:lstStyle/>
                    <a:p>
                      <a:endParaRPr lang="en-US"/>
                    </a:p>
                  </a:txBody>
                  <a:tcPr/>
                </a:tc>
                <a:tc gridSpan="3">
                  <a:txBody>
                    <a:bodyPr/>
                    <a:lstStyle/>
                    <a:p>
                      <a:r>
                        <a:rPr lang="en-US" dirty="0"/>
                        <a:t>Market </a:t>
                      </a:r>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789752364"/>
                  </a:ext>
                </a:extLst>
              </a:tr>
              <a:tr h="370840">
                <a:tc>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t>
                      </a:r>
                    </a:p>
                    <a:p>
                      <a:endParaRPr lang="en-US" dirty="0"/>
                    </a:p>
                  </a:txBody>
                  <a:tcPr/>
                </a:tc>
                <a:tc>
                  <a:txBody>
                    <a:bodyPr/>
                    <a:lstStyle/>
                    <a:p>
                      <a:r>
                        <a:rPr lang="en-US" dirty="0"/>
                        <a:t>Stock</a:t>
                      </a:r>
                    </a:p>
                  </a:txBody>
                  <a:tcPr/>
                </a:tc>
                <a:tc>
                  <a:txBody>
                    <a:bodyPr/>
                    <a:lstStyle/>
                    <a:p>
                      <a:r>
                        <a:rPr lang="en-US" dirty="0"/>
                        <a:t>Bond</a:t>
                      </a:r>
                    </a:p>
                  </a:txBody>
                  <a:tcPr/>
                </a:tc>
                <a:tc>
                  <a:txBody>
                    <a:bodyPr/>
                    <a:lstStyle/>
                    <a:p>
                      <a:r>
                        <a:rPr lang="en-US" dirty="0"/>
                        <a:t>Dollar</a:t>
                      </a:r>
                    </a:p>
                  </a:txBody>
                  <a:tcPr/>
                </a:tc>
                <a:extLst>
                  <a:ext uri="{0D108BD9-81ED-4DB2-BD59-A6C34878D82A}">
                    <a16:rowId xmlns:a16="http://schemas.microsoft.com/office/drawing/2014/main" val="82365793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Housing Starts</a:t>
                      </a:r>
                    </a:p>
                  </a:txBody>
                  <a:tcPr/>
                </a:tc>
                <a:tc>
                  <a:txBody>
                    <a:bodyPr/>
                    <a:lstStyle/>
                    <a:p>
                      <a:r>
                        <a:rPr lang="en-US" dirty="0"/>
                        <a:t>Up</a:t>
                      </a:r>
                    </a:p>
                  </a:txBody>
                  <a:tcPr/>
                </a:tc>
                <a:tc>
                  <a:txBody>
                    <a:bodyPr/>
                    <a:lstStyle/>
                    <a:p>
                      <a:r>
                        <a:rPr lang="en-US" dirty="0"/>
                        <a:t>Up</a:t>
                      </a:r>
                    </a:p>
                  </a:txBody>
                  <a:tcPr/>
                </a:tc>
                <a:tc>
                  <a:txBody>
                    <a:bodyPr/>
                    <a:lstStyle/>
                    <a:p>
                      <a:r>
                        <a:rPr lang="en-US" dirty="0"/>
                        <a:t>Down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 reaction</a:t>
                      </a:r>
                    </a:p>
                    <a:p>
                      <a:endParaRPr lang="en-US" dirty="0"/>
                    </a:p>
                  </a:txBody>
                  <a:tcPr/>
                </a:tc>
                <a:extLst>
                  <a:ext uri="{0D108BD9-81ED-4DB2-BD59-A6C34878D82A}">
                    <a16:rowId xmlns:a16="http://schemas.microsoft.com/office/drawing/2014/main" val="2240237553"/>
                  </a:ext>
                </a:extLst>
              </a:tr>
              <a:tr h="370840">
                <a:tc>
                  <a:txBody>
                    <a:bodyPr/>
                    <a:lstStyle/>
                    <a:p>
                      <a:endParaRPr lang="en-US" dirty="0"/>
                    </a:p>
                  </a:txBody>
                  <a:tcPr/>
                </a:tc>
                <a:tc>
                  <a:txBody>
                    <a:bodyPr/>
                    <a:lstStyle/>
                    <a:p>
                      <a:r>
                        <a:rPr lang="en-US" dirty="0"/>
                        <a:t>Down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Down</a:t>
                      </a:r>
                    </a:p>
                    <a:p>
                      <a:endParaRPr lang="en-US" dirty="0"/>
                    </a:p>
                  </a:txBody>
                  <a:tcPr/>
                </a:tc>
                <a:tc>
                  <a:txBody>
                    <a:bodyPr/>
                    <a:lstStyle/>
                    <a:p>
                      <a:r>
                        <a:rPr lang="en-US" dirty="0"/>
                        <a:t>Up</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 reaction</a:t>
                      </a:r>
                    </a:p>
                  </a:txBody>
                  <a:tcPr/>
                </a:tc>
                <a:extLst>
                  <a:ext uri="{0D108BD9-81ED-4DB2-BD59-A6C34878D82A}">
                    <a16:rowId xmlns:a16="http://schemas.microsoft.com/office/drawing/2014/main" val="3723964624"/>
                  </a:ext>
                </a:extLst>
              </a:tr>
            </a:tbl>
          </a:graphicData>
        </a:graphic>
      </p:graphicFrame>
      <p:sp>
        <p:nvSpPr>
          <p:cNvPr id="5" name="Slide Number Placeholder 4">
            <a:extLst>
              <a:ext uri="{FF2B5EF4-FFF2-40B4-BE49-F238E27FC236}">
                <a16:creationId xmlns:a16="http://schemas.microsoft.com/office/drawing/2014/main" id="{26FDC9B1-9155-A0AB-C1F1-EA0DCD56602F}"/>
              </a:ext>
            </a:extLst>
          </p:cNvPr>
          <p:cNvSpPr>
            <a:spLocks noGrp="1"/>
          </p:cNvSpPr>
          <p:nvPr>
            <p:ph type="sldNum" sz="quarter" idx="12"/>
          </p:nvPr>
        </p:nvSpPr>
        <p:spPr/>
        <p:txBody>
          <a:bodyPr/>
          <a:lstStyle/>
          <a:p>
            <a:fld id="{92AF051A-FF74-2247-B065-E58DA1926FE1}" type="slidenum">
              <a:rPr lang="en-US" smtClean="0"/>
              <a:t>18</a:t>
            </a:fld>
            <a:endParaRPr lang="en-US"/>
          </a:p>
        </p:txBody>
      </p:sp>
    </p:spTree>
    <p:extLst>
      <p:ext uri="{BB962C8B-B14F-4D97-AF65-F5344CB8AC3E}">
        <p14:creationId xmlns:p14="http://schemas.microsoft.com/office/powerpoint/2010/main" val="9681287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FB35BF-531F-E2EF-BC05-48E2D1530470}"/>
              </a:ext>
            </a:extLst>
          </p:cNvPr>
          <p:cNvSpPr>
            <a:spLocks noGrp="1"/>
          </p:cNvSpPr>
          <p:nvPr>
            <p:ph type="title"/>
          </p:nvPr>
        </p:nvSpPr>
        <p:spPr/>
        <p:txBody>
          <a:bodyPr/>
          <a:lstStyle/>
          <a:p>
            <a:r>
              <a:rPr lang="en-US" dirty="0"/>
              <a:t>The consumer price index (CPI) </a:t>
            </a:r>
          </a:p>
        </p:txBody>
      </p:sp>
      <p:sp>
        <p:nvSpPr>
          <p:cNvPr id="3" name="Content Placeholder 2">
            <a:extLst>
              <a:ext uri="{FF2B5EF4-FFF2-40B4-BE49-F238E27FC236}">
                <a16:creationId xmlns:a16="http://schemas.microsoft.com/office/drawing/2014/main" id="{B3200CCD-16F5-5D78-C064-D2B9B2E1E466}"/>
              </a:ext>
            </a:extLst>
          </p:cNvPr>
          <p:cNvSpPr>
            <a:spLocks noGrp="1"/>
          </p:cNvSpPr>
          <p:nvPr>
            <p:ph idx="1"/>
          </p:nvPr>
        </p:nvSpPr>
        <p:spPr/>
        <p:txBody>
          <a:bodyPr/>
          <a:lstStyle/>
          <a:p>
            <a:endParaRPr lang="en-US"/>
          </a:p>
        </p:txBody>
      </p:sp>
      <p:graphicFrame>
        <p:nvGraphicFramePr>
          <p:cNvPr id="4" name="Content Placeholder 3">
            <a:extLst>
              <a:ext uri="{FF2B5EF4-FFF2-40B4-BE49-F238E27FC236}">
                <a16:creationId xmlns:a16="http://schemas.microsoft.com/office/drawing/2014/main" id="{B27E66F7-2F2A-2CE0-4EB6-C1D7D80102EB}"/>
              </a:ext>
            </a:extLst>
          </p:cNvPr>
          <p:cNvGraphicFramePr>
            <a:graphicFrameLocks/>
          </p:cNvGraphicFramePr>
          <p:nvPr>
            <p:extLst>
              <p:ext uri="{D42A27DB-BD31-4B8C-83A1-F6EECF244321}">
                <p14:modId xmlns:p14="http://schemas.microsoft.com/office/powerpoint/2010/main" val="727462043"/>
              </p:ext>
            </p:extLst>
          </p:nvPr>
        </p:nvGraphicFramePr>
        <p:xfrm>
          <a:off x="2077800" y="2193883"/>
          <a:ext cx="6572250" cy="2291080"/>
        </p:xfrm>
        <a:graphic>
          <a:graphicData uri="http://schemas.openxmlformats.org/drawingml/2006/table">
            <a:tbl>
              <a:tblPr firstRow="1" bandRow="1">
                <a:tableStyleId>{5C22544A-7EE6-4342-B048-85BDC9FD1C3A}</a:tableStyleId>
              </a:tblPr>
              <a:tblGrid>
                <a:gridCol w="1314450">
                  <a:extLst>
                    <a:ext uri="{9D8B030D-6E8A-4147-A177-3AD203B41FA5}">
                      <a16:colId xmlns:a16="http://schemas.microsoft.com/office/drawing/2014/main" val="1832443906"/>
                    </a:ext>
                  </a:extLst>
                </a:gridCol>
                <a:gridCol w="1314450">
                  <a:extLst>
                    <a:ext uri="{9D8B030D-6E8A-4147-A177-3AD203B41FA5}">
                      <a16:colId xmlns:a16="http://schemas.microsoft.com/office/drawing/2014/main" val="3103549292"/>
                    </a:ext>
                  </a:extLst>
                </a:gridCol>
                <a:gridCol w="1314450">
                  <a:extLst>
                    <a:ext uri="{9D8B030D-6E8A-4147-A177-3AD203B41FA5}">
                      <a16:colId xmlns:a16="http://schemas.microsoft.com/office/drawing/2014/main" val="3064373860"/>
                    </a:ext>
                  </a:extLst>
                </a:gridCol>
                <a:gridCol w="1314450">
                  <a:extLst>
                    <a:ext uri="{9D8B030D-6E8A-4147-A177-3AD203B41FA5}">
                      <a16:colId xmlns:a16="http://schemas.microsoft.com/office/drawing/2014/main" val="2446405785"/>
                    </a:ext>
                  </a:extLst>
                </a:gridCol>
                <a:gridCol w="1314450">
                  <a:extLst>
                    <a:ext uri="{9D8B030D-6E8A-4147-A177-3AD203B41FA5}">
                      <a16:colId xmlns:a16="http://schemas.microsoft.com/office/drawing/2014/main" val="751434084"/>
                    </a:ext>
                  </a:extLst>
                </a:gridCol>
              </a:tblGrid>
              <a:tr h="370840">
                <a:tc>
                  <a:txBody>
                    <a:bodyPr/>
                    <a:lstStyle/>
                    <a:p>
                      <a:endParaRPr lang="en-US" dirty="0"/>
                    </a:p>
                  </a:txBody>
                  <a:tcPr/>
                </a:tc>
                <a:tc>
                  <a:txBody>
                    <a:bodyPr/>
                    <a:lstStyle/>
                    <a:p>
                      <a:endParaRPr lang="en-US" dirty="0"/>
                    </a:p>
                  </a:txBody>
                  <a:tcPr/>
                </a:tc>
                <a:tc gridSpan="3">
                  <a:txBody>
                    <a:bodyPr/>
                    <a:lstStyle/>
                    <a:p>
                      <a:r>
                        <a:rPr lang="en-US" dirty="0"/>
                        <a:t>Market </a:t>
                      </a:r>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789752364"/>
                  </a:ext>
                </a:extLst>
              </a:tr>
              <a:tr h="370840">
                <a:tc>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t>
                      </a:r>
                    </a:p>
                    <a:p>
                      <a:endParaRPr lang="en-US" dirty="0"/>
                    </a:p>
                  </a:txBody>
                  <a:tcPr/>
                </a:tc>
                <a:tc>
                  <a:txBody>
                    <a:bodyPr/>
                    <a:lstStyle/>
                    <a:p>
                      <a:r>
                        <a:rPr lang="en-US" dirty="0"/>
                        <a:t>Stock</a:t>
                      </a:r>
                    </a:p>
                  </a:txBody>
                  <a:tcPr/>
                </a:tc>
                <a:tc>
                  <a:txBody>
                    <a:bodyPr/>
                    <a:lstStyle/>
                    <a:p>
                      <a:r>
                        <a:rPr lang="en-US" dirty="0"/>
                        <a:t>Bond</a:t>
                      </a:r>
                    </a:p>
                  </a:txBody>
                  <a:tcPr/>
                </a:tc>
                <a:tc>
                  <a:txBody>
                    <a:bodyPr/>
                    <a:lstStyle/>
                    <a:p>
                      <a:r>
                        <a:rPr lang="en-US" dirty="0"/>
                        <a:t>Dollar</a:t>
                      </a:r>
                    </a:p>
                  </a:txBody>
                  <a:tcPr/>
                </a:tc>
                <a:extLst>
                  <a:ext uri="{0D108BD9-81ED-4DB2-BD59-A6C34878D82A}">
                    <a16:rowId xmlns:a16="http://schemas.microsoft.com/office/drawing/2014/main" val="82365793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CPI </a:t>
                      </a:r>
                    </a:p>
                  </a:txBody>
                  <a:tcPr/>
                </a:tc>
                <a:tc>
                  <a:txBody>
                    <a:bodyPr/>
                    <a:lstStyle/>
                    <a:p>
                      <a:r>
                        <a:rPr lang="en-US" dirty="0"/>
                        <a:t>Up</a:t>
                      </a:r>
                    </a:p>
                  </a:txBody>
                  <a:tcPr/>
                </a:tc>
                <a:tc>
                  <a:txBody>
                    <a:bodyPr/>
                    <a:lstStyle/>
                    <a:p>
                      <a:r>
                        <a:rPr lang="en-US" dirty="0"/>
                        <a:t>Down</a:t>
                      </a:r>
                    </a:p>
                  </a:txBody>
                  <a:tcPr/>
                </a:tc>
                <a:tc>
                  <a:txBody>
                    <a:bodyPr/>
                    <a:lstStyle/>
                    <a:p>
                      <a:r>
                        <a:rPr lang="en-US" dirty="0"/>
                        <a:t>Down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Uncertain</a:t>
                      </a:r>
                    </a:p>
                    <a:p>
                      <a:endParaRPr lang="en-US" dirty="0"/>
                    </a:p>
                  </a:txBody>
                  <a:tcPr/>
                </a:tc>
                <a:extLst>
                  <a:ext uri="{0D108BD9-81ED-4DB2-BD59-A6C34878D82A}">
                    <a16:rowId xmlns:a16="http://schemas.microsoft.com/office/drawing/2014/main" val="2240237553"/>
                  </a:ext>
                </a:extLst>
              </a:tr>
              <a:tr h="370840">
                <a:tc>
                  <a:txBody>
                    <a:bodyPr/>
                    <a:lstStyle/>
                    <a:p>
                      <a:endParaRPr lang="en-US" dirty="0"/>
                    </a:p>
                  </a:txBody>
                  <a:tcPr/>
                </a:tc>
                <a:tc>
                  <a:txBody>
                    <a:bodyPr/>
                    <a:lstStyle/>
                    <a:p>
                      <a:r>
                        <a:rPr lang="en-US" dirty="0"/>
                        <a:t>Down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Up</a:t>
                      </a:r>
                    </a:p>
                    <a:p>
                      <a:endParaRPr lang="en-US" dirty="0"/>
                    </a:p>
                  </a:txBody>
                  <a:tcPr/>
                </a:tc>
                <a:tc>
                  <a:txBody>
                    <a:bodyPr/>
                    <a:lstStyle/>
                    <a:p>
                      <a:r>
                        <a:rPr lang="en-US" dirty="0"/>
                        <a:t>Up</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Uncertain</a:t>
                      </a:r>
                    </a:p>
                  </a:txBody>
                  <a:tcPr/>
                </a:tc>
                <a:extLst>
                  <a:ext uri="{0D108BD9-81ED-4DB2-BD59-A6C34878D82A}">
                    <a16:rowId xmlns:a16="http://schemas.microsoft.com/office/drawing/2014/main" val="3723964624"/>
                  </a:ext>
                </a:extLst>
              </a:tr>
            </a:tbl>
          </a:graphicData>
        </a:graphic>
      </p:graphicFrame>
      <p:sp>
        <p:nvSpPr>
          <p:cNvPr id="5" name="Slide Number Placeholder 4">
            <a:extLst>
              <a:ext uri="{FF2B5EF4-FFF2-40B4-BE49-F238E27FC236}">
                <a16:creationId xmlns:a16="http://schemas.microsoft.com/office/drawing/2014/main" id="{19BD3B2F-8491-2287-60AA-04DE961412EA}"/>
              </a:ext>
            </a:extLst>
          </p:cNvPr>
          <p:cNvSpPr>
            <a:spLocks noGrp="1"/>
          </p:cNvSpPr>
          <p:nvPr>
            <p:ph type="sldNum" sz="quarter" idx="12"/>
          </p:nvPr>
        </p:nvSpPr>
        <p:spPr/>
        <p:txBody>
          <a:bodyPr/>
          <a:lstStyle/>
          <a:p>
            <a:fld id="{92AF051A-FF74-2247-B065-E58DA1926FE1}" type="slidenum">
              <a:rPr lang="en-US" smtClean="0"/>
              <a:t>19</a:t>
            </a:fld>
            <a:endParaRPr lang="en-US"/>
          </a:p>
        </p:txBody>
      </p:sp>
    </p:spTree>
    <p:extLst>
      <p:ext uri="{BB962C8B-B14F-4D97-AF65-F5344CB8AC3E}">
        <p14:creationId xmlns:p14="http://schemas.microsoft.com/office/powerpoint/2010/main" val="13652284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323F80-FB0A-27B8-0DF1-AB2BFD696B9A}"/>
              </a:ext>
            </a:extLst>
          </p:cNvPr>
          <p:cNvSpPr>
            <a:spLocks noGrp="1"/>
          </p:cNvSpPr>
          <p:nvPr>
            <p:ph type="title"/>
          </p:nvPr>
        </p:nvSpPr>
        <p:spPr/>
        <p:txBody>
          <a:bodyPr/>
          <a:lstStyle/>
          <a:p>
            <a:r>
              <a:rPr lang="en-US" dirty="0"/>
              <a:t>Fixed Income Market</a:t>
            </a:r>
          </a:p>
        </p:txBody>
      </p:sp>
      <p:sp>
        <p:nvSpPr>
          <p:cNvPr id="3" name="Content Placeholder 2">
            <a:extLst>
              <a:ext uri="{FF2B5EF4-FFF2-40B4-BE49-F238E27FC236}">
                <a16:creationId xmlns:a16="http://schemas.microsoft.com/office/drawing/2014/main" id="{04634561-92AB-9FF9-5942-07CDDFE8258F}"/>
              </a:ext>
            </a:extLst>
          </p:cNvPr>
          <p:cNvSpPr>
            <a:spLocks noGrp="1"/>
          </p:cNvSpPr>
          <p:nvPr>
            <p:ph idx="1"/>
          </p:nvPr>
        </p:nvSpPr>
        <p:spPr>
          <a:xfrm>
            <a:off x="216815" y="1825625"/>
            <a:ext cx="6353637" cy="4351338"/>
          </a:xfrm>
        </p:spPr>
        <p:txBody>
          <a:bodyPr>
            <a:normAutofit lnSpcReduction="10000"/>
          </a:bodyPr>
          <a:lstStyle/>
          <a:p>
            <a:r>
              <a:rPr lang="en-US" dirty="0"/>
              <a:t>Any market forces that causes the economy to grow more rapidly, or causes the inflation rate to rise, increases the likelihood that the Federal Reserve will </a:t>
            </a:r>
            <a:r>
              <a:rPr lang="en-US" b="1" u="sng" dirty="0"/>
              <a:t>raise interest </a:t>
            </a:r>
            <a:r>
              <a:rPr lang="en-US" dirty="0"/>
              <a:t>rates and decrease prices in the fixed income markets. </a:t>
            </a:r>
          </a:p>
          <a:p>
            <a:r>
              <a:rPr lang="en-US" dirty="0"/>
              <a:t>Any market forces that causes economic activity to decline, or the inflation rate to drop, increases the likelihood that the federal reserve will </a:t>
            </a:r>
            <a:r>
              <a:rPr lang="en-US" b="1" u="sng" dirty="0"/>
              <a:t>lower interest </a:t>
            </a:r>
            <a:r>
              <a:rPr lang="en-US" dirty="0"/>
              <a:t>rates and raise prices in the fixed-income markets. </a:t>
            </a:r>
          </a:p>
        </p:txBody>
      </p:sp>
      <p:sp>
        <p:nvSpPr>
          <p:cNvPr id="4" name="Up-Down Arrow 3">
            <a:extLst>
              <a:ext uri="{FF2B5EF4-FFF2-40B4-BE49-F238E27FC236}">
                <a16:creationId xmlns:a16="http://schemas.microsoft.com/office/drawing/2014/main" id="{D1934CAF-25AF-3637-B884-4A69E6BAAA6F}"/>
              </a:ext>
            </a:extLst>
          </p:cNvPr>
          <p:cNvSpPr/>
          <p:nvPr/>
        </p:nvSpPr>
        <p:spPr>
          <a:xfrm>
            <a:off x="6914506" y="614488"/>
            <a:ext cx="4602824" cy="5562475"/>
          </a:xfrm>
          <a:prstGeom prst="upDownArrow">
            <a:avLst/>
          </a:prstGeom>
          <a:gradFill flip="none" rotWithShape="1">
            <a:gsLst>
              <a:gs pos="100000">
                <a:schemeClr val="accent1"/>
              </a:gs>
              <a:gs pos="0">
                <a:schemeClr val="accent2"/>
              </a:gs>
              <a:gs pos="100000">
                <a:schemeClr val="accent1"/>
              </a:gs>
              <a:gs pos="100000">
                <a:schemeClr val="accent2">
                  <a:lumMod val="45000"/>
                  <a:lumOff val="55000"/>
                </a:schemeClr>
              </a:gs>
              <a:gs pos="100000">
                <a:schemeClr val="accent1"/>
              </a:gs>
            </a:gsLst>
            <a:lin ang="540000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a:t>ECONOMY </a:t>
            </a:r>
          </a:p>
        </p:txBody>
      </p:sp>
      <p:sp>
        <p:nvSpPr>
          <p:cNvPr id="5" name="Down Arrow 4">
            <a:extLst>
              <a:ext uri="{FF2B5EF4-FFF2-40B4-BE49-F238E27FC236}">
                <a16:creationId xmlns:a16="http://schemas.microsoft.com/office/drawing/2014/main" id="{E63A7AED-0BED-CE51-AFC0-D255BD21FE20}"/>
              </a:ext>
            </a:extLst>
          </p:cNvPr>
          <p:cNvSpPr/>
          <p:nvPr/>
        </p:nvSpPr>
        <p:spPr>
          <a:xfrm>
            <a:off x="10104322" y="1336421"/>
            <a:ext cx="484632" cy="978408"/>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Down Arrow 5">
            <a:extLst>
              <a:ext uri="{FF2B5EF4-FFF2-40B4-BE49-F238E27FC236}">
                <a16:creationId xmlns:a16="http://schemas.microsoft.com/office/drawing/2014/main" id="{CC51D959-A0D7-A3CD-6AB7-B590445CFE00}"/>
              </a:ext>
            </a:extLst>
          </p:cNvPr>
          <p:cNvSpPr/>
          <p:nvPr/>
        </p:nvSpPr>
        <p:spPr>
          <a:xfrm rot="10800000">
            <a:off x="8306295" y="628288"/>
            <a:ext cx="484632" cy="978408"/>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Down Arrow 6">
            <a:extLst>
              <a:ext uri="{FF2B5EF4-FFF2-40B4-BE49-F238E27FC236}">
                <a16:creationId xmlns:a16="http://schemas.microsoft.com/office/drawing/2014/main" id="{F8A7F084-7CB9-209E-FA6D-7B702822C3DD}"/>
              </a:ext>
            </a:extLst>
          </p:cNvPr>
          <p:cNvSpPr/>
          <p:nvPr/>
        </p:nvSpPr>
        <p:spPr>
          <a:xfrm>
            <a:off x="10104322" y="4730785"/>
            <a:ext cx="484632" cy="978408"/>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Down Arrow 7">
            <a:extLst>
              <a:ext uri="{FF2B5EF4-FFF2-40B4-BE49-F238E27FC236}">
                <a16:creationId xmlns:a16="http://schemas.microsoft.com/office/drawing/2014/main" id="{3C91A030-0B0F-00DA-9CCC-556333385966}"/>
              </a:ext>
            </a:extLst>
          </p:cNvPr>
          <p:cNvSpPr/>
          <p:nvPr/>
        </p:nvSpPr>
        <p:spPr>
          <a:xfrm rot="10800000">
            <a:off x="8304766" y="4121436"/>
            <a:ext cx="484632" cy="978408"/>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34C30FF5-13CE-1821-19F2-052289BCFAA7}"/>
              </a:ext>
            </a:extLst>
          </p:cNvPr>
          <p:cNvSpPr txBox="1"/>
          <p:nvPr/>
        </p:nvSpPr>
        <p:spPr>
          <a:xfrm>
            <a:off x="8076697" y="1679236"/>
            <a:ext cx="1425070" cy="369332"/>
          </a:xfrm>
          <a:prstGeom prst="rect">
            <a:avLst/>
          </a:prstGeom>
          <a:noFill/>
        </p:spPr>
        <p:txBody>
          <a:bodyPr wrap="none" rtlCol="0">
            <a:spAutoFit/>
          </a:bodyPr>
          <a:lstStyle/>
          <a:p>
            <a:r>
              <a:rPr lang="en-US" dirty="0"/>
              <a:t>Interest rates</a:t>
            </a:r>
          </a:p>
        </p:txBody>
      </p:sp>
      <p:sp>
        <p:nvSpPr>
          <p:cNvPr id="10" name="TextBox 9">
            <a:extLst>
              <a:ext uri="{FF2B5EF4-FFF2-40B4-BE49-F238E27FC236}">
                <a16:creationId xmlns:a16="http://schemas.microsoft.com/office/drawing/2014/main" id="{3F92CE18-BEC0-D602-EFB3-B5ED52BCF0D9}"/>
              </a:ext>
            </a:extLst>
          </p:cNvPr>
          <p:cNvSpPr txBox="1"/>
          <p:nvPr/>
        </p:nvSpPr>
        <p:spPr>
          <a:xfrm>
            <a:off x="9634103" y="4291844"/>
            <a:ext cx="1425070" cy="369332"/>
          </a:xfrm>
          <a:prstGeom prst="rect">
            <a:avLst/>
          </a:prstGeom>
          <a:noFill/>
        </p:spPr>
        <p:txBody>
          <a:bodyPr wrap="none" rtlCol="0">
            <a:spAutoFit/>
          </a:bodyPr>
          <a:lstStyle/>
          <a:p>
            <a:r>
              <a:rPr lang="en-US" dirty="0"/>
              <a:t>Interest rates</a:t>
            </a:r>
          </a:p>
        </p:txBody>
      </p:sp>
      <p:sp>
        <p:nvSpPr>
          <p:cNvPr id="11" name="TextBox 10">
            <a:extLst>
              <a:ext uri="{FF2B5EF4-FFF2-40B4-BE49-F238E27FC236}">
                <a16:creationId xmlns:a16="http://schemas.microsoft.com/office/drawing/2014/main" id="{8BDAA7A1-006F-9A29-D57D-702F76E9F703}"/>
              </a:ext>
            </a:extLst>
          </p:cNvPr>
          <p:cNvSpPr txBox="1"/>
          <p:nvPr/>
        </p:nvSpPr>
        <p:spPr>
          <a:xfrm>
            <a:off x="9634103" y="2364048"/>
            <a:ext cx="1391086" cy="369332"/>
          </a:xfrm>
          <a:prstGeom prst="rect">
            <a:avLst/>
          </a:prstGeom>
          <a:noFill/>
        </p:spPr>
        <p:txBody>
          <a:bodyPr wrap="none" rtlCol="0">
            <a:spAutoFit/>
          </a:bodyPr>
          <a:lstStyle/>
          <a:p>
            <a:r>
              <a:rPr lang="en-US" dirty="0"/>
              <a:t>Bond market</a:t>
            </a:r>
          </a:p>
        </p:txBody>
      </p:sp>
      <p:sp>
        <p:nvSpPr>
          <p:cNvPr id="12" name="TextBox 11">
            <a:extLst>
              <a:ext uri="{FF2B5EF4-FFF2-40B4-BE49-F238E27FC236}">
                <a16:creationId xmlns:a16="http://schemas.microsoft.com/office/drawing/2014/main" id="{96CC0441-805E-686D-90ED-DE1AB218FA3A}"/>
              </a:ext>
            </a:extLst>
          </p:cNvPr>
          <p:cNvSpPr txBox="1"/>
          <p:nvPr/>
        </p:nvSpPr>
        <p:spPr>
          <a:xfrm>
            <a:off x="8369183" y="5084406"/>
            <a:ext cx="1391086" cy="369332"/>
          </a:xfrm>
          <a:prstGeom prst="rect">
            <a:avLst/>
          </a:prstGeom>
          <a:noFill/>
        </p:spPr>
        <p:txBody>
          <a:bodyPr wrap="none" rtlCol="0">
            <a:spAutoFit/>
          </a:bodyPr>
          <a:lstStyle/>
          <a:p>
            <a:r>
              <a:rPr lang="en-US" dirty="0"/>
              <a:t>Bond market</a:t>
            </a:r>
          </a:p>
        </p:txBody>
      </p:sp>
      <p:sp>
        <p:nvSpPr>
          <p:cNvPr id="13" name="Slide Number Placeholder 12">
            <a:extLst>
              <a:ext uri="{FF2B5EF4-FFF2-40B4-BE49-F238E27FC236}">
                <a16:creationId xmlns:a16="http://schemas.microsoft.com/office/drawing/2014/main" id="{90093467-D802-708E-9D0C-F2A78E78EA53}"/>
              </a:ext>
            </a:extLst>
          </p:cNvPr>
          <p:cNvSpPr>
            <a:spLocks noGrp="1"/>
          </p:cNvSpPr>
          <p:nvPr>
            <p:ph type="sldNum" sz="quarter" idx="12"/>
          </p:nvPr>
        </p:nvSpPr>
        <p:spPr/>
        <p:txBody>
          <a:bodyPr/>
          <a:lstStyle/>
          <a:p>
            <a:fld id="{92AF051A-FF74-2247-B065-E58DA1926FE1}" type="slidenum">
              <a:rPr lang="en-US" smtClean="0"/>
              <a:t>2</a:t>
            </a:fld>
            <a:endParaRPr lang="en-US"/>
          </a:p>
        </p:txBody>
      </p:sp>
    </p:spTree>
    <p:extLst>
      <p:ext uri="{BB962C8B-B14F-4D97-AF65-F5344CB8AC3E}">
        <p14:creationId xmlns:p14="http://schemas.microsoft.com/office/powerpoint/2010/main" val="27758478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960A8D-4E4E-A803-17BC-AB744CF0532F}"/>
              </a:ext>
            </a:extLst>
          </p:cNvPr>
          <p:cNvSpPr>
            <a:spLocks noGrp="1"/>
          </p:cNvSpPr>
          <p:nvPr>
            <p:ph type="title"/>
          </p:nvPr>
        </p:nvSpPr>
        <p:spPr/>
        <p:txBody>
          <a:bodyPr/>
          <a:lstStyle/>
          <a:p>
            <a:r>
              <a:rPr lang="en-US" dirty="0"/>
              <a:t>Durable goods orders </a:t>
            </a:r>
          </a:p>
        </p:txBody>
      </p:sp>
      <p:graphicFrame>
        <p:nvGraphicFramePr>
          <p:cNvPr id="4" name="Content Placeholder 3">
            <a:extLst>
              <a:ext uri="{FF2B5EF4-FFF2-40B4-BE49-F238E27FC236}">
                <a16:creationId xmlns:a16="http://schemas.microsoft.com/office/drawing/2014/main" id="{3774EE22-04E6-D3A6-C387-9EB13600A813}"/>
              </a:ext>
            </a:extLst>
          </p:cNvPr>
          <p:cNvGraphicFramePr>
            <a:graphicFrameLocks/>
          </p:cNvGraphicFramePr>
          <p:nvPr>
            <p:extLst>
              <p:ext uri="{D42A27DB-BD31-4B8C-83A1-F6EECF244321}">
                <p14:modId xmlns:p14="http://schemas.microsoft.com/office/powerpoint/2010/main" val="4076043183"/>
              </p:ext>
            </p:extLst>
          </p:nvPr>
        </p:nvGraphicFramePr>
        <p:xfrm>
          <a:off x="2077800" y="2193883"/>
          <a:ext cx="6572250" cy="2565400"/>
        </p:xfrm>
        <a:graphic>
          <a:graphicData uri="http://schemas.openxmlformats.org/drawingml/2006/table">
            <a:tbl>
              <a:tblPr firstRow="1" bandRow="1">
                <a:tableStyleId>{5C22544A-7EE6-4342-B048-85BDC9FD1C3A}</a:tableStyleId>
              </a:tblPr>
              <a:tblGrid>
                <a:gridCol w="1314450">
                  <a:extLst>
                    <a:ext uri="{9D8B030D-6E8A-4147-A177-3AD203B41FA5}">
                      <a16:colId xmlns:a16="http://schemas.microsoft.com/office/drawing/2014/main" val="1832443906"/>
                    </a:ext>
                  </a:extLst>
                </a:gridCol>
                <a:gridCol w="1314450">
                  <a:extLst>
                    <a:ext uri="{9D8B030D-6E8A-4147-A177-3AD203B41FA5}">
                      <a16:colId xmlns:a16="http://schemas.microsoft.com/office/drawing/2014/main" val="3103549292"/>
                    </a:ext>
                  </a:extLst>
                </a:gridCol>
                <a:gridCol w="1314450">
                  <a:extLst>
                    <a:ext uri="{9D8B030D-6E8A-4147-A177-3AD203B41FA5}">
                      <a16:colId xmlns:a16="http://schemas.microsoft.com/office/drawing/2014/main" val="3064373860"/>
                    </a:ext>
                  </a:extLst>
                </a:gridCol>
                <a:gridCol w="1314450">
                  <a:extLst>
                    <a:ext uri="{9D8B030D-6E8A-4147-A177-3AD203B41FA5}">
                      <a16:colId xmlns:a16="http://schemas.microsoft.com/office/drawing/2014/main" val="2446405785"/>
                    </a:ext>
                  </a:extLst>
                </a:gridCol>
                <a:gridCol w="1314450">
                  <a:extLst>
                    <a:ext uri="{9D8B030D-6E8A-4147-A177-3AD203B41FA5}">
                      <a16:colId xmlns:a16="http://schemas.microsoft.com/office/drawing/2014/main" val="751434084"/>
                    </a:ext>
                  </a:extLst>
                </a:gridCol>
              </a:tblGrid>
              <a:tr h="370840">
                <a:tc>
                  <a:txBody>
                    <a:bodyPr/>
                    <a:lstStyle/>
                    <a:p>
                      <a:endParaRPr lang="en-US" dirty="0"/>
                    </a:p>
                  </a:txBody>
                  <a:tcPr/>
                </a:tc>
                <a:tc>
                  <a:txBody>
                    <a:bodyPr/>
                    <a:lstStyle/>
                    <a:p>
                      <a:endParaRPr lang="en-US" dirty="0"/>
                    </a:p>
                  </a:txBody>
                  <a:tcPr/>
                </a:tc>
                <a:tc gridSpan="3">
                  <a:txBody>
                    <a:bodyPr/>
                    <a:lstStyle/>
                    <a:p>
                      <a:r>
                        <a:rPr lang="en-US" dirty="0"/>
                        <a:t>Market </a:t>
                      </a:r>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789752364"/>
                  </a:ext>
                </a:extLst>
              </a:tr>
              <a:tr h="370840">
                <a:tc>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t>
                      </a:r>
                    </a:p>
                    <a:p>
                      <a:endParaRPr lang="en-US" dirty="0"/>
                    </a:p>
                  </a:txBody>
                  <a:tcPr/>
                </a:tc>
                <a:tc>
                  <a:txBody>
                    <a:bodyPr/>
                    <a:lstStyle/>
                    <a:p>
                      <a:r>
                        <a:rPr lang="en-US" dirty="0"/>
                        <a:t>Stock</a:t>
                      </a:r>
                    </a:p>
                  </a:txBody>
                  <a:tcPr/>
                </a:tc>
                <a:tc>
                  <a:txBody>
                    <a:bodyPr/>
                    <a:lstStyle/>
                    <a:p>
                      <a:r>
                        <a:rPr lang="en-US" dirty="0"/>
                        <a:t>Bond</a:t>
                      </a:r>
                    </a:p>
                  </a:txBody>
                  <a:tcPr/>
                </a:tc>
                <a:tc>
                  <a:txBody>
                    <a:bodyPr/>
                    <a:lstStyle/>
                    <a:p>
                      <a:r>
                        <a:rPr lang="en-US" dirty="0"/>
                        <a:t>Dollar</a:t>
                      </a:r>
                    </a:p>
                  </a:txBody>
                  <a:tcPr/>
                </a:tc>
                <a:extLst>
                  <a:ext uri="{0D108BD9-81ED-4DB2-BD59-A6C34878D82A}">
                    <a16:rowId xmlns:a16="http://schemas.microsoft.com/office/drawing/2014/main" val="82365793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Durable goods orders </a:t>
                      </a:r>
                    </a:p>
                  </a:txBody>
                  <a:tcPr/>
                </a:tc>
                <a:tc>
                  <a:txBody>
                    <a:bodyPr/>
                    <a:lstStyle/>
                    <a:p>
                      <a:r>
                        <a:rPr lang="en-US" dirty="0"/>
                        <a:t>Up</a:t>
                      </a:r>
                    </a:p>
                  </a:txBody>
                  <a:tcPr/>
                </a:tc>
                <a:tc>
                  <a:txBody>
                    <a:bodyPr/>
                    <a:lstStyle/>
                    <a:p>
                      <a:r>
                        <a:rPr lang="en-US" dirty="0"/>
                        <a:t>Down</a:t>
                      </a:r>
                    </a:p>
                  </a:txBody>
                  <a:tcPr/>
                </a:tc>
                <a:tc>
                  <a:txBody>
                    <a:bodyPr/>
                    <a:lstStyle/>
                    <a:p>
                      <a:r>
                        <a:rPr lang="en-US" dirty="0"/>
                        <a:t>Down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 reaction</a:t>
                      </a:r>
                    </a:p>
                    <a:p>
                      <a:endParaRPr lang="en-US" dirty="0"/>
                    </a:p>
                  </a:txBody>
                  <a:tcPr/>
                </a:tc>
                <a:extLst>
                  <a:ext uri="{0D108BD9-81ED-4DB2-BD59-A6C34878D82A}">
                    <a16:rowId xmlns:a16="http://schemas.microsoft.com/office/drawing/2014/main" val="2240237553"/>
                  </a:ext>
                </a:extLst>
              </a:tr>
              <a:tr h="370840">
                <a:tc>
                  <a:txBody>
                    <a:bodyPr/>
                    <a:lstStyle/>
                    <a:p>
                      <a:endParaRPr lang="en-US" dirty="0"/>
                    </a:p>
                  </a:txBody>
                  <a:tcPr/>
                </a:tc>
                <a:tc>
                  <a:txBody>
                    <a:bodyPr/>
                    <a:lstStyle/>
                    <a:p>
                      <a:r>
                        <a:rPr lang="en-US" dirty="0"/>
                        <a:t>Down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Up</a:t>
                      </a:r>
                    </a:p>
                    <a:p>
                      <a:endParaRPr lang="en-US" dirty="0"/>
                    </a:p>
                  </a:txBody>
                  <a:tcPr/>
                </a:tc>
                <a:tc>
                  <a:txBody>
                    <a:bodyPr/>
                    <a:lstStyle/>
                    <a:p>
                      <a:r>
                        <a:rPr lang="en-US" dirty="0"/>
                        <a:t>Up</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 reaction</a:t>
                      </a:r>
                    </a:p>
                  </a:txBody>
                  <a:tcPr/>
                </a:tc>
                <a:extLst>
                  <a:ext uri="{0D108BD9-81ED-4DB2-BD59-A6C34878D82A}">
                    <a16:rowId xmlns:a16="http://schemas.microsoft.com/office/drawing/2014/main" val="3723964624"/>
                  </a:ext>
                </a:extLst>
              </a:tr>
            </a:tbl>
          </a:graphicData>
        </a:graphic>
      </p:graphicFrame>
      <p:sp>
        <p:nvSpPr>
          <p:cNvPr id="5" name="Slide Number Placeholder 4">
            <a:extLst>
              <a:ext uri="{FF2B5EF4-FFF2-40B4-BE49-F238E27FC236}">
                <a16:creationId xmlns:a16="http://schemas.microsoft.com/office/drawing/2014/main" id="{F15C8AD6-CB9D-8549-482D-E75BC1A3484C}"/>
              </a:ext>
            </a:extLst>
          </p:cNvPr>
          <p:cNvSpPr>
            <a:spLocks noGrp="1"/>
          </p:cNvSpPr>
          <p:nvPr>
            <p:ph type="sldNum" sz="quarter" idx="12"/>
          </p:nvPr>
        </p:nvSpPr>
        <p:spPr/>
        <p:txBody>
          <a:bodyPr/>
          <a:lstStyle/>
          <a:p>
            <a:fld id="{92AF051A-FF74-2247-B065-E58DA1926FE1}" type="slidenum">
              <a:rPr lang="en-US" smtClean="0"/>
              <a:t>20</a:t>
            </a:fld>
            <a:endParaRPr lang="en-US"/>
          </a:p>
        </p:txBody>
      </p:sp>
    </p:spTree>
    <p:extLst>
      <p:ext uri="{BB962C8B-B14F-4D97-AF65-F5344CB8AC3E}">
        <p14:creationId xmlns:p14="http://schemas.microsoft.com/office/powerpoint/2010/main" val="10093730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BF48D-298F-BBAC-7943-FE7FEED1F66A}"/>
              </a:ext>
            </a:extLst>
          </p:cNvPr>
          <p:cNvSpPr>
            <a:spLocks noGrp="1"/>
          </p:cNvSpPr>
          <p:nvPr>
            <p:ph type="title"/>
          </p:nvPr>
        </p:nvSpPr>
        <p:spPr>
          <a:xfrm>
            <a:off x="0" y="0"/>
            <a:ext cx="10515600" cy="872489"/>
          </a:xfrm>
        </p:spPr>
        <p:txBody>
          <a:bodyPr>
            <a:normAutofit fontScale="90000"/>
          </a:bodyPr>
          <a:lstStyle/>
          <a:p>
            <a:r>
              <a:rPr lang="en-US" dirty="0"/>
              <a:t>Personal Income and Consumption Expenditures </a:t>
            </a:r>
          </a:p>
        </p:txBody>
      </p:sp>
      <p:sp>
        <p:nvSpPr>
          <p:cNvPr id="3" name="Content Placeholder 2">
            <a:extLst>
              <a:ext uri="{FF2B5EF4-FFF2-40B4-BE49-F238E27FC236}">
                <a16:creationId xmlns:a16="http://schemas.microsoft.com/office/drawing/2014/main" id="{0AE2B37F-5CA8-448F-B41D-CAB2A8023616}"/>
              </a:ext>
            </a:extLst>
          </p:cNvPr>
          <p:cNvSpPr>
            <a:spLocks noGrp="1"/>
          </p:cNvSpPr>
          <p:nvPr>
            <p:ph idx="1"/>
          </p:nvPr>
        </p:nvSpPr>
        <p:spPr/>
        <p:txBody>
          <a:bodyPr/>
          <a:lstStyle/>
          <a:p>
            <a:endParaRPr lang="en-US"/>
          </a:p>
        </p:txBody>
      </p:sp>
      <p:graphicFrame>
        <p:nvGraphicFramePr>
          <p:cNvPr id="5" name="Content Placeholder 3">
            <a:extLst>
              <a:ext uri="{FF2B5EF4-FFF2-40B4-BE49-F238E27FC236}">
                <a16:creationId xmlns:a16="http://schemas.microsoft.com/office/drawing/2014/main" id="{05394223-508D-8DCF-3D53-68F6515037D6}"/>
              </a:ext>
            </a:extLst>
          </p:cNvPr>
          <p:cNvGraphicFramePr>
            <a:graphicFrameLocks/>
          </p:cNvGraphicFramePr>
          <p:nvPr>
            <p:extLst>
              <p:ext uri="{D42A27DB-BD31-4B8C-83A1-F6EECF244321}">
                <p14:modId xmlns:p14="http://schemas.microsoft.com/office/powerpoint/2010/main" val="2694811910"/>
              </p:ext>
            </p:extLst>
          </p:nvPr>
        </p:nvGraphicFramePr>
        <p:xfrm>
          <a:off x="3086100" y="1356677"/>
          <a:ext cx="7636590" cy="2291080"/>
        </p:xfrm>
        <a:graphic>
          <a:graphicData uri="http://schemas.openxmlformats.org/drawingml/2006/table">
            <a:tbl>
              <a:tblPr firstRow="1" bandRow="1">
                <a:tableStyleId>{5C22544A-7EE6-4342-B048-85BDC9FD1C3A}</a:tableStyleId>
              </a:tblPr>
              <a:tblGrid>
                <a:gridCol w="1527318">
                  <a:extLst>
                    <a:ext uri="{9D8B030D-6E8A-4147-A177-3AD203B41FA5}">
                      <a16:colId xmlns:a16="http://schemas.microsoft.com/office/drawing/2014/main" val="1832443906"/>
                    </a:ext>
                  </a:extLst>
                </a:gridCol>
                <a:gridCol w="1527318">
                  <a:extLst>
                    <a:ext uri="{9D8B030D-6E8A-4147-A177-3AD203B41FA5}">
                      <a16:colId xmlns:a16="http://schemas.microsoft.com/office/drawing/2014/main" val="3103549292"/>
                    </a:ext>
                  </a:extLst>
                </a:gridCol>
                <a:gridCol w="1527318">
                  <a:extLst>
                    <a:ext uri="{9D8B030D-6E8A-4147-A177-3AD203B41FA5}">
                      <a16:colId xmlns:a16="http://schemas.microsoft.com/office/drawing/2014/main" val="3064373860"/>
                    </a:ext>
                  </a:extLst>
                </a:gridCol>
                <a:gridCol w="1527318">
                  <a:extLst>
                    <a:ext uri="{9D8B030D-6E8A-4147-A177-3AD203B41FA5}">
                      <a16:colId xmlns:a16="http://schemas.microsoft.com/office/drawing/2014/main" val="2446405785"/>
                    </a:ext>
                  </a:extLst>
                </a:gridCol>
                <a:gridCol w="1527318">
                  <a:extLst>
                    <a:ext uri="{9D8B030D-6E8A-4147-A177-3AD203B41FA5}">
                      <a16:colId xmlns:a16="http://schemas.microsoft.com/office/drawing/2014/main" val="751434084"/>
                    </a:ext>
                  </a:extLst>
                </a:gridCol>
              </a:tblGrid>
              <a:tr h="370840">
                <a:tc>
                  <a:txBody>
                    <a:bodyPr/>
                    <a:lstStyle/>
                    <a:p>
                      <a:endParaRPr lang="en-US" dirty="0"/>
                    </a:p>
                  </a:txBody>
                  <a:tcPr/>
                </a:tc>
                <a:tc>
                  <a:txBody>
                    <a:bodyPr/>
                    <a:lstStyle/>
                    <a:p>
                      <a:endParaRPr lang="en-US" dirty="0"/>
                    </a:p>
                  </a:txBody>
                  <a:tcPr/>
                </a:tc>
                <a:tc gridSpan="3">
                  <a:txBody>
                    <a:bodyPr/>
                    <a:lstStyle/>
                    <a:p>
                      <a:r>
                        <a:rPr lang="en-US" dirty="0"/>
                        <a:t>Market </a:t>
                      </a:r>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789752364"/>
                  </a:ext>
                </a:extLst>
              </a:tr>
              <a:tr h="370840">
                <a:tc>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t>
                      </a:r>
                    </a:p>
                    <a:p>
                      <a:endParaRPr lang="en-US" dirty="0"/>
                    </a:p>
                  </a:txBody>
                  <a:tcPr/>
                </a:tc>
                <a:tc>
                  <a:txBody>
                    <a:bodyPr/>
                    <a:lstStyle/>
                    <a:p>
                      <a:r>
                        <a:rPr lang="en-US" dirty="0"/>
                        <a:t>Stock</a:t>
                      </a:r>
                    </a:p>
                  </a:txBody>
                  <a:tcPr/>
                </a:tc>
                <a:tc>
                  <a:txBody>
                    <a:bodyPr/>
                    <a:lstStyle/>
                    <a:p>
                      <a:r>
                        <a:rPr lang="en-US" dirty="0"/>
                        <a:t>Bond</a:t>
                      </a:r>
                    </a:p>
                  </a:txBody>
                  <a:tcPr/>
                </a:tc>
                <a:tc>
                  <a:txBody>
                    <a:bodyPr/>
                    <a:lstStyle/>
                    <a:p>
                      <a:r>
                        <a:rPr lang="en-US" dirty="0"/>
                        <a:t>Dollar</a:t>
                      </a:r>
                    </a:p>
                  </a:txBody>
                  <a:tcPr/>
                </a:tc>
                <a:extLst>
                  <a:ext uri="{0D108BD9-81ED-4DB2-BD59-A6C34878D82A}">
                    <a16:rowId xmlns:a16="http://schemas.microsoft.com/office/drawing/2014/main" val="82365793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Personal Income</a:t>
                      </a:r>
                    </a:p>
                  </a:txBody>
                  <a:tcPr/>
                </a:tc>
                <a:tc>
                  <a:txBody>
                    <a:bodyPr/>
                    <a:lstStyle/>
                    <a:p>
                      <a:r>
                        <a:rPr lang="en-US" dirty="0"/>
                        <a:t>Up</a:t>
                      </a:r>
                    </a:p>
                  </a:txBody>
                  <a:tcPr/>
                </a:tc>
                <a:tc>
                  <a:txBody>
                    <a:bodyPr/>
                    <a:lstStyle/>
                    <a:p>
                      <a:r>
                        <a:rPr lang="en-US" dirty="0"/>
                        <a:t>Up</a:t>
                      </a:r>
                    </a:p>
                  </a:txBody>
                  <a:tcPr/>
                </a:tc>
                <a:tc>
                  <a:txBody>
                    <a:bodyPr/>
                    <a:lstStyle/>
                    <a:p>
                      <a:r>
                        <a:rPr lang="en-US" dirty="0"/>
                        <a:t>Down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Up</a:t>
                      </a:r>
                    </a:p>
                    <a:p>
                      <a:endParaRPr lang="en-US" dirty="0"/>
                    </a:p>
                  </a:txBody>
                  <a:tcPr/>
                </a:tc>
                <a:extLst>
                  <a:ext uri="{0D108BD9-81ED-4DB2-BD59-A6C34878D82A}">
                    <a16:rowId xmlns:a16="http://schemas.microsoft.com/office/drawing/2014/main" val="2240237553"/>
                  </a:ext>
                </a:extLst>
              </a:tr>
              <a:tr h="370840">
                <a:tc>
                  <a:txBody>
                    <a:bodyPr/>
                    <a:lstStyle/>
                    <a:p>
                      <a:endParaRPr lang="en-US" dirty="0"/>
                    </a:p>
                  </a:txBody>
                  <a:tcPr/>
                </a:tc>
                <a:tc>
                  <a:txBody>
                    <a:bodyPr/>
                    <a:lstStyle/>
                    <a:p>
                      <a:r>
                        <a:rPr lang="en-US" dirty="0"/>
                        <a:t>Down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Down</a:t>
                      </a:r>
                    </a:p>
                    <a:p>
                      <a:endParaRPr lang="en-US" dirty="0"/>
                    </a:p>
                  </a:txBody>
                  <a:tcPr/>
                </a:tc>
                <a:tc>
                  <a:txBody>
                    <a:bodyPr/>
                    <a:lstStyle/>
                    <a:p>
                      <a:r>
                        <a:rPr lang="en-US" dirty="0"/>
                        <a:t>Up</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Down</a:t>
                      </a:r>
                    </a:p>
                  </a:txBody>
                  <a:tcPr/>
                </a:tc>
                <a:extLst>
                  <a:ext uri="{0D108BD9-81ED-4DB2-BD59-A6C34878D82A}">
                    <a16:rowId xmlns:a16="http://schemas.microsoft.com/office/drawing/2014/main" val="3723964624"/>
                  </a:ext>
                </a:extLst>
              </a:tr>
            </a:tbl>
          </a:graphicData>
        </a:graphic>
      </p:graphicFrame>
      <p:graphicFrame>
        <p:nvGraphicFramePr>
          <p:cNvPr id="6" name="Content Placeholder 3">
            <a:extLst>
              <a:ext uri="{FF2B5EF4-FFF2-40B4-BE49-F238E27FC236}">
                <a16:creationId xmlns:a16="http://schemas.microsoft.com/office/drawing/2014/main" id="{ABB16591-6531-CDF5-CF04-4782CB97547E}"/>
              </a:ext>
            </a:extLst>
          </p:cNvPr>
          <p:cNvGraphicFramePr>
            <a:graphicFrameLocks/>
          </p:cNvGraphicFramePr>
          <p:nvPr>
            <p:extLst>
              <p:ext uri="{D42A27DB-BD31-4B8C-83A1-F6EECF244321}">
                <p14:modId xmlns:p14="http://schemas.microsoft.com/office/powerpoint/2010/main" val="3021339119"/>
              </p:ext>
            </p:extLst>
          </p:nvPr>
        </p:nvGraphicFramePr>
        <p:xfrm>
          <a:off x="3086100" y="3766820"/>
          <a:ext cx="7636590" cy="2291080"/>
        </p:xfrm>
        <a:graphic>
          <a:graphicData uri="http://schemas.openxmlformats.org/drawingml/2006/table">
            <a:tbl>
              <a:tblPr firstRow="1" bandRow="1">
                <a:tableStyleId>{5C22544A-7EE6-4342-B048-85BDC9FD1C3A}</a:tableStyleId>
              </a:tblPr>
              <a:tblGrid>
                <a:gridCol w="1527318">
                  <a:extLst>
                    <a:ext uri="{9D8B030D-6E8A-4147-A177-3AD203B41FA5}">
                      <a16:colId xmlns:a16="http://schemas.microsoft.com/office/drawing/2014/main" val="1832443906"/>
                    </a:ext>
                  </a:extLst>
                </a:gridCol>
                <a:gridCol w="1527318">
                  <a:extLst>
                    <a:ext uri="{9D8B030D-6E8A-4147-A177-3AD203B41FA5}">
                      <a16:colId xmlns:a16="http://schemas.microsoft.com/office/drawing/2014/main" val="3103549292"/>
                    </a:ext>
                  </a:extLst>
                </a:gridCol>
                <a:gridCol w="1527318">
                  <a:extLst>
                    <a:ext uri="{9D8B030D-6E8A-4147-A177-3AD203B41FA5}">
                      <a16:colId xmlns:a16="http://schemas.microsoft.com/office/drawing/2014/main" val="3064373860"/>
                    </a:ext>
                  </a:extLst>
                </a:gridCol>
                <a:gridCol w="1527318">
                  <a:extLst>
                    <a:ext uri="{9D8B030D-6E8A-4147-A177-3AD203B41FA5}">
                      <a16:colId xmlns:a16="http://schemas.microsoft.com/office/drawing/2014/main" val="2446405785"/>
                    </a:ext>
                  </a:extLst>
                </a:gridCol>
                <a:gridCol w="1527318">
                  <a:extLst>
                    <a:ext uri="{9D8B030D-6E8A-4147-A177-3AD203B41FA5}">
                      <a16:colId xmlns:a16="http://schemas.microsoft.com/office/drawing/2014/main" val="751434084"/>
                    </a:ext>
                  </a:extLst>
                </a:gridCol>
              </a:tblGrid>
              <a:tr h="370840">
                <a:tc>
                  <a:txBody>
                    <a:bodyPr/>
                    <a:lstStyle/>
                    <a:p>
                      <a:endParaRPr lang="en-US" dirty="0"/>
                    </a:p>
                  </a:txBody>
                  <a:tcPr/>
                </a:tc>
                <a:tc>
                  <a:txBody>
                    <a:bodyPr/>
                    <a:lstStyle/>
                    <a:p>
                      <a:endParaRPr lang="en-US" dirty="0"/>
                    </a:p>
                  </a:txBody>
                  <a:tcPr/>
                </a:tc>
                <a:tc gridSpan="3">
                  <a:txBody>
                    <a:bodyPr/>
                    <a:lstStyle/>
                    <a:p>
                      <a:r>
                        <a:rPr lang="en-US" dirty="0"/>
                        <a:t>Market </a:t>
                      </a:r>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789752364"/>
                  </a:ext>
                </a:extLst>
              </a:tr>
              <a:tr h="370840">
                <a:tc>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t>
                      </a:r>
                    </a:p>
                    <a:p>
                      <a:endParaRPr lang="en-US" dirty="0"/>
                    </a:p>
                  </a:txBody>
                  <a:tcPr/>
                </a:tc>
                <a:tc>
                  <a:txBody>
                    <a:bodyPr/>
                    <a:lstStyle/>
                    <a:p>
                      <a:r>
                        <a:rPr lang="en-US" dirty="0"/>
                        <a:t>Stock</a:t>
                      </a:r>
                    </a:p>
                  </a:txBody>
                  <a:tcPr/>
                </a:tc>
                <a:tc>
                  <a:txBody>
                    <a:bodyPr/>
                    <a:lstStyle/>
                    <a:p>
                      <a:r>
                        <a:rPr lang="en-US" dirty="0"/>
                        <a:t>Bond</a:t>
                      </a:r>
                    </a:p>
                  </a:txBody>
                  <a:tcPr/>
                </a:tc>
                <a:tc>
                  <a:txBody>
                    <a:bodyPr/>
                    <a:lstStyle/>
                    <a:p>
                      <a:r>
                        <a:rPr lang="en-US" dirty="0"/>
                        <a:t>Dollar</a:t>
                      </a:r>
                    </a:p>
                  </a:txBody>
                  <a:tcPr/>
                </a:tc>
                <a:extLst>
                  <a:ext uri="{0D108BD9-81ED-4DB2-BD59-A6C34878D82A}">
                    <a16:rowId xmlns:a16="http://schemas.microsoft.com/office/drawing/2014/main" val="82365793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Consumption Expenditures</a:t>
                      </a:r>
                    </a:p>
                  </a:txBody>
                  <a:tcPr/>
                </a:tc>
                <a:tc>
                  <a:txBody>
                    <a:bodyPr/>
                    <a:lstStyle/>
                    <a:p>
                      <a:r>
                        <a:rPr lang="en-US" dirty="0"/>
                        <a:t>Up</a:t>
                      </a:r>
                    </a:p>
                  </a:txBody>
                  <a:tcPr/>
                </a:tc>
                <a:tc>
                  <a:txBody>
                    <a:bodyPr/>
                    <a:lstStyle/>
                    <a:p>
                      <a:r>
                        <a:rPr lang="en-US" dirty="0"/>
                        <a:t>Up</a:t>
                      </a:r>
                    </a:p>
                  </a:txBody>
                  <a:tcPr/>
                </a:tc>
                <a:tc>
                  <a:txBody>
                    <a:bodyPr/>
                    <a:lstStyle/>
                    <a:p>
                      <a:r>
                        <a:rPr lang="en-US" dirty="0"/>
                        <a:t>Down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Up</a:t>
                      </a:r>
                    </a:p>
                    <a:p>
                      <a:endParaRPr lang="en-US" dirty="0"/>
                    </a:p>
                  </a:txBody>
                  <a:tcPr/>
                </a:tc>
                <a:extLst>
                  <a:ext uri="{0D108BD9-81ED-4DB2-BD59-A6C34878D82A}">
                    <a16:rowId xmlns:a16="http://schemas.microsoft.com/office/drawing/2014/main" val="2240237553"/>
                  </a:ext>
                </a:extLst>
              </a:tr>
              <a:tr h="370840">
                <a:tc>
                  <a:txBody>
                    <a:bodyPr/>
                    <a:lstStyle/>
                    <a:p>
                      <a:endParaRPr lang="en-US" dirty="0"/>
                    </a:p>
                  </a:txBody>
                  <a:tcPr/>
                </a:tc>
                <a:tc>
                  <a:txBody>
                    <a:bodyPr/>
                    <a:lstStyle/>
                    <a:p>
                      <a:r>
                        <a:rPr lang="en-US" dirty="0"/>
                        <a:t>Down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Down</a:t>
                      </a:r>
                    </a:p>
                    <a:p>
                      <a:endParaRPr lang="en-US" dirty="0"/>
                    </a:p>
                  </a:txBody>
                  <a:tcPr/>
                </a:tc>
                <a:tc>
                  <a:txBody>
                    <a:bodyPr/>
                    <a:lstStyle/>
                    <a:p>
                      <a:r>
                        <a:rPr lang="en-US" dirty="0"/>
                        <a:t>Up</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Down</a:t>
                      </a:r>
                    </a:p>
                  </a:txBody>
                  <a:tcPr/>
                </a:tc>
                <a:extLst>
                  <a:ext uri="{0D108BD9-81ED-4DB2-BD59-A6C34878D82A}">
                    <a16:rowId xmlns:a16="http://schemas.microsoft.com/office/drawing/2014/main" val="3723964624"/>
                  </a:ext>
                </a:extLst>
              </a:tr>
            </a:tbl>
          </a:graphicData>
        </a:graphic>
      </p:graphicFrame>
      <p:sp>
        <p:nvSpPr>
          <p:cNvPr id="7" name="Slide Number Placeholder 6">
            <a:extLst>
              <a:ext uri="{FF2B5EF4-FFF2-40B4-BE49-F238E27FC236}">
                <a16:creationId xmlns:a16="http://schemas.microsoft.com/office/drawing/2014/main" id="{388AAF4D-FC0D-D366-7C94-AFA56C061A22}"/>
              </a:ext>
            </a:extLst>
          </p:cNvPr>
          <p:cNvSpPr>
            <a:spLocks noGrp="1"/>
          </p:cNvSpPr>
          <p:nvPr>
            <p:ph type="sldNum" sz="quarter" idx="12"/>
          </p:nvPr>
        </p:nvSpPr>
        <p:spPr/>
        <p:txBody>
          <a:bodyPr/>
          <a:lstStyle/>
          <a:p>
            <a:fld id="{92AF051A-FF74-2247-B065-E58DA1926FE1}" type="slidenum">
              <a:rPr lang="en-US" smtClean="0"/>
              <a:t>21</a:t>
            </a:fld>
            <a:endParaRPr lang="en-US"/>
          </a:p>
        </p:txBody>
      </p:sp>
    </p:spTree>
    <p:extLst>
      <p:ext uri="{BB962C8B-B14F-4D97-AF65-F5344CB8AC3E}">
        <p14:creationId xmlns:p14="http://schemas.microsoft.com/office/powerpoint/2010/main" val="10810969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E68C0-12A5-A6E2-1E7F-6367ACADE03D}"/>
              </a:ext>
            </a:extLst>
          </p:cNvPr>
          <p:cNvSpPr>
            <a:spLocks noGrp="1"/>
          </p:cNvSpPr>
          <p:nvPr>
            <p:ph type="title"/>
          </p:nvPr>
        </p:nvSpPr>
        <p:spPr/>
        <p:txBody>
          <a:bodyPr/>
          <a:lstStyle/>
          <a:p>
            <a:r>
              <a:rPr lang="en-US" dirty="0"/>
              <a:t>The index of leading economic indicators </a:t>
            </a:r>
          </a:p>
        </p:txBody>
      </p:sp>
      <p:sp>
        <p:nvSpPr>
          <p:cNvPr id="3" name="Content Placeholder 2">
            <a:extLst>
              <a:ext uri="{FF2B5EF4-FFF2-40B4-BE49-F238E27FC236}">
                <a16:creationId xmlns:a16="http://schemas.microsoft.com/office/drawing/2014/main" id="{CAE8DA8A-A64A-20F3-761E-D3E0FA1DB5E8}"/>
              </a:ext>
            </a:extLst>
          </p:cNvPr>
          <p:cNvSpPr>
            <a:spLocks noGrp="1"/>
          </p:cNvSpPr>
          <p:nvPr>
            <p:ph idx="1"/>
          </p:nvPr>
        </p:nvSpPr>
        <p:spPr/>
        <p:txBody>
          <a:bodyPr/>
          <a:lstStyle/>
          <a:p>
            <a:endParaRPr lang="en-US"/>
          </a:p>
        </p:txBody>
      </p:sp>
      <p:graphicFrame>
        <p:nvGraphicFramePr>
          <p:cNvPr id="4" name="Content Placeholder 3">
            <a:extLst>
              <a:ext uri="{FF2B5EF4-FFF2-40B4-BE49-F238E27FC236}">
                <a16:creationId xmlns:a16="http://schemas.microsoft.com/office/drawing/2014/main" id="{3EACD26B-17CC-31DA-BF50-607842E419BD}"/>
              </a:ext>
            </a:extLst>
          </p:cNvPr>
          <p:cNvGraphicFramePr>
            <a:graphicFrameLocks/>
          </p:cNvGraphicFramePr>
          <p:nvPr>
            <p:extLst>
              <p:ext uri="{D42A27DB-BD31-4B8C-83A1-F6EECF244321}">
                <p14:modId xmlns:p14="http://schemas.microsoft.com/office/powerpoint/2010/main" val="3321506370"/>
              </p:ext>
            </p:extLst>
          </p:nvPr>
        </p:nvGraphicFramePr>
        <p:xfrm>
          <a:off x="2077800" y="2193883"/>
          <a:ext cx="6572250" cy="2291080"/>
        </p:xfrm>
        <a:graphic>
          <a:graphicData uri="http://schemas.openxmlformats.org/drawingml/2006/table">
            <a:tbl>
              <a:tblPr firstRow="1" bandRow="1">
                <a:tableStyleId>{5C22544A-7EE6-4342-B048-85BDC9FD1C3A}</a:tableStyleId>
              </a:tblPr>
              <a:tblGrid>
                <a:gridCol w="1314450">
                  <a:extLst>
                    <a:ext uri="{9D8B030D-6E8A-4147-A177-3AD203B41FA5}">
                      <a16:colId xmlns:a16="http://schemas.microsoft.com/office/drawing/2014/main" val="1832443906"/>
                    </a:ext>
                  </a:extLst>
                </a:gridCol>
                <a:gridCol w="1314450">
                  <a:extLst>
                    <a:ext uri="{9D8B030D-6E8A-4147-A177-3AD203B41FA5}">
                      <a16:colId xmlns:a16="http://schemas.microsoft.com/office/drawing/2014/main" val="3103549292"/>
                    </a:ext>
                  </a:extLst>
                </a:gridCol>
                <a:gridCol w="1314450">
                  <a:extLst>
                    <a:ext uri="{9D8B030D-6E8A-4147-A177-3AD203B41FA5}">
                      <a16:colId xmlns:a16="http://schemas.microsoft.com/office/drawing/2014/main" val="3064373860"/>
                    </a:ext>
                  </a:extLst>
                </a:gridCol>
                <a:gridCol w="1314450">
                  <a:extLst>
                    <a:ext uri="{9D8B030D-6E8A-4147-A177-3AD203B41FA5}">
                      <a16:colId xmlns:a16="http://schemas.microsoft.com/office/drawing/2014/main" val="2446405785"/>
                    </a:ext>
                  </a:extLst>
                </a:gridCol>
                <a:gridCol w="1314450">
                  <a:extLst>
                    <a:ext uri="{9D8B030D-6E8A-4147-A177-3AD203B41FA5}">
                      <a16:colId xmlns:a16="http://schemas.microsoft.com/office/drawing/2014/main" val="751434084"/>
                    </a:ext>
                  </a:extLst>
                </a:gridCol>
              </a:tblGrid>
              <a:tr h="370840">
                <a:tc>
                  <a:txBody>
                    <a:bodyPr/>
                    <a:lstStyle/>
                    <a:p>
                      <a:endParaRPr lang="en-US" dirty="0"/>
                    </a:p>
                  </a:txBody>
                  <a:tcPr/>
                </a:tc>
                <a:tc>
                  <a:txBody>
                    <a:bodyPr/>
                    <a:lstStyle/>
                    <a:p>
                      <a:endParaRPr lang="en-US" dirty="0"/>
                    </a:p>
                  </a:txBody>
                  <a:tcPr/>
                </a:tc>
                <a:tc gridSpan="3">
                  <a:txBody>
                    <a:bodyPr/>
                    <a:lstStyle/>
                    <a:p>
                      <a:r>
                        <a:rPr lang="en-US" dirty="0"/>
                        <a:t>Market </a:t>
                      </a:r>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789752364"/>
                  </a:ext>
                </a:extLst>
              </a:tr>
              <a:tr h="370840">
                <a:tc>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t>
                      </a:r>
                    </a:p>
                    <a:p>
                      <a:endParaRPr lang="en-US" dirty="0"/>
                    </a:p>
                  </a:txBody>
                  <a:tcPr/>
                </a:tc>
                <a:tc>
                  <a:txBody>
                    <a:bodyPr/>
                    <a:lstStyle/>
                    <a:p>
                      <a:r>
                        <a:rPr lang="en-US" dirty="0"/>
                        <a:t>Stock</a:t>
                      </a:r>
                    </a:p>
                  </a:txBody>
                  <a:tcPr/>
                </a:tc>
                <a:tc>
                  <a:txBody>
                    <a:bodyPr/>
                    <a:lstStyle/>
                    <a:p>
                      <a:r>
                        <a:rPr lang="en-US" dirty="0"/>
                        <a:t>Bond</a:t>
                      </a:r>
                    </a:p>
                  </a:txBody>
                  <a:tcPr/>
                </a:tc>
                <a:tc>
                  <a:txBody>
                    <a:bodyPr/>
                    <a:lstStyle/>
                    <a:p>
                      <a:r>
                        <a:rPr lang="en-US" dirty="0"/>
                        <a:t>Dollar</a:t>
                      </a:r>
                    </a:p>
                  </a:txBody>
                  <a:tcPr/>
                </a:tc>
                <a:extLst>
                  <a:ext uri="{0D108BD9-81ED-4DB2-BD59-A6C34878D82A}">
                    <a16:rowId xmlns:a16="http://schemas.microsoft.com/office/drawing/2014/main" val="82365793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LEI</a:t>
                      </a:r>
                    </a:p>
                  </a:txBody>
                  <a:tcPr/>
                </a:tc>
                <a:tc>
                  <a:txBody>
                    <a:bodyPr/>
                    <a:lstStyle/>
                    <a:p>
                      <a:r>
                        <a:rPr lang="en-US" dirty="0"/>
                        <a:t>Up</a:t>
                      </a:r>
                    </a:p>
                  </a:txBody>
                  <a:tcPr/>
                </a:tc>
                <a:tc>
                  <a:txBody>
                    <a:bodyPr/>
                    <a:lstStyle/>
                    <a:p>
                      <a:r>
                        <a:rPr lang="en-US" dirty="0"/>
                        <a:t>Up</a:t>
                      </a:r>
                    </a:p>
                  </a:txBody>
                  <a:tcPr/>
                </a:tc>
                <a:tc>
                  <a:txBody>
                    <a:bodyPr/>
                    <a:lstStyle/>
                    <a:p>
                      <a:r>
                        <a:rPr lang="en-US" dirty="0"/>
                        <a:t>Down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Up</a:t>
                      </a:r>
                    </a:p>
                    <a:p>
                      <a:endParaRPr lang="en-US" dirty="0"/>
                    </a:p>
                  </a:txBody>
                  <a:tcPr/>
                </a:tc>
                <a:extLst>
                  <a:ext uri="{0D108BD9-81ED-4DB2-BD59-A6C34878D82A}">
                    <a16:rowId xmlns:a16="http://schemas.microsoft.com/office/drawing/2014/main" val="2240237553"/>
                  </a:ext>
                </a:extLst>
              </a:tr>
              <a:tr h="370840">
                <a:tc>
                  <a:txBody>
                    <a:bodyPr/>
                    <a:lstStyle/>
                    <a:p>
                      <a:endParaRPr lang="en-US" dirty="0"/>
                    </a:p>
                  </a:txBody>
                  <a:tcPr/>
                </a:tc>
                <a:tc>
                  <a:txBody>
                    <a:bodyPr/>
                    <a:lstStyle/>
                    <a:p>
                      <a:r>
                        <a:rPr lang="en-US" dirty="0"/>
                        <a:t>Down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Down</a:t>
                      </a:r>
                    </a:p>
                    <a:p>
                      <a:endParaRPr lang="en-US" dirty="0"/>
                    </a:p>
                  </a:txBody>
                  <a:tcPr/>
                </a:tc>
                <a:tc>
                  <a:txBody>
                    <a:bodyPr/>
                    <a:lstStyle/>
                    <a:p>
                      <a:r>
                        <a:rPr lang="en-US" dirty="0"/>
                        <a:t>Up</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Down</a:t>
                      </a:r>
                    </a:p>
                  </a:txBody>
                  <a:tcPr/>
                </a:tc>
                <a:extLst>
                  <a:ext uri="{0D108BD9-81ED-4DB2-BD59-A6C34878D82A}">
                    <a16:rowId xmlns:a16="http://schemas.microsoft.com/office/drawing/2014/main" val="3723964624"/>
                  </a:ext>
                </a:extLst>
              </a:tr>
            </a:tbl>
          </a:graphicData>
        </a:graphic>
      </p:graphicFrame>
      <p:sp>
        <p:nvSpPr>
          <p:cNvPr id="5" name="Slide Number Placeholder 4">
            <a:extLst>
              <a:ext uri="{FF2B5EF4-FFF2-40B4-BE49-F238E27FC236}">
                <a16:creationId xmlns:a16="http://schemas.microsoft.com/office/drawing/2014/main" id="{0B1CCAFB-3B8D-2D14-C294-10F0DB70784D}"/>
              </a:ext>
            </a:extLst>
          </p:cNvPr>
          <p:cNvSpPr>
            <a:spLocks noGrp="1"/>
          </p:cNvSpPr>
          <p:nvPr>
            <p:ph type="sldNum" sz="quarter" idx="12"/>
          </p:nvPr>
        </p:nvSpPr>
        <p:spPr/>
        <p:txBody>
          <a:bodyPr/>
          <a:lstStyle/>
          <a:p>
            <a:fld id="{92AF051A-FF74-2247-B065-E58DA1926FE1}" type="slidenum">
              <a:rPr lang="en-US" smtClean="0"/>
              <a:t>22</a:t>
            </a:fld>
            <a:endParaRPr lang="en-US"/>
          </a:p>
        </p:txBody>
      </p:sp>
    </p:spTree>
    <p:extLst>
      <p:ext uri="{BB962C8B-B14F-4D97-AF65-F5344CB8AC3E}">
        <p14:creationId xmlns:p14="http://schemas.microsoft.com/office/powerpoint/2010/main" val="37931881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F1D68-7ED6-FB5B-99D2-A88BE369BA3D}"/>
              </a:ext>
            </a:extLst>
          </p:cNvPr>
          <p:cNvSpPr>
            <a:spLocks noGrp="1"/>
          </p:cNvSpPr>
          <p:nvPr>
            <p:ph type="title"/>
          </p:nvPr>
        </p:nvSpPr>
        <p:spPr/>
        <p:txBody>
          <a:bodyPr/>
          <a:lstStyle/>
          <a:p>
            <a:r>
              <a:rPr lang="en-US" dirty="0"/>
              <a:t>New Home Sales</a:t>
            </a:r>
            <a:br>
              <a:rPr lang="en-US" dirty="0"/>
            </a:br>
            <a:r>
              <a:rPr lang="en-US" sz="2800" dirty="0"/>
              <a:t>The heart beat of America </a:t>
            </a:r>
            <a:endParaRPr lang="en-US" dirty="0"/>
          </a:p>
        </p:txBody>
      </p:sp>
      <p:sp>
        <p:nvSpPr>
          <p:cNvPr id="3" name="Content Placeholder 2">
            <a:extLst>
              <a:ext uri="{FF2B5EF4-FFF2-40B4-BE49-F238E27FC236}">
                <a16:creationId xmlns:a16="http://schemas.microsoft.com/office/drawing/2014/main" id="{AA5548AE-B4B2-8C49-B5C1-7A67E8264882}"/>
              </a:ext>
            </a:extLst>
          </p:cNvPr>
          <p:cNvSpPr>
            <a:spLocks noGrp="1"/>
          </p:cNvSpPr>
          <p:nvPr>
            <p:ph idx="1"/>
          </p:nvPr>
        </p:nvSpPr>
        <p:spPr/>
        <p:txBody>
          <a:bodyPr/>
          <a:lstStyle/>
          <a:p>
            <a:endParaRPr lang="en-US"/>
          </a:p>
        </p:txBody>
      </p:sp>
      <p:graphicFrame>
        <p:nvGraphicFramePr>
          <p:cNvPr id="4" name="Content Placeholder 3">
            <a:extLst>
              <a:ext uri="{FF2B5EF4-FFF2-40B4-BE49-F238E27FC236}">
                <a16:creationId xmlns:a16="http://schemas.microsoft.com/office/drawing/2014/main" id="{46606DDD-3B5B-AFB2-D30E-14C55173414F}"/>
              </a:ext>
            </a:extLst>
          </p:cNvPr>
          <p:cNvGraphicFramePr>
            <a:graphicFrameLocks/>
          </p:cNvGraphicFramePr>
          <p:nvPr>
            <p:extLst>
              <p:ext uri="{D42A27DB-BD31-4B8C-83A1-F6EECF244321}">
                <p14:modId xmlns:p14="http://schemas.microsoft.com/office/powerpoint/2010/main" val="39526755"/>
              </p:ext>
            </p:extLst>
          </p:nvPr>
        </p:nvGraphicFramePr>
        <p:xfrm>
          <a:off x="2077800" y="2193883"/>
          <a:ext cx="6572250" cy="2291080"/>
        </p:xfrm>
        <a:graphic>
          <a:graphicData uri="http://schemas.openxmlformats.org/drawingml/2006/table">
            <a:tbl>
              <a:tblPr firstRow="1" bandRow="1">
                <a:tableStyleId>{5C22544A-7EE6-4342-B048-85BDC9FD1C3A}</a:tableStyleId>
              </a:tblPr>
              <a:tblGrid>
                <a:gridCol w="1314450">
                  <a:extLst>
                    <a:ext uri="{9D8B030D-6E8A-4147-A177-3AD203B41FA5}">
                      <a16:colId xmlns:a16="http://schemas.microsoft.com/office/drawing/2014/main" val="1832443906"/>
                    </a:ext>
                  </a:extLst>
                </a:gridCol>
                <a:gridCol w="1314450">
                  <a:extLst>
                    <a:ext uri="{9D8B030D-6E8A-4147-A177-3AD203B41FA5}">
                      <a16:colId xmlns:a16="http://schemas.microsoft.com/office/drawing/2014/main" val="3103549292"/>
                    </a:ext>
                  </a:extLst>
                </a:gridCol>
                <a:gridCol w="1314450">
                  <a:extLst>
                    <a:ext uri="{9D8B030D-6E8A-4147-A177-3AD203B41FA5}">
                      <a16:colId xmlns:a16="http://schemas.microsoft.com/office/drawing/2014/main" val="3064373860"/>
                    </a:ext>
                  </a:extLst>
                </a:gridCol>
                <a:gridCol w="1314450">
                  <a:extLst>
                    <a:ext uri="{9D8B030D-6E8A-4147-A177-3AD203B41FA5}">
                      <a16:colId xmlns:a16="http://schemas.microsoft.com/office/drawing/2014/main" val="2446405785"/>
                    </a:ext>
                  </a:extLst>
                </a:gridCol>
                <a:gridCol w="1314450">
                  <a:extLst>
                    <a:ext uri="{9D8B030D-6E8A-4147-A177-3AD203B41FA5}">
                      <a16:colId xmlns:a16="http://schemas.microsoft.com/office/drawing/2014/main" val="751434084"/>
                    </a:ext>
                  </a:extLst>
                </a:gridCol>
              </a:tblGrid>
              <a:tr h="370840">
                <a:tc>
                  <a:txBody>
                    <a:bodyPr/>
                    <a:lstStyle/>
                    <a:p>
                      <a:endParaRPr lang="en-US" dirty="0"/>
                    </a:p>
                  </a:txBody>
                  <a:tcPr/>
                </a:tc>
                <a:tc>
                  <a:txBody>
                    <a:bodyPr/>
                    <a:lstStyle/>
                    <a:p>
                      <a:endParaRPr lang="en-US" dirty="0"/>
                    </a:p>
                  </a:txBody>
                  <a:tcPr/>
                </a:tc>
                <a:tc gridSpan="3">
                  <a:txBody>
                    <a:bodyPr/>
                    <a:lstStyle/>
                    <a:p>
                      <a:r>
                        <a:rPr lang="en-US" dirty="0"/>
                        <a:t>Market </a:t>
                      </a:r>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789752364"/>
                  </a:ext>
                </a:extLst>
              </a:tr>
              <a:tr h="370840">
                <a:tc>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t>
                      </a:r>
                    </a:p>
                    <a:p>
                      <a:endParaRPr lang="en-US" dirty="0"/>
                    </a:p>
                  </a:txBody>
                  <a:tcPr/>
                </a:tc>
                <a:tc>
                  <a:txBody>
                    <a:bodyPr/>
                    <a:lstStyle/>
                    <a:p>
                      <a:r>
                        <a:rPr lang="en-US" dirty="0"/>
                        <a:t>Stock</a:t>
                      </a:r>
                    </a:p>
                  </a:txBody>
                  <a:tcPr/>
                </a:tc>
                <a:tc>
                  <a:txBody>
                    <a:bodyPr/>
                    <a:lstStyle/>
                    <a:p>
                      <a:r>
                        <a:rPr lang="en-US" dirty="0"/>
                        <a:t>Bond</a:t>
                      </a:r>
                    </a:p>
                  </a:txBody>
                  <a:tcPr/>
                </a:tc>
                <a:tc>
                  <a:txBody>
                    <a:bodyPr/>
                    <a:lstStyle/>
                    <a:p>
                      <a:r>
                        <a:rPr lang="en-US" dirty="0"/>
                        <a:t>Dollar</a:t>
                      </a:r>
                    </a:p>
                  </a:txBody>
                  <a:tcPr/>
                </a:tc>
                <a:extLst>
                  <a:ext uri="{0D108BD9-81ED-4DB2-BD59-A6C34878D82A}">
                    <a16:rowId xmlns:a16="http://schemas.microsoft.com/office/drawing/2014/main" val="82365793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LEI</a:t>
                      </a:r>
                    </a:p>
                  </a:txBody>
                  <a:tcPr/>
                </a:tc>
                <a:tc>
                  <a:txBody>
                    <a:bodyPr/>
                    <a:lstStyle/>
                    <a:p>
                      <a:r>
                        <a:rPr lang="en-US" dirty="0"/>
                        <a:t>Up</a:t>
                      </a:r>
                    </a:p>
                  </a:txBody>
                  <a:tcPr/>
                </a:tc>
                <a:tc>
                  <a:txBody>
                    <a:bodyPr/>
                    <a:lstStyle/>
                    <a:p>
                      <a:r>
                        <a:rPr lang="en-US" dirty="0"/>
                        <a:t>No reaction</a:t>
                      </a:r>
                    </a:p>
                  </a:txBody>
                  <a:tcPr/>
                </a:tc>
                <a:tc>
                  <a:txBody>
                    <a:bodyPr/>
                    <a:lstStyle/>
                    <a:p>
                      <a:r>
                        <a:rPr lang="en-US" dirty="0"/>
                        <a:t>Down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 reaction</a:t>
                      </a:r>
                    </a:p>
                    <a:p>
                      <a:endParaRPr lang="en-US" dirty="0"/>
                    </a:p>
                  </a:txBody>
                  <a:tcPr/>
                </a:tc>
                <a:extLst>
                  <a:ext uri="{0D108BD9-81ED-4DB2-BD59-A6C34878D82A}">
                    <a16:rowId xmlns:a16="http://schemas.microsoft.com/office/drawing/2014/main" val="2240237553"/>
                  </a:ext>
                </a:extLst>
              </a:tr>
              <a:tr h="370840">
                <a:tc>
                  <a:txBody>
                    <a:bodyPr/>
                    <a:lstStyle/>
                    <a:p>
                      <a:endParaRPr lang="en-US" dirty="0"/>
                    </a:p>
                  </a:txBody>
                  <a:tcPr/>
                </a:tc>
                <a:tc>
                  <a:txBody>
                    <a:bodyPr/>
                    <a:lstStyle/>
                    <a:p>
                      <a:r>
                        <a:rPr lang="en-US" dirty="0"/>
                        <a:t>Down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 reaction</a:t>
                      </a:r>
                    </a:p>
                    <a:p>
                      <a:endParaRPr lang="en-US" dirty="0"/>
                    </a:p>
                  </a:txBody>
                  <a:tcPr/>
                </a:tc>
                <a:tc>
                  <a:txBody>
                    <a:bodyPr/>
                    <a:lstStyle/>
                    <a:p>
                      <a:r>
                        <a:rPr lang="en-US" dirty="0"/>
                        <a:t>Up</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 reaction</a:t>
                      </a:r>
                    </a:p>
                  </a:txBody>
                  <a:tcPr/>
                </a:tc>
                <a:extLst>
                  <a:ext uri="{0D108BD9-81ED-4DB2-BD59-A6C34878D82A}">
                    <a16:rowId xmlns:a16="http://schemas.microsoft.com/office/drawing/2014/main" val="3723964624"/>
                  </a:ext>
                </a:extLst>
              </a:tr>
            </a:tbl>
          </a:graphicData>
        </a:graphic>
      </p:graphicFrame>
      <p:sp>
        <p:nvSpPr>
          <p:cNvPr id="5" name="Slide Number Placeholder 4">
            <a:extLst>
              <a:ext uri="{FF2B5EF4-FFF2-40B4-BE49-F238E27FC236}">
                <a16:creationId xmlns:a16="http://schemas.microsoft.com/office/drawing/2014/main" id="{6E917F03-C2C3-A3A7-5773-C502512828A2}"/>
              </a:ext>
            </a:extLst>
          </p:cNvPr>
          <p:cNvSpPr>
            <a:spLocks noGrp="1"/>
          </p:cNvSpPr>
          <p:nvPr>
            <p:ph type="sldNum" sz="quarter" idx="12"/>
          </p:nvPr>
        </p:nvSpPr>
        <p:spPr/>
        <p:txBody>
          <a:bodyPr/>
          <a:lstStyle/>
          <a:p>
            <a:fld id="{92AF051A-FF74-2247-B065-E58DA1926FE1}" type="slidenum">
              <a:rPr lang="en-US" smtClean="0"/>
              <a:t>23</a:t>
            </a:fld>
            <a:endParaRPr lang="en-US"/>
          </a:p>
        </p:txBody>
      </p:sp>
    </p:spTree>
    <p:extLst>
      <p:ext uri="{BB962C8B-B14F-4D97-AF65-F5344CB8AC3E}">
        <p14:creationId xmlns:p14="http://schemas.microsoft.com/office/powerpoint/2010/main" val="21499910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BAC588-E9DE-91D8-9B80-D8A75F8D3415}"/>
              </a:ext>
            </a:extLst>
          </p:cNvPr>
          <p:cNvSpPr>
            <a:spLocks noGrp="1"/>
          </p:cNvSpPr>
          <p:nvPr>
            <p:ph type="title"/>
          </p:nvPr>
        </p:nvSpPr>
        <p:spPr/>
        <p:txBody>
          <a:bodyPr/>
          <a:lstStyle/>
          <a:p>
            <a:r>
              <a:rPr lang="en-US" dirty="0"/>
              <a:t>Construction Spending </a:t>
            </a:r>
          </a:p>
        </p:txBody>
      </p:sp>
      <p:sp>
        <p:nvSpPr>
          <p:cNvPr id="3" name="Content Placeholder 2">
            <a:extLst>
              <a:ext uri="{FF2B5EF4-FFF2-40B4-BE49-F238E27FC236}">
                <a16:creationId xmlns:a16="http://schemas.microsoft.com/office/drawing/2014/main" id="{8A271F4A-CEE9-81F2-B78E-14BB4BE1AF2F}"/>
              </a:ext>
            </a:extLst>
          </p:cNvPr>
          <p:cNvSpPr>
            <a:spLocks noGrp="1"/>
          </p:cNvSpPr>
          <p:nvPr>
            <p:ph idx="1"/>
          </p:nvPr>
        </p:nvSpPr>
        <p:spPr/>
        <p:txBody>
          <a:bodyPr/>
          <a:lstStyle/>
          <a:p>
            <a:endParaRPr lang="en-US"/>
          </a:p>
        </p:txBody>
      </p:sp>
      <p:graphicFrame>
        <p:nvGraphicFramePr>
          <p:cNvPr id="4" name="Content Placeholder 3">
            <a:extLst>
              <a:ext uri="{FF2B5EF4-FFF2-40B4-BE49-F238E27FC236}">
                <a16:creationId xmlns:a16="http://schemas.microsoft.com/office/drawing/2014/main" id="{F6EF3D79-948E-5725-4F53-3484B2CB7EB4}"/>
              </a:ext>
            </a:extLst>
          </p:cNvPr>
          <p:cNvGraphicFramePr>
            <a:graphicFrameLocks/>
          </p:cNvGraphicFramePr>
          <p:nvPr>
            <p:extLst>
              <p:ext uri="{D42A27DB-BD31-4B8C-83A1-F6EECF244321}">
                <p14:modId xmlns:p14="http://schemas.microsoft.com/office/powerpoint/2010/main" val="3063566657"/>
              </p:ext>
            </p:extLst>
          </p:nvPr>
        </p:nvGraphicFramePr>
        <p:xfrm>
          <a:off x="2570400" y="2584800"/>
          <a:ext cx="7195650" cy="2317763"/>
        </p:xfrm>
        <a:graphic>
          <a:graphicData uri="http://schemas.openxmlformats.org/drawingml/2006/table">
            <a:tbl>
              <a:tblPr firstRow="1" bandRow="1">
                <a:tableStyleId>{5C22544A-7EE6-4342-B048-85BDC9FD1C3A}</a:tableStyleId>
              </a:tblPr>
              <a:tblGrid>
                <a:gridCol w="1439130">
                  <a:extLst>
                    <a:ext uri="{9D8B030D-6E8A-4147-A177-3AD203B41FA5}">
                      <a16:colId xmlns:a16="http://schemas.microsoft.com/office/drawing/2014/main" val="1832443906"/>
                    </a:ext>
                  </a:extLst>
                </a:gridCol>
                <a:gridCol w="1439130">
                  <a:extLst>
                    <a:ext uri="{9D8B030D-6E8A-4147-A177-3AD203B41FA5}">
                      <a16:colId xmlns:a16="http://schemas.microsoft.com/office/drawing/2014/main" val="3103549292"/>
                    </a:ext>
                  </a:extLst>
                </a:gridCol>
                <a:gridCol w="1439130">
                  <a:extLst>
                    <a:ext uri="{9D8B030D-6E8A-4147-A177-3AD203B41FA5}">
                      <a16:colId xmlns:a16="http://schemas.microsoft.com/office/drawing/2014/main" val="3064373860"/>
                    </a:ext>
                  </a:extLst>
                </a:gridCol>
                <a:gridCol w="1439130">
                  <a:extLst>
                    <a:ext uri="{9D8B030D-6E8A-4147-A177-3AD203B41FA5}">
                      <a16:colId xmlns:a16="http://schemas.microsoft.com/office/drawing/2014/main" val="2446405785"/>
                    </a:ext>
                  </a:extLst>
                </a:gridCol>
                <a:gridCol w="1439130">
                  <a:extLst>
                    <a:ext uri="{9D8B030D-6E8A-4147-A177-3AD203B41FA5}">
                      <a16:colId xmlns:a16="http://schemas.microsoft.com/office/drawing/2014/main" val="751434084"/>
                    </a:ext>
                  </a:extLst>
                </a:gridCol>
              </a:tblGrid>
              <a:tr h="397523">
                <a:tc>
                  <a:txBody>
                    <a:bodyPr/>
                    <a:lstStyle/>
                    <a:p>
                      <a:endParaRPr lang="en-US" dirty="0"/>
                    </a:p>
                  </a:txBody>
                  <a:tcPr/>
                </a:tc>
                <a:tc>
                  <a:txBody>
                    <a:bodyPr/>
                    <a:lstStyle/>
                    <a:p>
                      <a:endParaRPr lang="en-US" dirty="0"/>
                    </a:p>
                  </a:txBody>
                  <a:tcPr/>
                </a:tc>
                <a:tc gridSpan="3">
                  <a:txBody>
                    <a:bodyPr/>
                    <a:lstStyle/>
                    <a:p>
                      <a:r>
                        <a:rPr lang="en-US" dirty="0"/>
                        <a:t>Market </a:t>
                      </a:r>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789752364"/>
                  </a:ext>
                </a:extLst>
              </a:tr>
              <a:tr h="370840">
                <a:tc>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t>
                      </a:r>
                    </a:p>
                    <a:p>
                      <a:endParaRPr lang="en-US" dirty="0"/>
                    </a:p>
                  </a:txBody>
                  <a:tcPr/>
                </a:tc>
                <a:tc>
                  <a:txBody>
                    <a:bodyPr/>
                    <a:lstStyle/>
                    <a:p>
                      <a:r>
                        <a:rPr lang="en-US" dirty="0"/>
                        <a:t>Stock</a:t>
                      </a:r>
                    </a:p>
                  </a:txBody>
                  <a:tcPr/>
                </a:tc>
                <a:tc>
                  <a:txBody>
                    <a:bodyPr/>
                    <a:lstStyle/>
                    <a:p>
                      <a:r>
                        <a:rPr lang="en-US" dirty="0"/>
                        <a:t>Bond</a:t>
                      </a:r>
                    </a:p>
                  </a:txBody>
                  <a:tcPr/>
                </a:tc>
                <a:tc>
                  <a:txBody>
                    <a:bodyPr/>
                    <a:lstStyle/>
                    <a:p>
                      <a:r>
                        <a:rPr lang="en-US" dirty="0"/>
                        <a:t>Dollar</a:t>
                      </a:r>
                    </a:p>
                  </a:txBody>
                  <a:tcPr/>
                </a:tc>
                <a:extLst>
                  <a:ext uri="{0D108BD9-81ED-4DB2-BD59-A6C34878D82A}">
                    <a16:rowId xmlns:a16="http://schemas.microsoft.com/office/drawing/2014/main" val="82365793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Construction Spending</a:t>
                      </a:r>
                    </a:p>
                  </a:txBody>
                  <a:tcPr/>
                </a:tc>
                <a:tc>
                  <a:txBody>
                    <a:bodyPr/>
                    <a:lstStyle/>
                    <a:p>
                      <a:r>
                        <a:rPr lang="en-US" dirty="0"/>
                        <a:t>Up</a:t>
                      </a:r>
                    </a:p>
                  </a:txBody>
                  <a:tcPr/>
                </a:tc>
                <a:tc>
                  <a:txBody>
                    <a:bodyPr/>
                    <a:lstStyle/>
                    <a:p>
                      <a:r>
                        <a:rPr lang="en-US" dirty="0"/>
                        <a:t>No reaction</a:t>
                      </a:r>
                    </a:p>
                  </a:txBody>
                  <a:tcPr/>
                </a:tc>
                <a:tc>
                  <a:txBody>
                    <a:bodyPr/>
                    <a:lstStyle/>
                    <a:p>
                      <a:r>
                        <a:rPr lang="en-US" dirty="0"/>
                        <a:t>No reaction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 reaction</a:t>
                      </a:r>
                    </a:p>
                    <a:p>
                      <a:endParaRPr lang="en-US" dirty="0"/>
                    </a:p>
                  </a:txBody>
                  <a:tcPr/>
                </a:tc>
                <a:extLst>
                  <a:ext uri="{0D108BD9-81ED-4DB2-BD59-A6C34878D82A}">
                    <a16:rowId xmlns:a16="http://schemas.microsoft.com/office/drawing/2014/main" val="2240237553"/>
                  </a:ext>
                </a:extLst>
              </a:tr>
              <a:tr h="370840">
                <a:tc>
                  <a:txBody>
                    <a:bodyPr/>
                    <a:lstStyle/>
                    <a:p>
                      <a:endParaRPr lang="en-US" dirty="0"/>
                    </a:p>
                  </a:txBody>
                  <a:tcPr/>
                </a:tc>
                <a:tc>
                  <a:txBody>
                    <a:bodyPr/>
                    <a:lstStyle/>
                    <a:p>
                      <a:r>
                        <a:rPr lang="en-US" dirty="0"/>
                        <a:t>Down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 reaction</a:t>
                      </a:r>
                    </a:p>
                    <a:p>
                      <a:endParaRPr lang="en-US" dirty="0"/>
                    </a:p>
                  </a:txBody>
                  <a:tcPr/>
                </a:tc>
                <a:tc>
                  <a:txBody>
                    <a:bodyPr/>
                    <a:lstStyle/>
                    <a:p>
                      <a:r>
                        <a:rPr lang="en-US" dirty="0"/>
                        <a:t>No reaction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 reaction</a:t>
                      </a:r>
                    </a:p>
                  </a:txBody>
                  <a:tcPr/>
                </a:tc>
                <a:extLst>
                  <a:ext uri="{0D108BD9-81ED-4DB2-BD59-A6C34878D82A}">
                    <a16:rowId xmlns:a16="http://schemas.microsoft.com/office/drawing/2014/main" val="3723964624"/>
                  </a:ext>
                </a:extLst>
              </a:tr>
            </a:tbl>
          </a:graphicData>
        </a:graphic>
      </p:graphicFrame>
      <p:sp>
        <p:nvSpPr>
          <p:cNvPr id="5" name="Slide Number Placeholder 4">
            <a:extLst>
              <a:ext uri="{FF2B5EF4-FFF2-40B4-BE49-F238E27FC236}">
                <a16:creationId xmlns:a16="http://schemas.microsoft.com/office/drawing/2014/main" id="{DE5C88A9-0985-9575-D932-AD8FEEB509ED}"/>
              </a:ext>
            </a:extLst>
          </p:cNvPr>
          <p:cNvSpPr>
            <a:spLocks noGrp="1"/>
          </p:cNvSpPr>
          <p:nvPr>
            <p:ph type="sldNum" sz="quarter" idx="12"/>
          </p:nvPr>
        </p:nvSpPr>
        <p:spPr/>
        <p:txBody>
          <a:bodyPr/>
          <a:lstStyle/>
          <a:p>
            <a:fld id="{92AF051A-FF74-2247-B065-E58DA1926FE1}" type="slidenum">
              <a:rPr lang="en-US" smtClean="0"/>
              <a:t>24</a:t>
            </a:fld>
            <a:endParaRPr lang="en-US"/>
          </a:p>
        </p:txBody>
      </p:sp>
    </p:spTree>
    <p:extLst>
      <p:ext uri="{BB962C8B-B14F-4D97-AF65-F5344CB8AC3E}">
        <p14:creationId xmlns:p14="http://schemas.microsoft.com/office/powerpoint/2010/main" val="14861057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8F60D-98E1-5E2C-7E90-DB934A99B0E4}"/>
              </a:ext>
            </a:extLst>
          </p:cNvPr>
          <p:cNvSpPr>
            <a:spLocks noGrp="1"/>
          </p:cNvSpPr>
          <p:nvPr>
            <p:ph type="title"/>
          </p:nvPr>
        </p:nvSpPr>
        <p:spPr/>
        <p:txBody>
          <a:bodyPr/>
          <a:lstStyle/>
          <a:p>
            <a:r>
              <a:rPr lang="en-US" dirty="0"/>
              <a:t>Factory orders and manufacturing </a:t>
            </a:r>
            <a:r>
              <a:rPr lang="en-US" dirty="0" err="1"/>
              <a:t>inventoris</a:t>
            </a:r>
            <a:r>
              <a:rPr lang="en-US" dirty="0"/>
              <a:t> </a:t>
            </a:r>
          </a:p>
        </p:txBody>
      </p:sp>
      <p:sp>
        <p:nvSpPr>
          <p:cNvPr id="3" name="Content Placeholder 2">
            <a:extLst>
              <a:ext uri="{FF2B5EF4-FFF2-40B4-BE49-F238E27FC236}">
                <a16:creationId xmlns:a16="http://schemas.microsoft.com/office/drawing/2014/main" id="{1733ED6C-8F56-D5FC-CB9A-8C113893E913}"/>
              </a:ext>
            </a:extLst>
          </p:cNvPr>
          <p:cNvSpPr>
            <a:spLocks noGrp="1"/>
          </p:cNvSpPr>
          <p:nvPr>
            <p:ph idx="1"/>
          </p:nvPr>
        </p:nvSpPr>
        <p:spPr/>
        <p:txBody>
          <a:bodyPr/>
          <a:lstStyle/>
          <a:p>
            <a:endParaRPr lang="en-US"/>
          </a:p>
        </p:txBody>
      </p:sp>
      <p:graphicFrame>
        <p:nvGraphicFramePr>
          <p:cNvPr id="4" name="Content Placeholder 3">
            <a:extLst>
              <a:ext uri="{FF2B5EF4-FFF2-40B4-BE49-F238E27FC236}">
                <a16:creationId xmlns:a16="http://schemas.microsoft.com/office/drawing/2014/main" id="{12952A49-47AF-4133-1464-AF57CD1E9F6B}"/>
              </a:ext>
            </a:extLst>
          </p:cNvPr>
          <p:cNvGraphicFramePr>
            <a:graphicFrameLocks/>
          </p:cNvGraphicFramePr>
          <p:nvPr>
            <p:extLst>
              <p:ext uri="{D42A27DB-BD31-4B8C-83A1-F6EECF244321}">
                <p14:modId xmlns:p14="http://schemas.microsoft.com/office/powerpoint/2010/main" val="4277062291"/>
              </p:ext>
            </p:extLst>
          </p:nvPr>
        </p:nvGraphicFramePr>
        <p:xfrm>
          <a:off x="2570400" y="2584800"/>
          <a:ext cx="7195650" cy="2317763"/>
        </p:xfrm>
        <a:graphic>
          <a:graphicData uri="http://schemas.openxmlformats.org/drawingml/2006/table">
            <a:tbl>
              <a:tblPr firstRow="1" bandRow="1">
                <a:tableStyleId>{5C22544A-7EE6-4342-B048-85BDC9FD1C3A}</a:tableStyleId>
              </a:tblPr>
              <a:tblGrid>
                <a:gridCol w="1439130">
                  <a:extLst>
                    <a:ext uri="{9D8B030D-6E8A-4147-A177-3AD203B41FA5}">
                      <a16:colId xmlns:a16="http://schemas.microsoft.com/office/drawing/2014/main" val="1832443906"/>
                    </a:ext>
                  </a:extLst>
                </a:gridCol>
                <a:gridCol w="1439130">
                  <a:extLst>
                    <a:ext uri="{9D8B030D-6E8A-4147-A177-3AD203B41FA5}">
                      <a16:colId xmlns:a16="http://schemas.microsoft.com/office/drawing/2014/main" val="3103549292"/>
                    </a:ext>
                  </a:extLst>
                </a:gridCol>
                <a:gridCol w="1439130">
                  <a:extLst>
                    <a:ext uri="{9D8B030D-6E8A-4147-A177-3AD203B41FA5}">
                      <a16:colId xmlns:a16="http://schemas.microsoft.com/office/drawing/2014/main" val="3064373860"/>
                    </a:ext>
                  </a:extLst>
                </a:gridCol>
                <a:gridCol w="1439130">
                  <a:extLst>
                    <a:ext uri="{9D8B030D-6E8A-4147-A177-3AD203B41FA5}">
                      <a16:colId xmlns:a16="http://schemas.microsoft.com/office/drawing/2014/main" val="2446405785"/>
                    </a:ext>
                  </a:extLst>
                </a:gridCol>
                <a:gridCol w="1439130">
                  <a:extLst>
                    <a:ext uri="{9D8B030D-6E8A-4147-A177-3AD203B41FA5}">
                      <a16:colId xmlns:a16="http://schemas.microsoft.com/office/drawing/2014/main" val="751434084"/>
                    </a:ext>
                  </a:extLst>
                </a:gridCol>
              </a:tblGrid>
              <a:tr h="397523">
                <a:tc>
                  <a:txBody>
                    <a:bodyPr/>
                    <a:lstStyle/>
                    <a:p>
                      <a:endParaRPr lang="en-US" dirty="0"/>
                    </a:p>
                  </a:txBody>
                  <a:tcPr/>
                </a:tc>
                <a:tc>
                  <a:txBody>
                    <a:bodyPr/>
                    <a:lstStyle/>
                    <a:p>
                      <a:endParaRPr lang="en-US" dirty="0"/>
                    </a:p>
                  </a:txBody>
                  <a:tcPr/>
                </a:tc>
                <a:tc gridSpan="3">
                  <a:txBody>
                    <a:bodyPr/>
                    <a:lstStyle/>
                    <a:p>
                      <a:r>
                        <a:rPr lang="en-US" dirty="0"/>
                        <a:t>Market </a:t>
                      </a:r>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789752364"/>
                  </a:ext>
                </a:extLst>
              </a:tr>
              <a:tr h="370840">
                <a:tc>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t>
                      </a:r>
                    </a:p>
                    <a:p>
                      <a:endParaRPr lang="en-US" dirty="0"/>
                    </a:p>
                  </a:txBody>
                  <a:tcPr/>
                </a:tc>
                <a:tc>
                  <a:txBody>
                    <a:bodyPr/>
                    <a:lstStyle/>
                    <a:p>
                      <a:r>
                        <a:rPr lang="en-US" dirty="0"/>
                        <a:t>Stock</a:t>
                      </a:r>
                    </a:p>
                  </a:txBody>
                  <a:tcPr/>
                </a:tc>
                <a:tc>
                  <a:txBody>
                    <a:bodyPr/>
                    <a:lstStyle/>
                    <a:p>
                      <a:r>
                        <a:rPr lang="en-US" dirty="0"/>
                        <a:t>Bond</a:t>
                      </a:r>
                    </a:p>
                  </a:txBody>
                  <a:tcPr/>
                </a:tc>
                <a:tc>
                  <a:txBody>
                    <a:bodyPr/>
                    <a:lstStyle/>
                    <a:p>
                      <a:r>
                        <a:rPr lang="en-US" dirty="0"/>
                        <a:t>Dollar</a:t>
                      </a:r>
                    </a:p>
                  </a:txBody>
                  <a:tcPr/>
                </a:tc>
                <a:extLst>
                  <a:ext uri="{0D108BD9-81ED-4DB2-BD59-A6C34878D82A}">
                    <a16:rowId xmlns:a16="http://schemas.microsoft.com/office/drawing/2014/main" val="82365793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Factory orders </a:t>
                      </a:r>
                    </a:p>
                  </a:txBody>
                  <a:tcPr/>
                </a:tc>
                <a:tc>
                  <a:txBody>
                    <a:bodyPr/>
                    <a:lstStyle/>
                    <a:p>
                      <a:r>
                        <a:rPr lang="en-US" dirty="0"/>
                        <a:t>Up</a:t>
                      </a:r>
                    </a:p>
                  </a:txBody>
                  <a:tcPr/>
                </a:tc>
                <a:tc>
                  <a:txBody>
                    <a:bodyPr/>
                    <a:lstStyle/>
                    <a:p>
                      <a:r>
                        <a:rPr lang="en-US" dirty="0"/>
                        <a:t>No reaction</a:t>
                      </a:r>
                    </a:p>
                  </a:txBody>
                  <a:tcPr/>
                </a:tc>
                <a:tc>
                  <a:txBody>
                    <a:bodyPr/>
                    <a:lstStyle/>
                    <a:p>
                      <a:r>
                        <a:rPr lang="en-US" dirty="0"/>
                        <a:t>Down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 reaction</a:t>
                      </a:r>
                    </a:p>
                    <a:p>
                      <a:endParaRPr lang="en-US" dirty="0"/>
                    </a:p>
                  </a:txBody>
                  <a:tcPr/>
                </a:tc>
                <a:extLst>
                  <a:ext uri="{0D108BD9-81ED-4DB2-BD59-A6C34878D82A}">
                    <a16:rowId xmlns:a16="http://schemas.microsoft.com/office/drawing/2014/main" val="2240237553"/>
                  </a:ext>
                </a:extLst>
              </a:tr>
              <a:tr h="370840">
                <a:tc>
                  <a:txBody>
                    <a:bodyPr/>
                    <a:lstStyle/>
                    <a:p>
                      <a:endParaRPr lang="en-US" dirty="0"/>
                    </a:p>
                  </a:txBody>
                  <a:tcPr/>
                </a:tc>
                <a:tc>
                  <a:txBody>
                    <a:bodyPr/>
                    <a:lstStyle/>
                    <a:p>
                      <a:r>
                        <a:rPr lang="en-US" dirty="0"/>
                        <a:t>Down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 reaction</a:t>
                      </a:r>
                    </a:p>
                    <a:p>
                      <a:endParaRPr lang="en-US" dirty="0"/>
                    </a:p>
                  </a:txBody>
                  <a:tcPr/>
                </a:tc>
                <a:tc>
                  <a:txBody>
                    <a:bodyPr/>
                    <a:lstStyle/>
                    <a:p>
                      <a:r>
                        <a:rPr lang="en-US" dirty="0"/>
                        <a:t>Up</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 reaction</a:t>
                      </a:r>
                    </a:p>
                  </a:txBody>
                  <a:tcPr/>
                </a:tc>
                <a:extLst>
                  <a:ext uri="{0D108BD9-81ED-4DB2-BD59-A6C34878D82A}">
                    <a16:rowId xmlns:a16="http://schemas.microsoft.com/office/drawing/2014/main" val="3723964624"/>
                  </a:ext>
                </a:extLst>
              </a:tr>
            </a:tbl>
          </a:graphicData>
        </a:graphic>
      </p:graphicFrame>
      <p:sp>
        <p:nvSpPr>
          <p:cNvPr id="5" name="Slide Number Placeholder 4">
            <a:extLst>
              <a:ext uri="{FF2B5EF4-FFF2-40B4-BE49-F238E27FC236}">
                <a16:creationId xmlns:a16="http://schemas.microsoft.com/office/drawing/2014/main" id="{84A8A1A3-6948-B283-AB28-A7480C25F605}"/>
              </a:ext>
            </a:extLst>
          </p:cNvPr>
          <p:cNvSpPr>
            <a:spLocks noGrp="1"/>
          </p:cNvSpPr>
          <p:nvPr>
            <p:ph type="sldNum" sz="quarter" idx="12"/>
          </p:nvPr>
        </p:nvSpPr>
        <p:spPr/>
        <p:txBody>
          <a:bodyPr/>
          <a:lstStyle/>
          <a:p>
            <a:fld id="{92AF051A-FF74-2247-B065-E58DA1926FE1}" type="slidenum">
              <a:rPr lang="en-US" smtClean="0"/>
              <a:t>25</a:t>
            </a:fld>
            <a:endParaRPr lang="en-US"/>
          </a:p>
        </p:txBody>
      </p:sp>
    </p:spTree>
    <p:extLst>
      <p:ext uri="{BB962C8B-B14F-4D97-AF65-F5344CB8AC3E}">
        <p14:creationId xmlns:p14="http://schemas.microsoft.com/office/powerpoint/2010/main" val="42831527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78EF3D-DD64-C902-544E-E514D8E0D7BD}"/>
              </a:ext>
            </a:extLst>
          </p:cNvPr>
          <p:cNvSpPr>
            <a:spLocks noGrp="1"/>
          </p:cNvSpPr>
          <p:nvPr>
            <p:ph type="title"/>
          </p:nvPr>
        </p:nvSpPr>
        <p:spPr/>
        <p:txBody>
          <a:bodyPr/>
          <a:lstStyle/>
          <a:p>
            <a:r>
              <a:rPr lang="en-US" dirty="0"/>
              <a:t>Business inventories and sales</a:t>
            </a:r>
          </a:p>
        </p:txBody>
      </p:sp>
      <p:sp>
        <p:nvSpPr>
          <p:cNvPr id="3" name="Content Placeholder 2">
            <a:extLst>
              <a:ext uri="{FF2B5EF4-FFF2-40B4-BE49-F238E27FC236}">
                <a16:creationId xmlns:a16="http://schemas.microsoft.com/office/drawing/2014/main" id="{0CF0BFB7-5959-C575-1781-E84099C60B09}"/>
              </a:ext>
            </a:extLst>
          </p:cNvPr>
          <p:cNvSpPr>
            <a:spLocks noGrp="1"/>
          </p:cNvSpPr>
          <p:nvPr>
            <p:ph idx="1"/>
          </p:nvPr>
        </p:nvSpPr>
        <p:spPr/>
        <p:txBody>
          <a:bodyPr/>
          <a:lstStyle/>
          <a:p>
            <a:endParaRPr lang="en-US"/>
          </a:p>
        </p:txBody>
      </p:sp>
      <p:graphicFrame>
        <p:nvGraphicFramePr>
          <p:cNvPr id="4" name="Content Placeholder 3">
            <a:extLst>
              <a:ext uri="{FF2B5EF4-FFF2-40B4-BE49-F238E27FC236}">
                <a16:creationId xmlns:a16="http://schemas.microsoft.com/office/drawing/2014/main" id="{91F533DD-562F-21F6-CF8E-B092C74B2947}"/>
              </a:ext>
            </a:extLst>
          </p:cNvPr>
          <p:cNvGraphicFramePr>
            <a:graphicFrameLocks/>
          </p:cNvGraphicFramePr>
          <p:nvPr>
            <p:extLst>
              <p:ext uri="{D42A27DB-BD31-4B8C-83A1-F6EECF244321}">
                <p14:modId xmlns:p14="http://schemas.microsoft.com/office/powerpoint/2010/main" val="2513208143"/>
              </p:ext>
            </p:extLst>
          </p:nvPr>
        </p:nvGraphicFramePr>
        <p:xfrm>
          <a:off x="2570400" y="2584800"/>
          <a:ext cx="7195650" cy="2317763"/>
        </p:xfrm>
        <a:graphic>
          <a:graphicData uri="http://schemas.openxmlformats.org/drawingml/2006/table">
            <a:tbl>
              <a:tblPr firstRow="1" bandRow="1">
                <a:tableStyleId>{5C22544A-7EE6-4342-B048-85BDC9FD1C3A}</a:tableStyleId>
              </a:tblPr>
              <a:tblGrid>
                <a:gridCol w="1439130">
                  <a:extLst>
                    <a:ext uri="{9D8B030D-6E8A-4147-A177-3AD203B41FA5}">
                      <a16:colId xmlns:a16="http://schemas.microsoft.com/office/drawing/2014/main" val="1832443906"/>
                    </a:ext>
                  </a:extLst>
                </a:gridCol>
                <a:gridCol w="1439130">
                  <a:extLst>
                    <a:ext uri="{9D8B030D-6E8A-4147-A177-3AD203B41FA5}">
                      <a16:colId xmlns:a16="http://schemas.microsoft.com/office/drawing/2014/main" val="3103549292"/>
                    </a:ext>
                  </a:extLst>
                </a:gridCol>
                <a:gridCol w="1439130">
                  <a:extLst>
                    <a:ext uri="{9D8B030D-6E8A-4147-A177-3AD203B41FA5}">
                      <a16:colId xmlns:a16="http://schemas.microsoft.com/office/drawing/2014/main" val="3064373860"/>
                    </a:ext>
                  </a:extLst>
                </a:gridCol>
                <a:gridCol w="1439130">
                  <a:extLst>
                    <a:ext uri="{9D8B030D-6E8A-4147-A177-3AD203B41FA5}">
                      <a16:colId xmlns:a16="http://schemas.microsoft.com/office/drawing/2014/main" val="2446405785"/>
                    </a:ext>
                  </a:extLst>
                </a:gridCol>
                <a:gridCol w="1439130">
                  <a:extLst>
                    <a:ext uri="{9D8B030D-6E8A-4147-A177-3AD203B41FA5}">
                      <a16:colId xmlns:a16="http://schemas.microsoft.com/office/drawing/2014/main" val="751434084"/>
                    </a:ext>
                  </a:extLst>
                </a:gridCol>
              </a:tblGrid>
              <a:tr h="397523">
                <a:tc>
                  <a:txBody>
                    <a:bodyPr/>
                    <a:lstStyle/>
                    <a:p>
                      <a:endParaRPr lang="en-US" dirty="0"/>
                    </a:p>
                  </a:txBody>
                  <a:tcPr/>
                </a:tc>
                <a:tc>
                  <a:txBody>
                    <a:bodyPr/>
                    <a:lstStyle/>
                    <a:p>
                      <a:endParaRPr lang="en-US" dirty="0"/>
                    </a:p>
                  </a:txBody>
                  <a:tcPr/>
                </a:tc>
                <a:tc gridSpan="3">
                  <a:txBody>
                    <a:bodyPr/>
                    <a:lstStyle/>
                    <a:p>
                      <a:r>
                        <a:rPr lang="en-US" dirty="0"/>
                        <a:t>Market </a:t>
                      </a:r>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789752364"/>
                  </a:ext>
                </a:extLst>
              </a:tr>
              <a:tr h="370840">
                <a:tc>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t>
                      </a:r>
                    </a:p>
                    <a:p>
                      <a:endParaRPr lang="en-US" dirty="0"/>
                    </a:p>
                  </a:txBody>
                  <a:tcPr/>
                </a:tc>
                <a:tc>
                  <a:txBody>
                    <a:bodyPr/>
                    <a:lstStyle/>
                    <a:p>
                      <a:r>
                        <a:rPr lang="en-US" dirty="0"/>
                        <a:t>Stock</a:t>
                      </a:r>
                    </a:p>
                  </a:txBody>
                  <a:tcPr/>
                </a:tc>
                <a:tc>
                  <a:txBody>
                    <a:bodyPr/>
                    <a:lstStyle/>
                    <a:p>
                      <a:r>
                        <a:rPr lang="en-US" dirty="0"/>
                        <a:t>Bond</a:t>
                      </a:r>
                    </a:p>
                  </a:txBody>
                  <a:tcPr/>
                </a:tc>
                <a:tc>
                  <a:txBody>
                    <a:bodyPr/>
                    <a:lstStyle/>
                    <a:p>
                      <a:r>
                        <a:rPr lang="en-US" dirty="0"/>
                        <a:t>Dollar</a:t>
                      </a:r>
                    </a:p>
                  </a:txBody>
                  <a:tcPr/>
                </a:tc>
                <a:extLst>
                  <a:ext uri="{0D108BD9-81ED-4DB2-BD59-A6C34878D82A}">
                    <a16:rowId xmlns:a16="http://schemas.microsoft.com/office/drawing/2014/main" val="82365793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Business inventories </a:t>
                      </a:r>
                    </a:p>
                  </a:txBody>
                  <a:tcPr/>
                </a:tc>
                <a:tc>
                  <a:txBody>
                    <a:bodyPr/>
                    <a:lstStyle/>
                    <a:p>
                      <a:r>
                        <a:rPr lang="en-US" dirty="0"/>
                        <a:t>Up</a:t>
                      </a:r>
                    </a:p>
                  </a:txBody>
                  <a:tcPr/>
                </a:tc>
                <a:tc>
                  <a:txBody>
                    <a:bodyPr/>
                    <a:lstStyle/>
                    <a:p>
                      <a:r>
                        <a:rPr lang="en-US" dirty="0"/>
                        <a:t>No reaction</a:t>
                      </a:r>
                    </a:p>
                  </a:txBody>
                  <a:tcPr/>
                </a:tc>
                <a:tc>
                  <a:txBody>
                    <a:bodyPr/>
                    <a:lstStyle/>
                    <a:p>
                      <a:r>
                        <a:rPr lang="en-US" dirty="0"/>
                        <a:t>No reaction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 reaction</a:t>
                      </a:r>
                    </a:p>
                    <a:p>
                      <a:endParaRPr lang="en-US" dirty="0"/>
                    </a:p>
                  </a:txBody>
                  <a:tcPr/>
                </a:tc>
                <a:extLst>
                  <a:ext uri="{0D108BD9-81ED-4DB2-BD59-A6C34878D82A}">
                    <a16:rowId xmlns:a16="http://schemas.microsoft.com/office/drawing/2014/main" val="2240237553"/>
                  </a:ext>
                </a:extLst>
              </a:tr>
              <a:tr h="370840">
                <a:tc>
                  <a:txBody>
                    <a:bodyPr/>
                    <a:lstStyle/>
                    <a:p>
                      <a:endParaRPr lang="en-US" dirty="0"/>
                    </a:p>
                  </a:txBody>
                  <a:tcPr/>
                </a:tc>
                <a:tc>
                  <a:txBody>
                    <a:bodyPr/>
                    <a:lstStyle/>
                    <a:p>
                      <a:r>
                        <a:rPr lang="en-US" dirty="0"/>
                        <a:t>Down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 reaction</a:t>
                      </a:r>
                    </a:p>
                    <a:p>
                      <a:endParaRPr lang="en-US" dirty="0"/>
                    </a:p>
                  </a:txBody>
                  <a:tcPr/>
                </a:tc>
                <a:tc>
                  <a:txBody>
                    <a:bodyPr/>
                    <a:lstStyle/>
                    <a:p>
                      <a:r>
                        <a:rPr lang="en-US" dirty="0"/>
                        <a:t>No reaction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 reaction</a:t>
                      </a:r>
                    </a:p>
                  </a:txBody>
                  <a:tcPr/>
                </a:tc>
                <a:extLst>
                  <a:ext uri="{0D108BD9-81ED-4DB2-BD59-A6C34878D82A}">
                    <a16:rowId xmlns:a16="http://schemas.microsoft.com/office/drawing/2014/main" val="3723964624"/>
                  </a:ext>
                </a:extLst>
              </a:tr>
            </a:tbl>
          </a:graphicData>
        </a:graphic>
      </p:graphicFrame>
      <p:sp>
        <p:nvSpPr>
          <p:cNvPr id="5" name="Slide Number Placeholder 4">
            <a:extLst>
              <a:ext uri="{FF2B5EF4-FFF2-40B4-BE49-F238E27FC236}">
                <a16:creationId xmlns:a16="http://schemas.microsoft.com/office/drawing/2014/main" id="{0F805063-782C-E7E2-551B-F84B9E5012BD}"/>
              </a:ext>
            </a:extLst>
          </p:cNvPr>
          <p:cNvSpPr>
            <a:spLocks noGrp="1"/>
          </p:cNvSpPr>
          <p:nvPr>
            <p:ph type="sldNum" sz="quarter" idx="12"/>
          </p:nvPr>
        </p:nvSpPr>
        <p:spPr/>
        <p:txBody>
          <a:bodyPr/>
          <a:lstStyle/>
          <a:p>
            <a:fld id="{92AF051A-FF74-2247-B065-E58DA1926FE1}" type="slidenum">
              <a:rPr lang="en-US" smtClean="0"/>
              <a:t>26</a:t>
            </a:fld>
            <a:endParaRPr lang="en-US"/>
          </a:p>
        </p:txBody>
      </p:sp>
    </p:spTree>
    <p:extLst>
      <p:ext uri="{BB962C8B-B14F-4D97-AF65-F5344CB8AC3E}">
        <p14:creationId xmlns:p14="http://schemas.microsoft.com/office/powerpoint/2010/main" val="13547752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71CFE-5704-FB90-DA19-E7E09EBCFF81}"/>
              </a:ext>
            </a:extLst>
          </p:cNvPr>
          <p:cNvSpPr>
            <a:spLocks noGrp="1"/>
          </p:cNvSpPr>
          <p:nvPr>
            <p:ph type="title"/>
          </p:nvPr>
        </p:nvSpPr>
        <p:spPr>
          <a:xfrm>
            <a:off x="0" y="47862"/>
            <a:ext cx="10515600" cy="831858"/>
          </a:xfrm>
        </p:spPr>
        <p:txBody>
          <a:bodyPr/>
          <a:lstStyle/>
          <a:p>
            <a:r>
              <a:rPr lang="en-US" dirty="0"/>
              <a:t>Merchandise trade balance</a:t>
            </a:r>
          </a:p>
        </p:txBody>
      </p:sp>
      <p:sp>
        <p:nvSpPr>
          <p:cNvPr id="3" name="Content Placeholder 2">
            <a:extLst>
              <a:ext uri="{FF2B5EF4-FFF2-40B4-BE49-F238E27FC236}">
                <a16:creationId xmlns:a16="http://schemas.microsoft.com/office/drawing/2014/main" id="{64C91192-9C6C-F9D3-CF8C-AAA60586A8F5}"/>
              </a:ext>
            </a:extLst>
          </p:cNvPr>
          <p:cNvSpPr>
            <a:spLocks noGrp="1"/>
          </p:cNvSpPr>
          <p:nvPr>
            <p:ph idx="1"/>
          </p:nvPr>
        </p:nvSpPr>
        <p:spPr/>
        <p:txBody>
          <a:bodyPr/>
          <a:lstStyle/>
          <a:p>
            <a:endParaRPr lang="en-US"/>
          </a:p>
        </p:txBody>
      </p:sp>
      <p:graphicFrame>
        <p:nvGraphicFramePr>
          <p:cNvPr id="4" name="Content Placeholder 3">
            <a:extLst>
              <a:ext uri="{FF2B5EF4-FFF2-40B4-BE49-F238E27FC236}">
                <a16:creationId xmlns:a16="http://schemas.microsoft.com/office/drawing/2014/main" id="{C052B73D-D95B-A3A1-C94E-75A8A02B72A5}"/>
              </a:ext>
            </a:extLst>
          </p:cNvPr>
          <p:cNvGraphicFramePr>
            <a:graphicFrameLocks/>
          </p:cNvGraphicFramePr>
          <p:nvPr>
            <p:extLst>
              <p:ext uri="{D42A27DB-BD31-4B8C-83A1-F6EECF244321}">
                <p14:modId xmlns:p14="http://schemas.microsoft.com/office/powerpoint/2010/main" val="3068636257"/>
              </p:ext>
            </p:extLst>
          </p:nvPr>
        </p:nvGraphicFramePr>
        <p:xfrm>
          <a:off x="100800" y="2692801"/>
          <a:ext cx="5760000" cy="1706399"/>
        </p:xfrm>
        <a:graphic>
          <a:graphicData uri="http://schemas.openxmlformats.org/drawingml/2006/table">
            <a:tbl>
              <a:tblPr firstRow="1" bandRow="1">
                <a:tableStyleId>{5C22544A-7EE6-4342-B048-85BDC9FD1C3A}</a:tableStyleId>
              </a:tblPr>
              <a:tblGrid>
                <a:gridCol w="1152000">
                  <a:extLst>
                    <a:ext uri="{9D8B030D-6E8A-4147-A177-3AD203B41FA5}">
                      <a16:colId xmlns:a16="http://schemas.microsoft.com/office/drawing/2014/main" val="1832443906"/>
                    </a:ext>
                  </a:extLst>
                </a:gridCol>
                <a:gridCol w="1152000">
                  <a:extLst>
                    <a:ext uri="{9D8B030D-6E8A-4147-A177-3AD203B41FA5}">
                      <a16:colId xmlns:a16="http://schemas.microsoft.com/office/drawing/2014/main" val="3103549292"/>
                    </a:ext>
                  </a:extLst>
                </a:gridCol>
                <a:gridCol w="1152000">
                  <a:extLst>
                    <a:ext uri="{9D8B030D-6E8A-4147-A177-3AD203B41FA5}">
                      <a16:colId xmlns:a16="http://schemas.microsoft.com/office/drawing/2014/main" val="3064373860"/>
                    </a:ext>
                  </a:extLst>
                </a:gridCol>
                <a:gridCol w="1152000">
                  <a:extLst>
                    <a:ext uri="{9D8B030D-6E8A-4147-A177-3AD203B41FA5}">
                      <a16:colId xmlns:a16="http://schemas.microsoft.com/office/drawing/2014/main" val="2446405785"/>
                    </a:ext>
                  </a:extLst>
                </a:gridCol>
                <a:gridCol w="1152000">
                  <a:extLst>
                    <a:ext uri="{9D8B030D-6E8A-4147-A177-3AD203B41FA5}">
                      <a16:colId xmlns:a16="http://schemas.microsoft.com/office/drawing/2014/main" val="751434084"/>
                    </a:ext>
                  </a:extLst>
                </a:gridCol>
              </a:tblGrid>
              <a:tr h="292667">
                <a:tc>
                  <a:txBody>
                    <a:bodyPr/>
                    <a:lstStyle/>
                    <a:p>
                      <a:endParaRPr lang="en-US" sz="1200" dirty="0"/>
                    </a:p>
                  </a:txBody>
                  <a:tcPr/>
                </a:tc>
                <a:tc>
                  <a:txBody>
                    <a:bodyPr/>
                    <a:lstStyle/>
                    <a:p>
                      <a:endParaRPr lang="en-US" sz="1200" dirty="0"/>
                    </a:p>
                  </a:txBody>
                  <a:tcPr/>
                </a:tc>
                <a:tc gridSpan="3">
                  <a:txBody>
                    <a:bodyPr/>
                    <a:lstStyle/>
                    <a:p>
                      <a:r>
                        <a:rPr lang="en-US" sz="1200" dirty="0"/>
                        <a:t>Market </a:t>
                      </a:r>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789752364"/>
                  </a:ext>
                </a:extLst>
              </a:tr>
              <a:tr h="471244">
                <a:tc>
                  <a:txBody>
                    <a:bodyPr/>
                    <a:lstStyle/>
                    <a:p>
                      <a:endParaRPr lang="en-US"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 </a:t>
                      </a:r>
                    </a:p>
                    <a:p>
                      <a:endParaRPr lang="en-US" sz="1200" dirty="0"/>
                    </a:p>
                  </a:txBody>
                  <a:tcPr/>
                </a:tc>
                <a:tc>
                  <a:txBody>
                    <a:bodyPr/>
                    <a:lstStyle/>
                    <a:p>
                      <a:r>
                        <a:rPr lang="en-US" sz="1200" dirty="0"/>
                        <a:t>Stock</a:t>
                      </a:r>
                    </a:p>
                  </a:txBody>
                  <a:tcPr/>
                </a:tc>
                <a:tc>
                  <a:txBody>
                    <a:bodyPr/>
                    <a:lstStyle/>
                    <a:p>
                      <a:r>
                        <a:rPr lang="en-US" sz="1200" dirty="0"/>
                        <a:t>Bond</a:t>
                      </a:r>
                    </a:p>
                  </a:txBody>
                  <a:tcPr/>
                </a:tc>
                <a:tc>
                  <a:txBody>
                    <a:bodyPr/>
                    <a:lstStyle/>
                    <a:p>
                      <a:r>
                        <a:rPr lang="en-US" sz="1200" dirty="0"/>
                        <a:t>Dollar</a:t>
                      </a:r>
                    </a:p>
                  </a:txBody>
                  <a:tcPr/>
                </a:tc>
                <a:extLst>
                  <a:ext uri="{0D108BD9-81ED-4DB2-BD59-A6C34878D82A}">
                    <a16:rowId xmlns:a16="http://schemas.microsoft.com/office/drawing/2014/main" val="823657930"/>
                  </a:ext>
                </a:extLst>
              </a:tr>
              <a:tr h="47124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Trade balance</a:t>
                      </a:r>
                    </a:p>
                  </a:txBody>
                  <a:tcPr/>
                </a:tc>
                <a:tc>
                  <a:txBody>
                    <a:bodyPr/>
                    <a:lstStyle/>
                    <a:p>
                      <a:r>
                        <a:rPr lang="en-US" sz="1200" dirty="0"/>
                        <a:t>Up</a:t>
                      </a:r>
                    </a:p>
                  </a:txBody>
                  <a:tcPr/>
                </a:tc>
                <a:tc>
                  <a:txBody>
                    <a:bodyPr/>
                    <a:lstStyle/>
                    <a:p>
                      <a:r>
                        <a:rPr lang="en-US" sz="1200" dirty="0"/>
                        <a:t>Up</a:t>
                      </a:r>
                    </a:p>
                  </a:txBody>
                  <a:tcPr/>
                </a:tc>
                <a:tc>
                  <a:txBody>
                    <a:bodyPr/>
                    <a:lstStyle/>
                    <a:p>
                      <a:r>
                        <a:rPr lang="en-US" sz="1200" dirty="0"/>
                        <a:t>Uncertain</a:t>
                      </a:r>
                    </a:p>
                  </a:txBody>
                  <a:tcPr/>
                </a:tc>
                <a:tc>
                  <a:txBody>
                    <a:bodyPr/>
                    <a:lstStyle/>
                    <a:p>
                      <a:r>
                        <a:rPr lang="en-US" sz="1200" dirty="0"/>
                        <a:t>Up</a:t>
                      </a:r>
                    </a:p>
                    <a:p>
                      <a:endParaRPr lang="en-US" sz="1200" dirty="0"/>
                    </a:p>
                  </a:txBody>
                  <a:tcPr/>
                </a:tc>
                <a:extLst>
                  <a:ext uri="{0D108BD9-81ED-4DB2-BD59-A6C34878D82A}">
                    <a16:rowId xmlns:a16="http://schemas.microsoft.com/office/drawing/2014/main" val="2240237553"/>
                  </a:ext>
                </a:extLst>
              </a:tr>
              <a:tr h="471244">
                <a:tc>
                  <a:txBody>
                    <a:bodyPr/>
                    <a:lstStyle/>
                    <a:p>
                      <a:endParaRPr lang="en-US" sz="1200" dirty="0"/>
                    </a:p>
                  </a:txBody>
                  <a:tcPr/>
                </a:tc>
                <a:tc>
                  <a:txBody>
                    <a:bodyPr/>
                    <a:lstStyle/>
                    <a:p>
                      <a:r>
                        <a:rPr lang="en-US" sz="1200" dirty="0"/>
                        <a:t>Down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Down</a:t>
                      </a:r>
                    </a:p>
                    <a:p>
                      <a:endParaRPr lang="en-US" sz="1200" dirty="0"/>
                    </a:p>
                  </a:txBody>
                  <a:tcPr/>
                </a:tc>
                <a:tc>
                  <a:txBody>
                    <a:bodyPr/>
                    <a:lstStyle/>
                    <a:p>
                      <a:r>
                        <a:rPr lang="en-US" sz="1200" dirty="0"/>
                        <a:t>Uncertain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Down</a:t>
                      </a:r>
                    </a:p>
                  </a:txBody>
                  <a:tcPr/>
                </a:tc>
                <a:extLst>
                  <a:ext uri="{0D108BD9-81ED-4DB2-BD59-A6C34878D82A}">
                    <a16:rowId xmlns:a16="http://schemas.microsoft.com/office/drawing/2014/main" val="3723964624"/>
                  </a:ext>
                </a:extLst>
              </a:tr>
            </a:tbl>
          </a:graphicData>
        </a:graphic>
      </p:graphicFrame>
      <p:graphicFrame>
        <p:nvGraphicFramePr>
          <p:cNvPr id="5" name="Content Placeholder 3">
            <a:extLst>
              <a:ext uri="{FF2B5EF4-FFF2-40B4-BE49-F238E27FC236}">
                <a16:creationId xmlns:a16="http://schemas.microsoft.com/office/drawing/2014/main" id="{414B2201-4ABD-2D2A-6675-EC12181CD909}"/>
              </a:ext>
            </a:extLst>
          </p:cNvPr>
          <p:cNvGraphicFramePr>
            <a:graphicFrameLocks/>
          </p:cNvGraphicFramePr>
          <p:nvPr>
            <p:extLst>
              <p:ext uri="{D42A27DB-BD31-4B8C-83A1-F6EECF244321}">
                <p14:modId xmlns:p14="http://schemas.microsoft.com/office/powerpoint/2010/main" val="2048639009"/>
              </p:ext>
            </p:extLst>
          </p:nvPr>
        </p:nvGraphicFramePr>
        <p:xfrm>
          <a:off x="6236400" y="1309533"/>
          <a:ext cx="5499600" cy="1859280"/>
        </p:xfrm>
        <a:graphic>
          <a:graphicData uri="http://schemas.openxmlformats.org/drawingml/2006/table">
            <a:tbl>
              <a:tblPr firstRow="1" bandRow="1">
                <a:tableStyleId>{5C22544A-7EE6-4342-B048-85BDC9FD1C3A}</a:tableStyleId>
              </a:tblPr>
              <a:tblGrid>
                <a:gridCol w="1099920">
                  <a:extLst>
                    <a:ext uri="{9D8B030D-6E8A-4147-A177-3AD203B41FA5}">
                      <a16:colId xmlns:a16="http://schemas.microsoft.com/office/drawing/2014/main" val="1832443906"/>
                    </a:ext>
                  </a:extLst>
                </a:gridCol>
                <a:gridCol w="1099920">
                  <a:extLst>
                    <a:ext uri="{9D8B030D-6E8A-4147-A177-3AD203B41FA5}">
                      <a16:colId xmlns:a16="http://schemas.microsoft.com/office/drawing/2014/main" val="3103549292"/>
                    </a:ext>
                  </a:extLst>
                </a:gridCol>
                <a:gridCol w="1099920">
                  <a:extLst>
                    <a:ext uri="{9D8B030D-6E8A-4147-A177-3AD203B41FA5}">
                      <a16:colId xmlns:a16="http://schemas.microsoft.com/office/drawing/2014/main" val="3064373860"/>
                    </a:ext>
                  </a:extLst>
                </a:gridCol>
                <a:gridCol w="1099920">
                  <a:extLst>
                    <a:ext uri="{9D8B030D-6E8A-4147-A177-3AD203B41FA5}">
                      <a16:colId xmlns:a16="http://schemas.microsoft.com/office/drawing/2014/main" val="2446405785"/>
                    </a:ext>
                  </a:extLst>
                </a:gridCol>
                <a:gridCol w="1099920">
                  <a:extLst>
                    <a:ext uri="{9D8B030D-6E8A-4147-A177-3AD203B41FA5}">
                      <a16:colId xmlns:a16="http://schemas.microsoft.com/office/drawing/2014/main" val="751434084"/>
                    </a:ext>
                  </a:extLst>
                </a:gridCol>
              </a:tblGrid>
              <a:tr h="258239">
                <a:tc>
                  <a:txBody>
                    <a:bodyPr/>
                    <a:lstStyle/>
                    <a:p>
                      <a:endParaRPr lang="en-US" sz="1400" dirty="0"/>
                    </a:p>
                  </a:txBody>
                  <a:tcPr/>
                </a:tc>
                <a:tc>
                  <a:txBody>
                    <a:bodyPr/>
                    <a:lstStyle/>
                    <a:p>
                      <a:endParaRPr lang="en-US" sz="1400" dirty="0"/>
                    </a:p>
                  </a:txBody>
                  <a:tcPr/>
                </a:tc>
                <a:tc gridSpan="3">
                  <a:txBody>
                    <a:bodyPr/>
                    <a:lstStyle/>
                    <a:p>
                      <a:r>
                        <a:rPr lang="en-US" sz="1400" dirty="0"/>
                        <a:t>Market </a:t>
                      </a:r>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789752364"/>
                  </a:ext>
                </a:extLst>
              </a:tr>
              <a:tr h="415809">
                <a:tc>
                  <a:txBody>
                    <a:bodyPr/>
                    <a:lstStyle/>
                    <a:p>
                      <a:endParaRPr 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 </a:t>
                      </a:r>
                    </a:p>
                    <a:p>
                      <a:endParaRPr lang="en-US" sz="1400" dirty="0"/>
                    </a:p>
                  </a:txBody>
                  <a:tcPr/>
                </a:tc>
                <a:tc>
                  <a:txBody>
                    <a:bodyPr/>
                    <a:lstStyle/>
                    <a:p>
                      <a:r>
                        <a:rPr lang="en-US" sz="1400" dirty="0"/>
                        <a:t>Stock</a:t>
                      </a:r>
                    </a:p>
                  </a:txBody>
                  <a:tcPr/>
                </a:tc>
                <a:tc>
                  <a:txBody>
                    <a:bodyPr/>
                    <a:lstStyle/>
                    <a:p>
                      <a:r>
                        <a:rPr lang="en-US" sz="1400" dirty="0"/>
                        <a:t>Bond</a:t>
                      </a:r>
                    </a:p>
                  </a:txBody>
                  <a:tcPr/>
                </a:tc>
                <a:tc>
                  <a:txBody>
                    <a:bodyPr/>
                    <a:lstStyle/>
                    <a:p>
                      <a:r>
                        <a:rPr lang="en-US" sz="1400" dirty="0"/>
                        <a:t>Dollar</a:t>
                      </a:r>
                    </a:p>
                  </a:txBody>
                  <a:tcPr/>
                </a:tc>
                <a:extLst>
                  <a:ext uri="{0D108BD9-81ED-4DB2-BD59-A6C34878D82A}">
                    <a16:rowId xmlns:a16="http://schemas.microsoft.com/office/drawing/2014/main" val="823657930"/>
                  </a:ext>
                </a:extLst>
              </a:tr>
              <a:tr h="41580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Exports</a:t>
                      </a:r>
                    </a:p>
                  </a:txBody>
                  <a:tcPr/>
                </a:tc>
                <a:tc>
                  <a:txBody>
                    <a:bodyPr/>
                    <a:lstStyle/>
                    <a:p>
                      <a:r>
                        <a:rPr lang="en-US" sz="1400" dirty="0"/>
                        <a:t>Up</a:t>
                      </a:r>
                    </a:p>
                  </a:txBody>
                  <a:tcPr/>
                </a:tc>
                <a:tc>
                  <a:txBody>
                    <a:bodyPr/>
                    <a:lstStyle/>
                    <a:p>
                      <a:r>
                        <a:rPr lang="en-US" sz="1400" dirty="0"/>
                        <a:t> </a:t>
                      </a:r>
                    </a:p>
                  </a:txBody>
                  <a:tcPr/>
                </a:tc>
                <a:tc>
                  <a:txBody>
                    <a:bodyPr/>
                    <a:lstStyle/>
                    <a:p>
                      <a:r>
                        <a:rPr lang="en-US" sz="1400" dirty="0"/>
                        <a:t>Down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 </a:t>
                      </a:r>
                    </a:p>
                    <a:p>
                      <a:endParaRPr lang="en-US" sz="1400" dirty="0"/>
                    </a:p>
                  </a:txBody>
                  <a:tcPr/>
                </a:tc>
                <a:extLst>
                  <a:ext uri="{0D108BD9-81ED-4DB2-BD59-A6C34878D82A}">
                    <a16:rowId xmlns:a16="http://schemas.microsoft.com/office/drawing/2014/main" val="2240237553"/>
                  </a:ext>
                </a:extLst>
              </a:tr>
              <a:tr h="415809">
                <a:tc>
                  <a:txBody>
                    <a:bodyPr/>
                    <a:lstStyle/>
                    <a:p>
                      <a:endParaRPr lang="en-US" sz="1400" dirty="0"/>
                    </a:p>
                  </a:txBody>
                  <a:tcPr/>
                </a:tc>
                <a:tc>
                  <a:txBody>
                    <a:bodyPr/>
                    <a:lstStyle/>
                    <a:p>
                      <a:r>
                        <a:rPr lang="en-US" sz="1400" dirty="0"/>
                        <a:t>Down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 </a:t>
                      </a:r>
                    </a:p>
                    <a:p>
                      <a:endParaRPr lang="en-US" sz="1400" dirty="0"/>
                    </a:p>
                  </a:txBody>
                  <a:tcPr/>
                </a:tc>
                <a:tc>
                  <a:txBody>
                    <a:bodyPr/>
                    <a:lstStyle/>
                    <a:p>
                      <a:r>
                        <a:rPr lang="en-US" sz="1400" dirty="0"/>
                        <a:t>Up</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 </a:t>
                      </a:r>
                    </a:p>
                  </a:txBody>
                  <a:tcPr/>
                </a:tc>
                <a:extLst>
                  <a:ext uri="{0D108BD9-81ED-4DB2-BD59-A6C34878D82A}">
                    <a16:rowId xmlns:a16="http://schemas.microsoft.com/office/drawing/2014/main" val="3723964624"/>
                  </a:ext>
                </a:extLst>
              </a:tr>
            </a:tbl>
          </a:graphicData>
        </a:graphic>
      </p:graphicFrame>
      <p:graphicFrame>
        <p:nvGraphicFramePr>
          <p:cNvPr id="6" name="Content Placeholder 3">
            <a:extLst>
              <a:ext uri="{FF2B5EF4-FFF2-40B4-BE49-F238E27FC236}">
                <a16:creationId xmlns:a16="http://schemas.microsoft.com/office/drawing/2014/main" id="{C7FF173A-F77A-84FB-AF60-5247187D5916}"/>
              </a:ext>
            </a:extLst>
          </p:cNvPr>
          <p:cNvGraphicFramePr>
            <a:graphicFrameLocks/>
          </p:cNvGraphicFramePr>
          <p:nvPr>
            <p:extLst>
              <p:ext uri="{D42A27DB-BD31-4B8C-83A1-F6EECF244321}">
                <p14:modId xmlns:p14="http://schemas.microsoft.com/office/powerpoint/2010/main" val="3300129798"/>
              </p:ext>
            </p:extLst>
          </p:nvPr>
        </p:nvGraphicFramePr>
        <p:xfrm>
          <a:off x="6236400" y="4114718"/>
          <a:ext cx="5499600" cy="1654578"/>
        </p:xfrm>
        <a:graphic>
          <a:graphicData uri="http://schemas.openxmlformats.org/drawingml/2006/table">
            <a:tbl>
              <a:tblPr firstRow="1" bandRow="1">
                <a:tableStyleId>{5C22544A-7EE6-4342-B048-85BDC9FD1C3A}</a:tableStyleId>
              </a:tblPr>
              <a:tblGrid>
                <a:gridCol w="1099920">
                  <a:extLst>
                    <a:ext uri="{9D8B030D-6E8A-4147-A177-3AD203B41FA5}">
                      <a16:colId xmlns:a16="http://schemas.microsoft.com/office/drawing/2014/main" val="1832443906"/>
                    </a:ext>
                  </a:extLst>
                </a:gridCol>
                <a:gridCol w="1099920">
                  <a:extLst>
                    <a:ext uri="{9D8B030D-6E8A-4147-A177-3AD203B41FA5}">
                      <a16:colId xmlns:a16="http://schemas.microsoft.com/office/drawing/2014/main" val="3103549292"/>
                    </a:ext>
                  </a:extLst>
                </a:gridCol>
                <a:gridCol w="1099920">
                  <a:extLst>
                    <a:ext uri="{9D8B030D-6E8A-4147-A177-3AD203B41FA5}">
                      <a16:colId xmlns:a16="http://schemas.microsoft.com/office/drawing/2014/main" val="3064373860"/>
                    </a:ext>
                  </a:extLst>
                </a:gridCol>
                <a:gridCol w="1099920">
                  <a:extLst>
                    <a:ext uri="{9D8B030D-6E8A-4147-A177-3AD203B41FA5}">
                      <a16:colId xmlns:a16="http://schemas.microsoft.com/office/drawing/2014/main" val="2446405785"/>
                    </a:ext>
                  </a:extLst>
                </a:gridCol>
                <a:gridCol w="1099920">
                  <a:extLst>
                    <a:ext uri="{9D8B030D-6E8A-4147-A177-3AD203B41FA5}">
                      <a16:colId xmlns:a16="http://schemas.microsoft.com/office/drawing/2014/main" val="751434084"/>
                    </a:ext>
                  </a:extLst>
                </a:gridCol>
              </a:tblGrid>
              <a:tr h="258239">
                <a:tc>
                  <a:txBody>
                    <a:bodyPr/>
                    <a:lstStyle/>
                    <a:p>
                      <a:endParaRPr lang="en-US" sz="1400" dirty="0"/>
                    </a:p>
                  </a:txBody>
                  <a:tcPr/>
                </a:tc>
                <a:tc>
                  <a:txBody>
                    <a:bodyPr/>
                    <a:lstStyle/>
                    <a:p>
                      <a:endParaRPr lang="en-US" sz="1400" dirty="0"/>
                    </a:p>
                  </a:txBody>
                  <a:tcPr/>
                </a:tc>
                <a:tc gridSpan="3">
                  <a:txBody>
                    <a:bodyPr/>
                    <a:lstStyle/>
                    <a:p>
                      <a:r>
                        <a:rPr lang="en-US" sz="1400" dirty="0"/>
                        <a:t>Market </a:t>
                      </a:r>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789752364"/>
                  </a:ext>
                </a:extLst>
              </a:tr>
              <a:tr h="415809">
                <a:tc>
                  <a:txBody>
                    <a:bodyPr/>
                    <a:lstStyle/>
                    <a:p>
                      <a:endParaRPr 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 </a:t>
                      </a:r>
                    </a:p>
                    <a:p>
                      <a:endParaRPr lang="en-US" sz="1400" dirty="0"/>
                    </a:p>
                  </a:txBody>
                  <a:tcPr/>
                </a:tc>
                <a:tc>
                  <a:txBody>
                    <a:bodyPr/>
                    <a:lstStyle/>
                    <a:p>
                      <a:r>
                        <a:rPr lang="en-US" sz="1400" dirty="0"/>
                        <a:t>Stock</a:t>
                      </a:r>
                    </a:p>
                  </a:txBody>
                  <a:tcPr/>
                </a:tc>
                <a:tc>
                  <a:txBody>
                    <a:bodyPr/>
                    <a:lstStyle/>
                    <a:p>
                      <a:r>
                        <a:rPr lang="en-US" sz="1400" dirty="0"/>
                        <a:t>Bond</a:t>
                      </a:r>
                    </a:p>
                  </a:txBody>
                  <a:tcPr/>
                </a:tc>
                <a:tc>
                  <a:txBody>
                    <a:bodyPr/>
                    <a:lstStyle/>
                    <a:p>
                      <a:r>
                        <a:rPr lang="en-US" sz="1400" dirty="0"/>
                        <a:t>Dollar</a:t>
                      </a:r>
                    </a:p>
                  </a:txBody>
                  <a:tcPr/>
                </a:tc>
                <a:extLst>
                  <a:ext uri="{0D108BD9-81ED-4DB2-BD59-A6C34878D82A}">
                    <a16:rowId xmlns:a16="http://schemas.microsoft.com/office/drawing/2014/main" val="823657930"/>
                  </a:ext>
                </a:extLst>
              </a:tr>
              <a:tr h="41580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Imports</a:t>
                      </a:r>
                    </a:p>
                  </a:txBody>
                  <a:tcPr/>
                </a:tc>
                <a:tc>
                  <a:txBody>
                    <a:bodyPr/>
                    <a:lstStyle/>
                    <a:p>
                      <a:r>
                        <a:rPr lang="en-US" sz="1400" dirty="0"/>
                        <a:t>Up</a:t>
                      </a:r>
                    </a:p>
                  </a:txBody>
                  <a:tcPr/>
                </a:tc>
                <a:tc>
                  <a:txBody>
                    <a:bodyPr/>
                    <a:lstStyle/>
                    <a:p>
                      <a:endParaRPr lang="en-US" sz="1400" dirty="0"/>
                    </a:p>
                  </a:txBody>
                  <a:tcPr/>
                </a:tc>
                <a:tc>
                  <a:txBody>
                    <a:bodyPr/>
                    <a:lstStyle/>
                    <a:p>
                      <a:r>
                        <a:rPr lang="en-US" sz="1400" dirty="0"/>
                        <a:t>Up</a:t>
                      </a:r>
                    </a:p>
                  </a:txBody>
                  <a:tcPr/>
                </a:tc>
                <a:tc>
                  <a:txBody>
                    <a:bodyPr/>
                    <a:lstStyle/>
                    <a:p>
                      <a:endParaRPr lang="en-US" sz="1400" dirty="0"/>
                    </a:p>
                  </a:txBody>
                  <a:tcPr/>
                </a:tc>
                <a:extLst>
                  <a:ext uri="{0D108BD9-81ED-4DB2-BD59-A6C34878D82A}">
                    <a16:rowId xmlns:a16="http://schemas.microsoft.com/office/drawing/2014/main" val="2240237553"/>
                  </a:ext>
                </a:extLst>
              </a:tr>
              <a:tr h="415809">
                <a:tc>
                  <a:txBody>
                    <a:bodyPr/>
                    <a:lstStyle/>
                    <a:p>
                      <a:endParaRPr lang="en-US" sz="1400" dirty="0"/>
                    </a:p>
                  </a:txBody>
                  <a:tcPr/>
                </a:tc>
                <a:tc>
                  <a:txBody>
                    <a:bodyPr/>
                    <a:lstStyle/>
                    <a:p>
                      <a:r>
                        <a:rPr lang="en-US" sz="1400" dirty="0"/>
                        <a:t>Down</a:t>
                      </a:r>
                    </a:p>
                  </a:txBody>
                  <a:tcPr/>
                </a:tc>
                <a:tc>
                  <a:txBody>
                    <a:bodyPr/>
                    <a:lstStyle/>
                    <a:p>
                      <a:endParaRPr lang="en-US" sz="1400" dirty="0"/>
                    </a:p>
                  </a:txBody>
                  <a:tcPr/>
                </a:tc>
                <a:tc>
                  <a:txBody>
                    <a:bodyPr/>
                    <a:lstStyle/>
                    <a:p>
                      <a:r>
                        <a:rPr lang="en-US" sz="1400" dirty="0"/>
                        <a:t>Down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dirty="0"/>
                    </a:p>
                  </a:txBody>
                  <a:tcPr/>
                </a:tc>
                <a:extLst>
                  <a:ext uri="{0D108BD9-81ED-4DB2-BD59-A6C34878D82A}">
                    <a16:rowId xmlns:a16="http://schemas.microsoft.com/office/drawing/2014/main" val="3723964624"/>
                  </a:ext>
                </a:extLst>
              </a:tr>
            </a:tbl>
          </a:graphicData>
        </a:graphic>
      </p:graphicFrame>
      <p:sp>
        <p:nvSpPr>
          <p:cNvPr id="7" name="Slide Number Placeholder 6">
            <a:extLst>
              <a:ext uri="{FF2B5EF4-FFF2-40B4-BE49-F238E27FC236}">
                <a16:creationId xmlns:a16="http://schemas.microsoft.com/office/drawing/2014/main" id="{40575113-52FE-0DDC-9889-61967E9EC84F}"/>
              </a:ext>
            </a:extLst>
          </p:cNvPr>
          <p:cNvSpPr>
            <a:spLocks noGrp="1"/>
          </p:cNvSpPr>
          <p:nvPr>
            <p:ph type="sldNum" sz="quarter" idx="12"/>
          </p:nvPr>
        </p:nvSpPr>
        <p:spPr/>
        <p:txBody>
          <a:bodyPr/>
          <a:lstStyle/>
          <a:p>
            <a:fld id="{92AF051A-FF74-2247-B065-E58DA1926FE1}" type="slidenum">
              <a:rPr lang="en-US" smtClean="0"/>
              <a:t>27</a:t>
            </a:fld>
            <a:endParaRPr lang="en-US"/>
          </a:p>
        </p:txBody>
      </p:sp>
    </p:spTree>
    <p:extLst>
      <p:ext uri="{BB962C8B-B14F-4D97-AF65-F5344CB8AC3E}">
        <p14:creationId xmlns:p14="http://schemas.microsoft.com/office/powerpoint/2010/main" val="6972263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1946B-552D-D093-ACF7-851294C9C3B8}"/>
              </a:ext>
            </a:extLst>
          </p:cNvPr>
          <p:cNvSpPr>
            <a:spLocks noGrp="1"/>
          </p:cNvSpPr>
          <p:nvPr>
            <p:ph type="title"/>
          </p:nvPr>
        </p:nvSpPr>
        <p:spPr>
          <a:xfrm>
            <a:off x="89400" y="18255"/>
            <a:ext cx="10515600" cy="1325563"/>
          </a:xfrm>
        </p:spPr>
        <p:txBody>
          <a:bodyPr/>
          <a:lstStyle/>
          <a:p>
            <a:r>
              <a:rPr lang="en-US" dirty="0"/>
              <a:t>Non farm Productivity/Unit  labor costs </a:t>
            </a:r>
          </a:p>
        </p:txBody>
      </p:sp>
      <p:sp>
        <p:nvSpPr>
          <p:cNvPr id="3" name="Content Placeholder 2">
            <a:extLst>
              <a:ext uri="{FF2B5EF4-FFF2-40B4-BE49-F238E27FC236}">
                <a16:creationId xmlns:a16="http://schemas.microsoft.com/office/drawing/2014/main" id="{E90BD514-3FC4-CC76-D6B9-0AC4FB8D64CA}"/>
              </a:ext>
            </a:extLst>
          </p:cNvPr>
          <p:cNvSpPr>
            <a:spLocks noGrp="1"/>
          </p:cNvSpPr>
          <p:nvPr>
            <p:ph idx="1"/>
          </p:nvPr>
        </p:nvSpPr>
        <p:spPr/>
        <p:txBody>
          <a:bodyPr/>
          <a:lstStyle/>
          <a:p>
            <a:endParaRPr lang="en-US"/>
          </a:p>
        </p:txBody>
      </p:sp>
      <p:graphicFrame>
        <p:nvGraphicFramePr>
          <p:cNvPr id="4" name="Content Placeholder 3">
            <a:extLst>
              <a:ext uri="{FF2B5EF4-FFF2-40B4-BE49-F238E27FC236}">
                <a16:creationId xmlns:a16="http://schemas.microsoft.com/office/drawing/2014/main" id="{20FA3D7E-75D7-3C2A-A2B5-912B6415A778}"/>
              </a:ext>
            </a:extLst>
          </p:cNvPr>
          <p:cNvGraphicFramePr>
            <a:graphicFrameLocks/>
          </p:cNvGraphicFramePr>
          <p:nvPr>
            <p:extLst>
              <p:ext uri="{D42A27DB-BD31-4B8C-83A1-F6EECF244321}">
                <p14:modId xmlns:p14="http://schemas.microsoft.com/office/powerpoint/2010/main" val="2468469537"/>
              </p:ext>
            </p:extLst>
          </p:nvPr>
        </p:nvGraphicFramePr>
        <p:xfrm>
          <a:off x="3086100" y="1356677"/>
          <a:ext cx="7636590" cy="1752600"/>
        </p:xfrm>
        <a:graphic>
          <a:graphicData uri="http://schemas.openxmlformats.org/drawingml/2006/table">
            <a:tbl>
              <a:tblPr firstRow="1" bandRow="1">
                <a:tableStyleId>{5C22544A-7EE6-4342-B048-85BDC9FD1C3A}</a:tableStyleId>
              </a:tblPr>
              <a:tblGrid>
                <a:gridCol w="1527318">
                  <a:extLst>
                    <a:ext uri="{9D8B030D-6E8A-4147-A177-3AD203B41FA5}">
                      <a16:colId xmlns:a16="http://schemas.microsoft.com/office/drawing/2014/main" val="1832443906"/>
                    </a:ext>
                  </a:extLst>
                </a:gridCol>
                <a:gridCol w="1527318">
                  <a:extLst>
                    <a:ext uri="{9D8B030D-6E8A-4147-A177-3AD203B41FA5}">
                      <a16:colId xmlns:a16="http://schemas.microsoft.com/office/drawing/2014/main" val="3103549292"/>
                    </a:ext>
                  </a:extLst>
                </a:gridCol>
                <a:gridCol w="1527318">
                  <a:extLst>
                    <a:ext uri="{9D8B030D-6E8A-4147-A177-3AD203B41FA5}">
                      <a16:colId xmlns:a16="http://schemas.microsoft.com/office/drawing/2014/main" val="3064373860"/>
                    </a:ext>
                  </a:extLst>
                </a:gridCol>
                <a:gridCol w="1527318">
                  <a:extLst>
                    <a:ext uri="{9D8B030D-6E8A-4147-A177-3AD203B41FA5}">
                      <a16:colId xmlns:a16="http://schemas.microsoft.com/office/drawing/2014/main" val="2446405785"/>
                    </a:ext>
                  </a:extLst>
                </a:gridCol>
                <a:gridCol w="1527318">
                  <a:extLst>
                    <a:ext uri="{9D8B030D-6E8A-4147-A177-3AD203B41FA5}">
                      <a16:colId xmlns:a16="http://schemas.microsoft.com/office/drawing/2014/main" val="751434084"/>
                    </a:ext>
                  </a:extLst>
                </a:gridCol>
              </a:tblGrid>
              <a:tr h="370840">
                <a:tc>
                  <a:txBody>
                    <a:bodyPr/>
                    <a:lstStyle/>
                    <a:p>
                      <a:endParaRPr lang="en-US" dirty="0"/>
                    </a:p>
                  </a:txBody>
                  <a:tcPr/>
                </a:tc>
                <a:tc>
                  <a:txBody>
                    <a:bodyPr/>
                    <a:lstStyle/>
                    <a:p>
                      <a:endParaRPr lang="en-US" dirty="0"/>
                    </a:p>
                  </a:txBody>
                  <a:tcPr/>
                </a:tc>
                <a:tc gridSpan="3">
                  <a:txBody>
                    <a:bodyPr/>
                    <a:lstStyle/>
                    <a:p>
                      <a:r>
                        <a:rPr lang="en-US" dirty="0"/>
                        <a:t>Market </a:t>
                      </a:r>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789752364"/>
                  </a:ext>
                </a:extLst>
              </a:tr>
              <a:tr h="370840">
                <a:tc>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t>
                      </a:r>
                    </a:p>
                    <a:p>
                      <a:endParaRPr lang="en-US" dirty="0"/>
                    </a:p>
                  </a:txBody>
                  <a:tcPr/>
                </a:tc>
                <a:tc>
                  <a:txBody>
                    <a:bodyPr/>
                    <a:lstStyle/>
                    <a:p>
                      <a:r>
                        <a:rPr lang="en-US" dirty="0"/>
                        <a:t>Stock</a:t>
                      </a:r>
                    </a:p>
                  </a:txBody>
                  <a:tcPr/>
                </a:tc>
                <a:tc>
                  <a:txBody>
                    <a:bodyPr/>
                    <a:lstStyle/>
                    <a:p>
                      <a:r>
                        <a:rPr lang="en-US" dirty="0"/>
                        <a:t>Bond</a:t>
                      </a:r>
                    </a:p>
                  </a:txBody>
                  <a:tcPr/>
                </a:tc>
                <a:tc>
                  <a:txBody>
                    <a:bodyPr/>
                    <a:lstStyle/>
                    <a:p>
                      <a:r>
                        <a:rPr lang="en-US" dirty="0"/>
                        <a:t>Dollar</a:t>
                      </a:r>
                    </a:p>
                  </a:txBody>
                  <a:tcPr/>
                </a:tc>
                <a:extLst>
                  <a:ext uri="{0D108BD9-81ED-4DB2-BD59-A6C34878D82A}">
                    <a16:rowId xmlns:a16="http://schemas.microsoft.com/office/drawing/2014/main" val="82365793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Productivity</a:t>
                      </a:r>
                    </a:p>
                  </a:txBody>
                  <a:tcPr/>
                </a:tc>
                <a:tc>
                  <a:txBody>
                    <a:bodyPr/>
                    <a:lstStyle/>
                    <a:p>
                      <a:r>
                        <a:rPr lang="en-US" dirty="0"/>
                        <a:t>Up</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 reaction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 reaction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 reaction</a:t>
                      </a:r>
                    </a:p>
                  </a:txBody>
                  <a:tcPr/>
                </a:tc>
                <a:extLst>
                  <a:ext uri="{0D108BD9-81ED-4DB2-BD59-A6C34878D82A}">
                    <a16:rowId xmlns:a16="http://schemas.microsoft.com/office/drawing/2014/main" val="2240237553"/>
                  </a:ext>
                </a:extLst>
              </a:tr>
              <a:tr h="370840">
                <a:tc>
                  <a:txBody>
                    <a:bodyPr/>
                    <a:lstStyle/>
                    <a:p>
                      <a:endParaRPr lang="en-US" dirty="0"/>
                    </a:p>
                  </a:txBody>
                  <a:tcPr/>
                </a:tc>
                <a:tc>
                  <a:txBody>
                    <a:bodyPr/>
                    <a:lstStyle/>
                    <a:p>
                      <a:r>
                        <a:rPr lang="en-US" dirty="0"/>
                        <a:t>Down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 reaction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 reaction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 reaction</a:t>
                      </a:r>
                    </a:p>
                  </a:txBody>
                  <a:tcPr/>
                </a:tc>
                <a:extLst>
                  <a:ext uri="{0D108BD9-81ED-4DB2-BD59-A6C34878D82A}">
                    <a16:rowId xmlns:a16="http://schemas.microsoft.com/office/drawing/2014/main" val="3723964624"/>
                  </a:ext>
                </a:extLst>
              </a:tr>
            </a:tbl>
          </a:graphicData>
        </a:graphic>
      </p:graphicFrame>
      <p:graphicFrame>
        <p:nvGraphicFramePr>
          <p:cNvPr id="5" name="Content Placeholder 3">
            <a:extLst>
              <a:ext uri="{FF2B5EF4-FFF2-40B4-BE49-F238E27FC236}">
                <a16:creationId xmlns:a16="http://schemas.microsoft.com/office/drawing/2014/main" id="{F2807C4C-56E6-E049-0016-B9082276A719}"/>
              </a:ext>
            </a:extLst>
          </p:cNvPr>
          <p:cNvGraphicFramePr>
            <a:graphicFrameLocks/>
          </p:cNvGraphicFramePr>
          <p:nvPr>
            <p:extLst>
              <p:ext uri="{D42A27DB-BD31-4B8C-83A1-F6EECF244321}">
                <p14:modId xmlns:p14="http://schemas.microsoft.com/office/powerpoint/2010/main" val="2208030906"/>
              </p:ext>
            </p:extLst>
          </p:nvPr>
        </p:nvGraphicFramePr>
        <p:xfrm>
          <a:off x="3086100" y="3766820"/>
          <a:ext cx="7636590" cy="2021840"/>
        </p:xfrm>
        <a:graphic>
          <a:graphicData uri="http://schemas.openxmlformats.org/drawingml/2006/table">
            <a:tbl>
              <a:tblPr firstRow="1" bandRow="1">
                <a:tableStyleId>{5C22544A-7EE6-4342-B048-85BDC9FD1C3A}</a:tableStyleId>
              </a:tblPr>
              <a:tblGrid>
                <a:gridCol w="1527318">
                  <a:extLst>
                    <a:ext uri="{9D8B030D-6E8A-4147-A177-3AD203B41FA5}">
                      <a16:colId xmlns:a16="http://schemas.microsoft.com/office/drawing/2014/main" val="1832443906"/>
                    </a:ext>
                  </a:extLst>
                </a:gridCol>
                <a:gridCol w="1527318">
                  <a:extLst>
                    <a:ext uri="{9D8B030D-6E8A-4147-A177-3AD203B41FA5}">
                      <a16:colId xmlns:a16="http://schemas.microsoft.com/office/drawing/2014/main" val="3103549292"/>
                    </a:ext>
                  </a:extLst>
                </a:gridCol>
                <a:gridCol w="1527318">
                  <a:extLst>
                    <a:ext uri="{9D8B030D-6E8A-4147-A177-3AD203B41FA5}">
                      <a16:colId xmlns:a16="http://schemas.microsoft.com/office/drawing/2014/main" val="3064373860"/>
                    </a:ext>
                  </a:extLst>
                </a:gridCol>
                <a:gridCol w="1527318">
                  <a:extLst>
                    <a:ext uri="{9D8B030D-6E8A-4147-A177-3AD203B41FA5}">
                      <a16:colId xmlns:a16="http://schemas.microsoft.com/office/drawing/2014/main" val="2446405785"/>
                    </a:ext>
                  </a:extLst>
                </a:gridCol>
                <a:gridCol w="1527318">
                  <a:extLst>
                    <a:ext uri="{9D8B030D-6E8A-4147-A177-3AD203B41FA5}">
                      <a16:colId xmlns:a16="http://schemas.microsoft.com/office/drawing/2014/main" val="751434084"/>
                    </a:ext>
                  </a:extLst>
                </a:gridCol>
              </a:tblGrid>
              <a:tr h="370840">
                <a:tc>
                  <a:txBody>
                    <a:bodyPr/>
                    <a:lstStyle/>
                    <a:p>
                      <a:endParaRPr lang="en-US" dirty="0"/>
                    </a:p>
                  </a:txBody>
                  <a:tcPr/>
                </a:tc>
                <a:tc>
                  <a:txBody>
                    <a:bodyPr/>
                    <a:lstStyle/>
                    <a:p>
                      <a:endParaRPr lang="en-US" dirty="0"/>
                    </a:p>
                  </a:txBody>
                  <a:tcPr/>
                </a:tc>
                <a:tc gridSpan="3">
                  <a:txBody>
                    <a:bodyPr/>
                    <a:lstStyle/>
                    <a:p>
                      <a:r>
                        <a:rPr lang="en-US" dirty="0"/>
                        <a:t>Market </a:t>
                      </a:r>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789752364"/>
                  </a:ext>
                </a:extLst>
              </a:tr>
              <a:tr h="370840">
                <a:tc>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t>
                      </a:r>
                    </a:p>
                    <a:p>
                      <a:endParaRPr lang="en-US" dirty="0"/>
                    </a:p>
                  </a:txBody>
                  <a:tcPr/>
                </a:tc>
                <a:tc>
                  <a:txBody>
                    <a:bodyPr/>
                    <a:lstStyle/>
                    <a:p>
                      <a:r>
                        <a:rPr lang="en-US" dirty="0"/>
                        <a:t>Stock</a:t>
                      </a:r>
                    </a:p>
                  </a:txBody>
                  <a:tcPr/>
                </a:tc>
                <a:tc>
                  <a:txBody>
                    <a:bodyPr/>
                    <a:lstStyle/>
                    <a:p>
                      <a:r>
                        <a:rPr lang="en-US" dirty="0"/>
                        <a:t>Bond</a:t>
                      </a:r>
                    </a:p>
                  </a:txBody>
                  <a:tcPr/>
                </a:tc>
                <a:tc>
                  <a:txBody>
                    <a:bodyPr/>
                    <a:lstStyle/>
                    <a:p>
                      <a:r>
                        <a:rPr lang="en-US" dirty="0"/>
                        <a:t>Dollar</a:t>
                      </a:r>
                    </a:p>
                  </a:txBody>
                  <a:tcPr/>
                </a:tc>
                <a:extLst>
                  <a:ext uri="{0D108BD9-81ED-4DB2-BD59-A6C34878D82A}">
                    <a16:rowId xmlns:a16="http://schemas.microsoft.com/office/drawing/2014/main" val="82365793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Unit labor costs</a:t>
                      </a:r>
                    </a:p>
                  </a:txBody>
                  <a:tcPr/>
                </a:tc>
                <a:tc>
                  <a:txBody>
                    <a:bodyPr/>
                    <a:lstStyle/>
                    <a:p>
                      <a:r>
                        <a:rPr lang="en-US" dirty="0"/>
                        <a:t>Up</a:t>
                      </a:r>
                    </a:p>
                  </a:txBody>
                  <a:tcPr/>
                </a:tc>
                <a:tc>
                  <a:txBody>
                    <a:bodyPr/>
                    <a:lstStyle/>
                    <a:p>
                      <a:r>
                        <a:rPr lang="en-US" dirty="0"/>
                        <a:t>No reaction</a:t>
                      </a:r>
                    </a:p>
                  </a:txBody>
                  <a:tcPr/>
                </a:tc>
                <a:tc>
                  <a:txBody>
                    <a:bodyPr/>
                    <a:lstStyle/>
                    <a:p>
                      <a:r>
                        <a:rPr lang="en-US" dirty="0"/>
                        <a:t>Down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 reaction</a:t>
                      </a:r>
                    </a:p>
                    <a:p>
                      <a:endParaRPr lang="en-US" dirty="0"/>
                    </a:p>
                  </a:txBody>
                  <a:tcPr/>
                </a:tc>
                <a:extLst>
                  <a:ext uri="{0D108BD9-81ED-4DB2-BD59-A6C34878D82A}">
                    <a16:rowId xmlns:a16="http://schemas.microsoft.com/office/drawing/2014/main" val="2240237553"/>
                  </a:ext>
                </a:extLst>
              </a:tr>
              <a:tr h="370840">
                <a:tc>
                  <a:txBody>
                    <a:bodyPr/>
                    <a:lstStyle/>
                    <a:p>
                      <a:endParaRPr lang="en-US" dirty="0"/>
                    </a:p>
                  </a:txBody>
                  <a:tcPr/>
                </a:tc>
                <a:tc>
                  <a:txBody>
                    <a:bodyPr/>
                    <a:lstStyle/>
                    <a:p>
                      <a:r>
                        <a:rPr lang="en-US" dirty="0"/>
                        <a:t>Down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 reaction</a:t>
                      </a:r>
                    </a:p>
                  </a:txBody>
                  <a:tcPr/>
                </a:tc>
                <a:tc>
                  <a:txBody>
                    <a:bodyPr/>
                    <a:lstStyle/>
                    <a:p>
                      <a:r>
                        <a:rPr lang="en-US" dirty="0"/>
                        <a:t>Up</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 reaction</a:t>
                      </a:r>
                    </a:p>
                  </a:txBody>
                  <a:tcPr/>
                </a:tc>
                <a:extLst>
                  <a:ext uri="{0D108BD9-81ED-4DB2-BD59-A6C34878D82A}">
                    <a16:rowId xmlns:a16="http://schemas.microsoft.com/office/drawing/2014/main" val="3723964624"/>
                  </a:ext>
                </a:extLst>
              </a:tr>
            </a:tbl>
          </a:graphicData>
        </a:graphic>
      </p:graphicFrame>
      <p:sp>
        <p:nvSpPr>
          <p:cNvPr id="6" name="Slide Number Placeholder 5">
            <a:extLst>
              <a:ext uri="{FF2B5EF4-FFF2-40B4-BE49-F238E27FC236}">
                <a16:creationId xmlns:a16="http://schemas.microsoft.com/office/drawing/2014/main" id="{C690D8A8-C9E2-A8B4-3DFA-02960CCD38D6}"/>
              </a:ext>
            </a:extLst>
          </p:cNvPr>
          <p:cNvSpPr>
            <a:spLocks noGrp="1"/>
          </p:cNvSpPr>
          <p:nvPr>
            <p:ph type="sldNum" sz="quarter" idx="12"/>
          </p:nvPr>
        </p:nvSpPr>
        <p:spPr/>
        <p:txBody>
          <a:bodyPr/>
          <a:lstStyle/>
          <a:p>
            <a:fld id="{92AF051A-FF74-2247-B065-E58DA1926FE1}" type="slidenum">
              <a:rPr lang="en-US" smtClean="0"/>
              <a:t>28</a:t>
            </a:fld>
            <a:endParaRPr lang="en-US"/>
          </a:p>
        </p:txBody>
      </p:sp>
    </p:spTree>
    <p:extLst>
      <p:ext uri="{BB962C8B-B14F-4D97-AF65-F5344CB8AC3E}">
        <p14:creationId xmlns:p14="http://schemas.microsoft.com/office/powerpoint/2010/main" val="16102801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D57EE6-1EF5-E5FA-0421-AA37C3CE3ECE}"/>
              </a:ext>
            </a:extLst>
          </p:cNvPr>
          <p:cNvSpPr>
            <a:spLocks noGrp="1"/>
          </p:cNvSpPr>
          <p:nvPr>
            <p:ph type="title"/>
          </p:nvPr>
        </p:nvSpPr>
        <p:spPr>
          <a:xfrm>
            <a:off x="768531" y="253999"/>
            <a:ext cx="10515600" cy="854075"/>
          </a:xfrm>
        </p:spPr>
        <p:txBody>
          <a:bodyPr/>
          <a:lstStyle/>
          <a:p>
            <a:r>
              <a:rPr lang="en-US" dirty="0"/>
              <a:t>Fed tools to implement the monetary policy</a:t>
            </a:r>
          </a:p>
        </p:txBody>
      </p:sp>
      <p:graphicFrame>
        <p:nvGraphicFramePr>
          <p:cNvPr id="5" name="Content Placeholder 4">
            <a:extLst>
              <a:ext uri="{FF2B5EF4-FFF2-40B4-BE49-F238E27FC236}">
                <a16:creationId xmlns:a16="http://schemas.microsoft.com/office/drawing/2014/main" id="{5A05BB4C-EF66-EF27-D3B0-2676BDAD9798}"/>
              </a:ext>
            </a:extLst>
          </p:cNvPr>
          <p:cNvGraphicFramePr>
            <a:graphicFrameLocks noGrp="1"/>
          </p:cNvGraphicFramePr>
          <p:nvPr>
            <p:ph idx="1"/>
            <p:extLst>
              <p:ext uri="{D42A27DB-BD31-4B8C-83A1-F6EECF244321}">
                <p14:modId xmlns:p14="http://schemas.microsoft.com/office/powerpoint/2010/main" val="955896250"/>
              </p:ext>
            </p:extLst>
          </p:nvPr>
        </p:nvGraphicFramePr>
        <p:xfrm>
          <a:off x="838200" y="1825625"/>
          <a:ext cx="10515596" cy="2199640"/>
        </p:xfrm>
        <a:graphic>
          <a:graphicData uri="http://schemas.openxmlformats.org/drawingml/2006/table">
            <a:tbl>
              <a:tblPr firstRow="1" bandRow="1">
                <a:tableStyleId>{5C22544A-7EE6-4342-B048-85BDC9FD1C3A}</a:tableStyleId>
              </a:tblPr>
              <a:tblGrid>
                <a:gridCol w="2628899">
                  <a:extLst>
                    <a:ext uri="{9D8B030D-6E8A-4147-A177-3AD203B41FA5}">
                      <a16:colId xmlns:a16="http://schemas.microsoft.com/office/drawing/2014/main" val="379973147"/>
                    </a:ext>
                  </a:extLst>
                </a:gridCol>
                <a:gridCol w="2628899">
                  <a:extLst>
                    <a:ext uri="{9D8B030D-6E8A-4147-A177-3AD203B41FA5}">
                      <a16:colId xmlns:a16="http://schemas.microsoft.com/office/drawing/2014/main" val="299684217"/>
                    </a:ext>
                  </a:extLst>
                </a:gridCol>
                <a:gridCol w="2628899">
                  <a:extLst>
                    <a:ext uri="{9D8B030D-6E8A-4147-A177-3AD203B41FA5}">
                      <a16:colId xmlns:a16="http://schemas.microsoft.com/office/drawing/2014/main" val="3302411831"/>
                    </a:ext>
                  </a:extLst>
                </a:gridCol>
                <a:gridCol w="2628899">
                  <a:extLst>
                    <a:ext uri="{9D8B030D-6E8A-4147-A177-3AD203B41FA5}">
                      <a16:colId xmlns:a16="http://schemas.microsoft.com/office/drawing/2014/main" val="300384571"/>
                    </a:ext>
                  </a:extLst>
                </a:gridCol>
              </a:tblGrid>
              <a:tr h="370840">
                <a:tc>
                  <a:txBody>
                    <a:bodyPr/>
                    <a:lstStyle/>
                    <a:p>
                      <a:endParaRPr lang="en-US" dirty="0"/>
                    </a:p>
                  </a:txBody>
                  <a:tcPr/>
                </a:tc>
                <a:tc>
                  <a:txBody>
                    <a:bodyPr/>
                    <a:lstStyle/>
                    <a:p>
                      <a:r>
                        <a:rPr lang="en-US" dirty="0"/>
                        <a:t>Open Market Operations</a:t>
                      </a:r>
                    </a:p>
                  </a:txBody>
                  <a:tcPr/>
                </a:tc>
                <a:tc>
                  <a:txBody>
                    <a:bodyPr/>
                    <a:lstStyle/>
                    <a:p>
                      <a:r>
                        <a:rPr lang="en-US" dirty="0"/>
                        <a:t>Discount Rate</a:t>
                      </a:r>
                    </a:p>
                  </a:txBody>
                  <a:tcPr/>
                </a:tc>
                <a:tc>
                  <a:txBody>
                    <a:bodyPr/>
                    <a:lstStyle/>
                    <a:p>
                      <a:r>
                        <a:rPr lang="en-US" dirty="0"/>
                        <a:t>Reserve Requirement </a:t>
                      </a:r>
                    </a:p>
                  </a:txBody>
                  <a:tcPr/>
                </a:tc>
                <a:extLst>
                  <a:ext uri="{0D108BD9-81ED-4DB2-BD59-A6C34878D82A}">
                    <a16:rowId xmlns:a16="http://schemas.microsoft.com/office/drawing/2014/main" val="1808978326"/>
                  </a:ext>
                </a:extLst>
              </a:tr>
              <a:tr h="370840">
                <a:tc>
                  <a:txBody>
                    <a:bodyPr/>
                    <a:lstStyle/>
                    <a:p>
                      <a:r>
                        <a:rPr lang="en-US" dirty="0"/>
                        <a:t>Expansionary </a:t>
                      </a:r>
                    </a:p>
                  </a:txBody>
                  <a:tcPr/>
                </a:tc>
                <a:tc>
                  <a:txBody>
                    <a:bodyPr/>
                    <a:lstStyle/>
                    <a:p>
                      <a:r>
                        <a:rPr lang="en-US" dirty="0"/>
                        <a:t>Buy U.S. Treasury securities and increase reserves</a:t>
                      </a:r>
                    </a:p>
                  </a:txBody>
                  <a:tcPr/>
                </a:tc>
                <a:tc>
                  <a:txBody>
                    <a:bodyPr/>
                    <a:lstStyle/>
                    <a:p>
                      <a:r>
                        <a:rPr lang="en-US" dirty="0"/>
                        <a:t>Lower discount rate </a:t>
                      </a:r>
                    </a:p>
                  </a:txBody>
                  <a:tcPr/>
                </a:tc>
                <a:tc>
                  <a:txBody>
                    <a:bodyPr/>
                    <a:lstStyle/>
                    <a:p>
                      <a:r>
                        <a:rPr lang="en-US" dirty="0"/>
                        <a:t>Lower reserve requirements</a:t>
                      </a:r>
                    </a:p>
                  </a:txBody>
                  <a:tcPr/>
                </a:tc>
                <a:extLst>
                  <a:ext uri="{0D108BD9-81ED-4DB2-BD59-A6C34878D82A}">
                    <a16:rowId xmlns:a16="http://schemas.microsoft.com/office/drawing/2014/main" val="2701772009"/>
                  </a:ext>
                </a:extLst>
              </a:tr>
              <a:tr h="370840">
                <a:tc>
                  <a:txBody>
                    <a:bodyPr/>
                    <a:lstStyle/>
                    <a:p>
                      <a:r>
                        <a:rPr lang="en-US" dirty="0"/>
                        <a:t>Contractionary</a:t>
                      </a:r>
                    </a:p>
                  </a:txBody>
                  <a:tcPr/>
                </a:tc>
                <a:tc>
                  <a:txBody>
                    <a:bodyPr/>
                    <a:lstStyle/>
                    <a:p>
                      <a:r>
                        <a:rPr lang="en-US" dirty="0"/>
                        <a:t>Sell U.S. treasury securities and decrease reserves </a:t>
                      </a:r>
                    </a:p>
                  </a:txBody>
                  <a:tcPr/>
                </a:tc>
                <a:tc>
                  <a:txBody>
                    <a:bodyPr/>
                    <a:lstStyle/>
                    <a:p>
                      <a:r>
                        <a:rPr lang="en-US" dirty="0"/>
                        <a:t>Raise discount rate </a:t>
                      </a:r>
                    </a:p>
                  </a:txBody>
                  <a:tcPr/>
                </a:tc>
                <a:tc>
                  <a:txBody>
                    <a:bodyPr/>
                    <a:lstStyle/>
                    <a:p>
                      <a:r>
                        <a:rPr lang="en-US" dirty="0"/>
                        <a:t>Raise Reserve requirements </a:t>
                      </a:r>
                    </a:p>
                  </a:txBody>
                  <a:tcPr/>
                </a:tc>
                <a:extLst>
                  <a:ext uri="{0D108BD9-81ED-4DB2-BD59-A6C34878D82A}">
                    <a16:rowId xmlns:a16="http://schemas.microsoft.com/office/drawing/2014/main" val="3484295644"/>
                  </a:ext>
                </a:extLst>
              </a:tr>
            </a:tbl>
          </a:graphicData>
        </a:graphic>
      </p:graphicFrame>
      <p:sp>
        <p:nvSpPr>
          <p:cNvPr id="4" name="Slide Number Placeholder 3">
            <a:extLst>
              <a:ext uri="{FF2B5EF4-FFF2-40B4-BE49-F238E27FC236}">
                <a16:creationId xmlns:a16="http://schemas.microsoft.com/office/drawing/2014/main" id="{863C5AEB-424D-159B-FDE6-151ADD453D0E}"/>
              </a:ext>
            </a:extLst>
          </p:cNvPr>
          <p:cNvSpPr>
            <a:spLocks noGrp="1"/>
          </p:cNvSpPr>
          <p:nvPr>
            <p:ph type="sldNum" sz="quarter" idx="12"/>
          </p:nvPr>
        </p:nvSpPr>
        <p:spPr/>
        <p:txBody>
          <a:bodyPr/>
          <a:lstStyle/>
          <a:p>
            <a:fld id="{92AF051A-FF74-2247-B065-E58DA1926FE1}" type="slidenum">
              <a:rPr lang="en-US" smtClean="0"/>
              <a:t>29</a:t>
            </a:fld>
            <a:endParaRPr lang="en-US"/>
          </a:p>
        </p:txBody>
      </p:sp>
    </p:spTree>
    <p:extLst>
      <p:ext uri="{BB962C8B-B14F-4D97-AF65-F5344CB8AC3E}">
        <p14:creationId xmlns:p14="http://schemas.microsoft.com/office/powerpoint/2010/main" val="4637509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06471394-BFB1-804C-8756-D4E60774D071}"/>
              </a:ext>
            </a:extLst>
          </p:cNvPr>
          <p:cNvSpPr/>
          <p:nvPr/>
        </p:nvSpPr>
        <p:spPr>
          <a:xfrm>
            <a:off x="640800" y="3806097"/>
            <a:ext cx="6413040" cy="2455200"/>
          </a:xfrm>
          <a:prstGeom prst="rect">
            <a:avLst/>
          </a:prstGeom>
          <a:solidFill>
            <a:schemeClr val="accent1">
              <a:alpha val="2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1B0ACAE-9D95-849D-3F7B-51DB426E86D5}"/>
              </a:ext>
            </a:extLst>
          </p:cNvPr>
          <p:cNvSpPr>
            <a:spLocks noGrp="1"/>
          </p:cNvSpPr>
          <p:nvPr>
            <p:ph type="title"/>
          </p:nvPr>
        </p:nvSpPr>
        <p:spPr>
          <a:xfrm>
            <a:off x="0" y="-58733"/>
            <a:ext cx="10515600" cy="681037"/>
          </a:xfrm>
        </p:spPr>
        <p:txBody>
          <a:bodyPr>
            <a:normAutofit/>
          </a:bodyPr>
          <a:lstStyle/>
          <a:p>
            <a:r>
              <a:rPr lang="en-US" sz="2000" dirty="0"/>
              <a:t>The stock market is tied to corporate profits plus the economy, inflation, and interest rates</a:t>
            </a:r>
          </a:p>
        </p:txBody>
      </p:sp>
      <p:sp>
        <p:nvSpPr>
          <p:cNvPr id="5" name="Rectangle 4">
            <a:extLst>
              <a:ext uri="{FF2B5EF4-FFF2-40B4-BE49-F238E27FC236}">
                <a16:creationId xmlns:a16="http://schemas.microsoft.com/office/drawing/2014/main" id="{2E6A0B4F-76E4-20F6-879F-38C6D2188EFD}"/>
              </a:ext>
            </a:extLst>
          </p:cNvPr>
          <p:cNvSpPr/>
          <p:nvPr/>
        </p:nvSpPr>
        <p:spPr>
          <a:xfrm>
            <a:off x="640800" y="1103340"/>
            <a:ext cx="6413040" cy="2455200"/>
          </a:xfrm>
          <a:prstGeom prst="rect">
            <a:avLst/>
          </a:prstGeom>
          <a:solidFill>
            <a:schemeClr val="accent1">
              <a:alpha val="2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Pentagon 5">
            <a:extLst>
              <a:ext uri="{FF2B5EF4-FFF2-40B4-BE49-F238E27FC236}">
                <a16:creationId xmlns:a16="http://schemas.microsoft.com/office/drawing/2014/main" id="{B73A759D-2BEE-A718-68D6-5B3EF01CEC71}"/>
              </a:ext>
            </a:extLst>
          </p:cNvPr>
          <p:cNvSpPr/>
          <p:nvPr/>
        </p:nvSpPr>
        <p:spPr>
          <a:xfrm rot="5400000">
            <a:off x="2595021" y="1717816"/>
            <a:ext cx="2266188" cy="1239012"/>
          </a:xfrm>
          <a:prstGeom prst="homePlate">
            <a:avLst/>
          </a:prstGeom>
          <a:solidFill>
            <a:schemeClr val="accent1">
              <a:alpha val="64000"/>
            </a:schemeClr>
          </a:solidFill>
        </p:spPr>
        <p:style>
          <a:lnRef idx="2">
            <a:schemeClr val="accent1">
              <a:shade val="15000"/>
            </a:schemeClr>
          </a:lnRef>
          <a:fillRef idx="1">
            <a:schemeClr val="accent1"/>
          </a:fillRef>
          <a:effectRef idx="0">
            <a:schemeClr val="accent1"/>
          </a:effectRef>
          <a:fontRef idx="minor">
            <a:schemeClr val="lt1"/>
          </a:fontRef>
        </p:style>
        <p:txBody>
          <a:bodyPr vert="vert270" rtlCol="0" anchor="ctr"/>
          <a:lstStyle/>
          <a:p>
            <a:pPr algn="ctr"/>
            <a:r>
              <a:rPr lang="en-US" sz="1600" dirty="0"/>
              <a:t>Inflation declines</a:t>
            </a:r>
          </a:p>
        </p:txBody>
      </p:sp>
      <p:sp>
        <p:nvSpPr>
          <p:cNvPr id="7" name="Pentagon 6">
            <a:extLst>
              <a:ext uri="{FF2B5EF4-FFF2-40B4-BE49-F238E27FC236}">
                <a16:creationId xmlns:a16="http://schemas.microsoft.com/office/drawing/2014/main" id="{4AB62F44-55BB-4C72-BBF3-1C9911492AD2}"/>
              </a:ext>
            </a:extLst>
          </p:cNvPr>
          <p:cNvSpPr/>
          <p:nvPr/>
        </p:nvSpPr>
        <p:spPr>
          <a:xfrm rot="16200000">
            <a:off x="617221" y="1630251"/>
            <a:ext cx="2266188" cy="1239012"/>
          </a:xfrm>
          <a:prstGeom prst="homePlate">
            <a:avLst/>
          </a:prstGeom>
          <a:solidFill>
            <a:schemeClr val="accent1">
              <a:alpha val="66000"/>
            </a:schemeClr>
          </a:solidFill>
        </p:spPr>
        <p:style>
          <a:lnRef idx="2">
            <a:schemeClr val="accent1">
              <a:shade val="15000"/>
            </a:schemeClr>
          </a:lnRef>
          <a:fillRef idx="1">
            <a:schemeClr val="accent1"/>
          </a:fillRef>
          <a:effectRef idx="0">
            <a:schemeClr val="accent1"/>
          </a:effectRef>
          <a:fontRef idx="minor">
            <a:schemeClr val="lt1"/>
          </a:fontRef>
        </p:style>
        <p:txBody>
          <a:bodyPr vert="vert" rtlCol="0" anchor="ctr"/>
          <a:lstStyle/>
          <a:p>
            <a:pPr algn="ctr"/>
            <a:r>
              <a:rPr lang="en-US" sz="1600" dirty="0"/>
              <a:t>Economic Growth rises </a:t>
            </a:r>
          </a:p>
        </p:txBody>
      </p:sp>
      <p:sp>
        <p:nvSpPr>
          <p:cNvPr id="8" name="Pentagon 7">
            <a:extLst>
              <a:ext uri="{FF2B5EF4-FFF2-40B4-BE49-F238E27FC236}">
                <a16:creationId xmlns:a16="http://schemas.microsoft.com/office/drawing/2014/main" id="{DDC120FD-3DEB-25AC-E92B-9297A1A92CCE}"/>
              </a:ext>
            </a:extLst>
          </p:cNvPr>
          <p:cNvSpPr/>
          <p:nvPr/>
        </p:nvSpPr>
        <p:spPr>
          <a:xfrm rot="16200000">
            <a:off x="4325940" y="4469265"/>
            <a:ext cx="2266188" cy="1239012"/>
          </a:xfrm>
          <a:prstGeom prst="homePlate">
            <a:avLst/>
          </a:prstGeom>
          <a:solidFill>
            <a:schemeClr val="accent1">
              <a:alpha val="71090"/>
            </a:schemeClr>
          </a:solidFill>
        </p:spPr>
        <p:style>
          <a:lnRef idx="2">
            <a:schemeClr val="accent1">
              <a:shade val="15000"/>
            </a:schemeClr>
          </a:lnRef>
          <a:fillRef idx="1">
            <a:schemeClr val="accent1"/>
          </a:fillRef>
          <a:effectRef idx="0">
            <a:schemeClr val="accent1"/>
          </a:effectRef>
          <a:fontRef idx="minor">
            <a:schemeClr val="lt1"/>
          </a:fontRef>
        </p:style>
        <p:txBody>
          <a:bodyPr vert="vert" rtlCol="0" anchor="ctr"/>
          <a:lstStyle/>
          <a:p>
            <a:pPr algn="ctr"/>
            <a:r>
              <a:rPr lang="en-US" sz="1600" dirty="0"/>
              <a:t>Interest rates rise</a:t>
            </a:r>
          </a:p>
          <a:p>
            <a:pPr algn="ctr"/>
            <a:endParaRPr lang="en-US" sz="1100" dirty="0"/>
          </a:p>
        </p:txBody>
      </p:sp>
      <p:sp>
        <p:nvSpPr>
          <p:cNvPr id="12" name="Pentagon 11">
            <a:extLst>
              <a:ext uri="{FF2B5EF4-FFF2-40B4-BE49-F238E27FC236}">
                <a16:creationId xmlns:a16="http://schemas.microsoft.com/office/drawing/2014/main" id="{CB741DDF-8FCF-934A-1F6D-A8B5D2571BF9}"/>
              </a:ext>
            </a:extLst>
          </p:cNvPr>
          <p:cNvSpPr/>
          <p:nvPr/>
        </p:nvSpPr>
        <p:spPr>
          <a:xfrm rot="16200000">
            <a:off x="7049619" y="1702634"/>
            <a:ext cx="2266188" cy="1239012"/>
          </a:xfrm>
          <a:prstGeom prst="homePlate">
            <a:avLst/>
          </a:prstGeom>
        </p:spPr>
        <p:style>
          <a:lnRef idx="2">
            <a:schemeClr val="accent1">
              <a:shade val="15000"/>
            </a:schemeClr>
          </a:lnRef>
          <a:fillRef idx="1">
            <a:schemeClr val="accent1"/>
          </a:fillRef>
          <a:effectRef idx="0">
            <a:schemeClr val="accent1"/>
          </a:effectRef>
          <a:fontRef idx="minor">
            <a:schemeClr val="lt1"/>
          </a:fontRef>
        </p:style>
        <p:txBody>
          <a:bodyPr vert="vert" rtlCol="0" anchor="ctr"/>
          <a:lstStyle/>
          <a:p>
            <a:pPr algn="ctr"/>
            <a:r>
              <a:rPr lang="en-US" sz="1600" dirty="0"/>
              <a:t>Corporate Profits Rise</a:t>
            </a:r>
          </a:p>
        </p:txBody>
      </p:sp>
      <p:sp>
        <p:nvSpPr>
          <p:cNvPr id="14" name="Pentagon 13">
            <a:extLst>
              <a:ext uri="{FF2B5EF4-FFF2-40B4-BE49-F238E27FC236}">
                <a16:creationId xmlns:a16="http://schemas.microsoft.com/office/drawing/2014/main" id="{18276A8A-D731-22D7-8D5C-A07C60481E51}"/>
              </a:ext>
            </a:extLst>
          </p:cNvPr>
          <p:cNvSpPr/>
          <p:nvPr/>
        </p:nvSpPr>
        <p:spPr>
          <a:xfrm rot="16200000">
            <a:off x="2544798" y="4390799"/>
            <a:ext cx="2266188" cy="1239012"/>
          </a:xfrm>
          <a:prstGeom prst="homePlate">
            <a:avLst/>
          </a:prstGeom>
          <a:solidFill>
            <a:schemeClr val="accent1">
              <a:alpha val="65629"/>
            </a:schemeClr>
          </a:solidFill>
        </p:spPr>
        <p:style>
          <a:lnRef idx="2">
            <a:schemeClr val="accent1">
              <a:shade val="15000"/>
            </a:schemeClr>
          </a:lnRef>
          <a:fillRef idx="1">
            <a:schemeClr val="accent1"/>
          </a:fillRef>
          <a:effectRef idx="0">
            <a:schemeClr val="accent1"/>
          </a:effectRef>
          <a:fontRef idx="minor">
            <a:schemeClr val="lt1"/>
          </a:fontRef>
        </p:style>
        <p:txBody>
          <a:bodyPr vert="vert" rtlCol="0" anchor="ctr"/>
          <a:lstStyle/>
          <a:p>
            <a:pPr algn="ctr"/>
            <a:r>
              <a:rPr lang="en-US" sz="1600" dirty="0"/>
              <a:t>Inflation rises</a:t>
            </a:r>
          </a:p>
        </p:txBody>
      </p:sp>
      <p:sp>
        <p:nvSpPr>
          <p:cNvPr id="15" name="Pentagon 14">
            <a:extLst>
              <a:ext uri="{FF2B5EF4-FFF2-40B4-BE49-F238E27FC236}">
                <a16:creationId xmlns:a16="http://schemas.microsoft.com/office/drawing/2014/main" id="{99D54FB6-F56B-B2B4-17E7-6286B10E9AD5}"/>
              </a:ext>
            </a:extLst>
          </p:cNvPr>
          <p:cNvSpPr/>
          <p:nvPr/>
        </p:nvSpPr>
        <p:spPr>
          <a:xfrm rot="5400000">
            <a:off x="599761" y="4414191"/>
            <a:ext cx="2266188" cy="1239012"/>
          </a:xfrm>
          <a:prstGeom prst="homePlate">
            <a:avLst/>
          </a:prstGeom>
          <a:solidFill>
            <a:schemeClr val="accent1">
              <a:alpha val="62847"/>
            </a:schemeClr>
          </a:solidFill>
        </p:spPr>
        <p:style>
          <a:lnRef idx="2">
            <a:schemeClr val="accent1">
              <a:shade val="15000"/>
            </a:schemeClr>
          </a:lnRef>
          <a:fillRef idx="1">
            <a:schemeClr val="accent1"/>
          </a:fillRef>
          <a:effectRef idx="0">
            <a:schemeClr val="accent1"/>
          </a:effectRef>
          <a:fontRef idx="minor">
            <a:schemeClr val="lt1"/>
          </a:fontRef>
        </p:style>
        <p:txBody>
          <a:bodyPr vert="vert270" rtlCol="0" anchor="ctr"/>
          <a:lstStyle/>
          <a:p>
            <a:pPr algn="ctr"/>
            <a:r>
              <a:rPr lang="en-US" sz="1600" dirty="0"/>
              <a:t>Economic Growth declines</a:t>
            </a:r>
          </a:p>
        </p:txBody>
      </p:sp>
      <p:sp>
        <p:nvSpPr>
          <p:cNvPr id="16" name="Pentagon 15">
            <a:extLst>
              <a:ext uri="{FF2B5EF4-FFF2-40B4-BE49-F238E27FC236}">
                <a16:creationId xmlns:a16="http://schemas.microsoft.com/office/drawing/2014/main" id="{A386FF7B-23E3-CF0E-7CFA-D1D124E502AA}"/>
              </a:ext>
            </a:extLst>
          </p:cNvPr>
          <p:cNvSpPr/>
          <p:nvPr/>
        </p:nvSpPr>
        <p:spPr>
          <a:xfrm rot="5400000">
            <a:off x="4463063" y="1717816"/>
            <a:ext cx="2256282" cy="1239012"/>
          </a:xfrm>
          <a:prstGeom prst="homePlate">
            <a:avLst/>
          </a:prstGeom>
          <a:solidFill>
            <a:schemeClr val="accent1">
              <a:alpha val="66797"/>
            </a:schemeClr>
          </a:solidFill>
        </p:spPr>
        <p:style>
          <a:lnRef idx="2">
            <a:schemeClr val="accent1">
              <a:shade val="15000"/>
            </a:schemeClr>
          </a:lnRef>
          <a:fillRef idx="1">
            <a:schemeClr val="accent1"/>
          </a:fillRef>
          <a:effectRef idx="0">
            <a:schemeClr val="accent1"/>
          </a:effectRef>
          <a:fontRef idx="minor">
            <a:schemeClr val="lt1"/>
          </a:fontRef>
        </p:style>
        <p:txBody>
          <a:bodyPr vert="vert270" rtlCol="0" anchor="ctr"/>
          <a:lstStyle/>
          <a:p>
            <a:pPr algn="ctr"/>
            <a:r>
              <a:rPr lang="en-US" sz="1600" dirty="0"/>
              <a:t>Interest rates decline</a:t>
            </a:r>
          </a:p>
        </p:txBody>
      </p:sp>
      <p:sp>
        <p:nvSpPr>
          <p:cNvPr id="20" name="Pentagon 19">
            <a:extLst>
              <a:ext uri="{FF2B5EF4-FFF2-40B4-BE49-F238E27FC236}">
                <a16:creationId xmlns:a16="http://schemas.microsoft.com/office/drawing/2014/main" id="{ED4CA022-2CF2-D5C5-A583-5F9404AC869F}"/>
              </a:ext>
            </a:extLst>
          </p:cNvPr>
          <p:cNvSpPr/>
          <p:nvPr/>
        </p:nvSpPr>
        <p:spPr>
          <a:xfrm rot="5400000">
            <a:off x="7082382" y="4390798"/>
            <a:ext cx="2266188" cy="1239012"/>
          </a:xfrm>
          <a:prstGeom prst="homePlate">
            <a:avLst/>
          </a:prstGeom>
        </p:spPr>
        <p:style>
          <a:lnRef idx="2">
            <a:schemeClr val="accent1">
              <a:shade val="15000"/>
            </a:schemeClr>
          </a:lnRef>
          <a:fillRef idx="1">
            <a:schemeClr val="accent1"/>
          </a:fillRef>
          <a:effectRef idx="0">
            <a:schemeClr val="accent1"/>
          </a:effectRef>
          <a:fontRef idx="minor">
            <a:schemeClr val="lt1"/>
          </a:fontRef>
        </p:style>
        <p:txBody>
          <a:bodyPr vert="vert270" rtlCol="0" anchor="ctr"/>
          <a:lstStyle/>
          <a:p>
            <a:pPr algn="ctr"/>
            <a:r>
              <a:rPr lang="en-US" sz="1600" dirty="0"/>
              <a:t>Corporate profits decline</a:t>
            </a:r>
          </a:p>
        </p:txBody>
      </p:sp>
      <p:sp>
        <p:nvSpPr>
          <p:cNvPr id="21" name="Pentagon 20">
            <a:extLst>
              <a:ext uri="{FF2B5EF4-FFF2-40B4-BE49-F238E27FC236}">
                <a16:creationId xmlns:a16="http://schemas.microsoft.com/office/drawing/2014/main" id="{C865755A-2713-16D2-0C28-80B9C144131B}"/>
              </a:ext>
            </a:extLst>
          </p:cNvPr>
          <p:cNvSpPr/>
          <p:nvPr/>
        </p:nvSpPr>
        <p:spPr>
          <a:xfrm rot="16200000">
            <a:off x="9027419" y="1717816"/>
            <a:ext cx="2266188" cy="1239012"/>
          </a:xfrm>
          <a:prstGeom prst="homePlate">
            <a:avLst/>
          </a:prstGeom>
        </p:spPr>
        <p:style>
          <a:lnRef idx="2">
            <a:schemeClr val="accent1">
              <a:shade val="15000"/>
            </a:schemeClr>
          </a:lnRef>
          <a:fillRef idx="1">
            <a:schemeClr val="accent1"/>
          </a:fillRef>
          <a:effectRef idx="0">
            <a:schemeClr val="accent1"/>
          </a:effectRef>
          <a:fontRef idx="minor">
            <a:schemeClr val="lt1"/>
          </a:fontRef>
        </p:style>
        <p:txBody>
          <a:bodyPr vert="vert" rtlCol="0" anchor="ctr"/>
          <a:lstStyle/>
          <a:p>
            <a:pPr algn="ctr"/>
            <a:r>
              <a:rPr lang="en-US" sz="1600" dirty="0"/>
              <a:t>Stock Prices Rise</a:t>
            </a:r>
          </a:p>
        </p:txBody>
      </p:sp>
      <p:sp>
        <p:nvSpPr>
          <p:cNvPr id="22" name="Pentagon 21">
            <a:extLst>
              <a:ext uri="{FF2B5EF4-FFF2-40B4-BE49-F238E27FC236}">
                <a16:creationId xmlns:a16="http://schemas.microsoft.com/office/drawing/2014/main" id="{3003CEDA-ACEF-2AFF-702D-976CD4562669}"/>
              </a:ext>
            </a:extLst>
          </p:cNvPr>
          <p:cNvSpPr/>
          <p:nvPr/>
        </p:nvSpPr>
        <p:spPr>
          <a:xfrm rot="5400000">
            <a:off x="9027419" y="4414191"/>
            <a:ext cx="2266188" cy="1239012"/>
          </a:xfrm>
          <a:prstGeom prst="homePlate">
            <a:avLst/>
          </a:prstGeom>
        </p:spPr>
        <p:style>
          <a:lnRef idx="2">
            <a:schemeClr val="accent1">
              <a:shade val="15000"/>
            </a:schemeClr>
          </a:lnRef>
          <a:fillRef idx="1">
            <a:schemeClr val="accent1"/>
          </a:fillRef>
          <a:effectRef idx="0">
            <a:schemeClr val="accent1"/>
          </a:effectRef>
          <a:fontRef idx="minor">
            <a:schemeClr val="lt1"/>
          </a:fontRef>
        </p:style>
        <p:txBody>
          <a:bodyPr vert="vert270" rtlCol="0" anchor="ctr"/>
          <a:lstStyle/>
          <a:p>
            <a:pPr algn="ctr"/>
            <a:r>
              <a:rPr lang="en-US" sz="1600" dirty="0"/>
              <a:t>Stock Prices Decline</a:t>
            </a:r>
          </a:p>
        </p:txBody>
      </p:sp>
      <p:sp>
        <p:nvSpPr>
          <p:cNvPr id="23" name="Right Arrow 22">
            <a:extLst>
              <a:ext uri="{FF2B5EF4-FFF2-40B4-BE49-F238E27FC236}">
                <a16:creationId xmlns:a16="http://schemas.microsoft.com/office/drawing/2014/main" id="{6947F02B-987E-FF83-E63C-FDA09533D233}"/>
              </a:ext>
            </a:extLst>
          </p:cNvPr>
          <p:cNvSpPr/>
          <p:nvPr/>
        </p:nvSpPr>
        <p:spPr>
          <a:xfrm>
            <a:off x="6460294" y="2165340"/>
            <a:ext cx="978408" cy="48463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ight Arrow 23">
            <a:extLst>
              <a:ext uri="{FF2B5EF4-FFF2-40B4-BE49-F238E27FC236}">
                <a16:creationId xmlns:a16="http://schemas.microsoft.com/office/drawing/2014/main" id="{5FE2B36A-D9BC-5EB1-1E16-F1E3DFD60A0B}"/>
              </a:ext>
            </a:extLst>
          </p:cNvPr>
          <p:cNvSpPr/>
          <p:nvPr/>
        </p:nvSpPr>
        <p:spPr>
          <a:xfrm>
            <a:off x="6460294" y="4715340"/>
            <a:ext cx="978408" cy="48463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Slide Number Placeholder 24">
            <a:extLst>
              <a:ext uri="{FF2B5EF4-FFF2-40B4-BE49-F238E27FC236}">
                <a16:creationId xmlns:a16="http://schemas.microsoft.com/office/drawing/2014/main" id="{A4D078D6-8970-F481-A6C2-EEEE526BA875}"/>
              </a:ext>
            </a:extLst>
          </p:cNvPr>
          <p:cNvSpPr>
            <a:spLocks noGrp="1"/>
          </p:cNvSpPr>
          <p:nvPr>
            <p:ph type="sldNum" sz="quarter" idx="12"/>
          </p:nvPr>
        </p:nvSpPr>
        <p:spPr/>
        <p:txBody>
          <a:bodyPr/>
          <a:lstStyle/>
          <a:p>
            <a:fld id="{92AF051A-FF74-2247-B065-E58DA1926FE1}" type="slidenum">
              <a:rPr lang="en-US" smtClean="0"/>
              <a:t>3</a:t>
            </a:fld>
            <a:endParaRPr lang="en-US"/>
          </a:p>
        </p:txBody>
      </p:sp>
    </p:spTree>
    <p:extLst>
      <p:ext uri="{BB962C8B-B14F-4D97-AF65-F5344CB8AC3E}">
        <p14:creationId xmlns:p14="http://schemas.microsoft.com/office/powerpoint/2010/main" val="428232187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10F564-CCA7-7423-06E3-11F79075815B}"/>
              </a:ext>
            </a:extLst>
          </p:cNvPr>
          <p:cNvSpPr>
            <a:spLocks noGrp="1"/>
          </p:cNvSpPr>
          <p:nvPr>
            <p:ph type="title"/>
          </p:nvPr>
        </p:nvSpPr>
        <p:spPr>
          <a:xfrm>
            <a:off x="390873" y="260606"/>
            <a:ext cx="10515600" cy="966392"/>
          </a:xfrm>
        </p:spPr>
        <p:txBody>
          <a:bodyPr/>
          <a:lstStyle/>
          <a:p>
            <a:endParaRPr lang="en-US" dirty="0"/>
          </a:p>
        </p:txBody>
      </p:sp>
      <p:sp>
        <p:nvSpPr>
          <p:cNvPr id="3" name="Content Placeholder 2">
            <a:extLst>
              <a:ext uri="{FF2B5EF4-FFF2-40B4-BE49-F238E27FC236}">
                <a16:creationId xmlns:a16="http://schemas.microsoft.com/office/drawing/2014/main" id="{92481480-7BE7-6D3B-133C-CCA5D2E64B2A}"/>
              </a:ext>
            </a:extLst>
          </p:cNvPr>
          <p:cNvSpPr>
            <a:spLocks noGrp="1"/>
          </p:cNvSpPr>
          <p:nvPr>
            <p:ph idx="1"/>
          </p:nvPr>
        </p:nvSpPr>
        <p:spPr/>
        <p:txBody>
          <a:bodyPr/>
          <a:lstStyle/>
          <a:p>
            <a:endParaRPr lang="en-US" dirty="0"/>
          </a:p>
        </p:txBody>
      </p:sp>
      <p:sp>
        <p:nvSpPr>
          <p:cNvPr id="6" name="Process 5">
            <a:extLst>
              <a:ext uri="{FF2B5EF4-FFF2-40B4-BE49-F238E27FC236}">
                <a16:creationId xmlns:a16="http://schemas.microsoft.com/office/drawing/2014/main" id="{8E7D1D3B-32C5-0900-AC23-2486EFDC5BB9}"/>
              </a:ext>
            </a:extLst>
          </p:cNvPr>
          <p:cNvSpPr/>
          <p:nvPr/>
        </p:nvSpPr>
        <p:spPr>
          <a:xfrm>
            <a:off x="3076079" y="1883361"/>
            <a:ext cx="2079914" cy="1278651"/>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Depository bank </a:t>
            </a:r>
          </a:p>
        </p:txBody>
      </p:sp>
      <p:cxnSp>
        <p:nvCxnSpPr>
          <p:cNvPr id="10" name="Straight Arrow Connector 9">
            <a:extLst>
              <a:ext uri="{FF2B5EF4-FFF2-40B4-BE49-F238E27FC236}">
                <a16:creationId xmlns:a16="http://schemas.microsoft.com/office/drawing/2014/main" id="{DA98A399-6EC4-B9F4-9ABC-FEA6C64341E4}"/>
              </a:ext>
            </a:extLst>
          </p:cNvPr>
          <p:cNvCxnSpPr>
            <a:cxnSpLocks/>
          </p:cNvCxnSpPr>
          <p:nvPr/>
        </p:nvCxnSpPr>
        <p:spPr>
          <a:xfrm>
            <a:off x="5303529" y="2766574"/>
            <a:ext cx="3500843" cy="7908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56085EA8-8C93-A9B2-6C86-08E099DED746}"/>
              </a:ext>
            </a:extLst>
          </p:cNvPr>
          <p:cNvCxnSpPr>
            <a:cxnSpLocks/>
          </p:cNvCxnSpPr>
          <p:nvPr/>
        </p:nvCxnSpPr>
        <p:spPr>
          <a:xfrm flipH="1" flipV="1">
            <a:off x="5199017" y="2992290"/>
            <a:ext cx="3248304" cy="7349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6FDAFCD7-6BE1-DE15-58C4-3052427ACB19}"/>
              </a:ext>
            </a:extLst>
          </p:cNvPr>
          <p:cNvSpPr txBox="1"/>
          <p:nvPr/>
        </p:nvSpPr>
        <p:spPr>
          <a:xfrm rot="730469">
            <a:off x="5687663" y="2722434"/>
            <a:ext cx="2602444" cy="369332"/>
          </a:xfrm>
          <a:prstGeom prst="rect">
            <a:avLst/>
          </a:prstGeom>
          <a:noFill/>
        </p:spPr>
        <p:txBody>
          <a:bodyPr wrap="none" rtlCol="0">
            <a:spAutoFit/>
          </a:bodyPr>
          <a:lstStyle/>
          <a:p>
            <a:r>
              <a:rPr lang="en-US" dirty="0"/>
              <a:t>Deposit required reserves</a:t>
            </a:r>
          </a:p>
        </p:txBody>
      </p:sp>
      <p:sp>
        <p:nvSpPr>
          <p:cNvPr id="15" name="TextBox 14">
            <a:extLst>
              <a:ext uri="{FF2B5EF4-FFF2-40B4-BE49-F238E27FC236}">
                <a16:creationId xmlns:a16="http://schemas.microsoft.com/office/drawing/2014/main" id="{2C21030D-9F28-C141-CC17-D06CBA7CFDD1}"/>
              </a:ext>
            </a:extLst>
          </p:cNvPr>
          <p:cNvSpPr txBox="1"/>
          <p:nvPr/>
        </p:nvSpPr>
        <p:spPr>
          <a:xfrm rot="730469">
            <a:off x="5661986" y="3305076"/>
            <a:ext cx="2279342" cy="369332"/>
          </a:xfrm>
          <a:prstGeom prst="rect">
            <a:avLst/>
          </a:prstGeom>
          <a:noFill/>
        </p:spPr>
        <p:txBody>
          <a:bodyPr wrap="none" rtlCol="0">
            <a:spAutoFit/>
          </a:bodyPr>
          <a:lstStyle/>
          <a:p>
            <a:r>
              <a:rPr lang="en-US" dirty="0"/>
              <a:t>Receives interest IORB</a:t>
            </a:r>
          </a:p>
        </p:txBody>
      </p:sp>
      <p:sp>
        <p:nvSpPr>
          <p:cNvPr id="16" name="Process 15">
            <a:extLst>
              <a:ext uri="{FF2B5EF4-FFF2-40B4-BE49-F238E27FC236}">
                <a16:creationId xmlns:a16="http://schemas.microsoft.com/office/drawing/2014/main" id="{AB9BAA25-158A-5566-FFD7-1ABACCCCED2E}"/>
              </a:ext>
            </a:extLst>
          </p:cNvPr>
          <p:cNvSpPr/>
          <p:nvPr/>
        </p:nvSpPr>
        <p:spPr>
          <a:xfrm>
            <a:off x="3037130" y="5207392"/>
            <a:ext cx="2079914" cy="1278651"/>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Depository bank </a:t>
            </a:r>
          </a:p>
        </p:txBody>
      </p:sp>
      <p:cxnSp>
        <p:nvCxnSpPr>
          <p:cNvPr id="17" name="Straight Arrow Connector 16">
            <a:extLst>
              <a:ext uri="{FF2B5EF4-FFF2-40B4-BE49-F238E27FC236}">
                <a16:creationId xmlns:a16="http://schemas.microsoft.com/office/drawing/2014/main" id="{03863DCB-231B-DAA4-C5DC-CB961C7FA2E3}"/>
              </a:ext>
            </a:extLst>
          </p:cNvPr>
          <p:cNvCxnSpPr>
            <a:cxnSpLocks/>
          </p:cNvCxnSpPr>
          <p:nvPr/>
        </p:nvCxnSpPr>
        <p:spPr>
          <a:xfrm flipH="1">
            <a:off x="5303529" y="4731930"/>
            <a:ext cx="3783872" cy="9509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D1803A22-B07B-C194-50F5-A233F96C433C}"/>
              </a:ext>
            </a:extLst>
          </p:cNvPr>
          <p:cNvCxnSpPr>
            <a:cxnSpLocks/>
          </p:cNvCxnSpPr>
          <p:nvPr/>
        </p:nvCxnSpPr>
        <p:spPr>
          <a:xfrm flipV="1">
            <a:off x="5345450" y="4459693"/>
            <a:ext cx="3458922" cy="8813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839050D2-00AB-50C2-CA44-7F904C1352A4}"/>
              </a:ext>
            </a:extLst>
          </p:cNvPr>
          <p:cNvSpPr txBox="1"/>
          <p:nvPr/>
        </p:nvSpPr>
        <p:spPr>
          <a:xfrm rot="20798364">
            <a:off x="5690585" y="4632454"/>
            <a:ext cx="2222147" cy="369332"/>
          </a:xfrm>
          <a:prstGeom prst="rect">
            <a:avLst/>
          </a:prstGeom>
          <a:noFill/>
        </p:spPr>
        <p:txBody>
          <a:bodyPr wrap="none" rtlCol="0">
            <a:spAutoFit/>
          </a:bodyPr>
          <a:lstStyle/>
          <a:p>
            <a:r>
              <a:rPr lang="en-US" dirty="0"/>
              <a:t>Pays discount interest</a:t>
            </a:r>
          </a:p>
        </p:txBody>
      </p:sp>
      <p:sp>
        <p:nvSpPr>
          <p:cNvPr id="22" name="TextBox 21">
            <a:extLst>
              <a:ext uri="{FF2B5EF4-FFF2-40B4-BE49-F238E27FC236}">
                <a16:creationId xmlns:a16="http://schemas.microsoft.com/office/drawing/2014/main" id="{2A1BB280-2B1F-E814-B2A5-A4A09B09E5F8}"/>
              </a:ext>
            </a:extLst>
          </p:cNvPr>
          <p:cNvSpPr txBox="1"/>
          <p:nvPr/>
        </p:nvSpPr>
        <p:spPr>
          <a:xfrm rot="20798364">
            <a:off x="5446161" y="5180678"/>
            <a:ext cx="3542060" cy="369332"/>
          </a:xfrm>
          <a:prstGeom prst="rect">
            <a:avLst/>
          </a:prstGeom>
          <a:noFill/>
        </p:spPr>
        <p:txBody>
          <a:bodyPr wrap="none" rtlCol="0">
            <a:spAutoFit/>
          </a:bodyPr>
          <a:lstStyle/>
          <a:p>
            <a:r>
              <a:rPr lang="en-US" dirty="0"/>
              <a:t>Borrows from the  discount window</a:t>
            </a:r>
          </a:p>
        </p:txBody>
      </p:sp>
      <p:sp>
        <p:nvSpPr>
          <p:cNvPr id="23" name="Process 22">
            <a:extLst>
              <a:ext uri="{FF2B5EF4-FFF2-40B4-BE49-F238E27FC236}">
                <a16:creationId xmlns:a16="http://schemas.microsoft.com/office/drawing/2014/main" id="{C7C79E85-E698-0500-DCB1-2E6A29F76BCC}"/>
              </a:ext>
            </a:extLst>
          </p:cNvPr>
          <p:cNvSpPr/>
          <p:nvPr/>
        </p:nvSpPr>
        <p:spPr>
          <a:xfrm>
            <a:off x="9244974" y="2602446"/>
            <a:ext cx="2305968" cy="2492694"/>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Central Bank</a:t>
            </a:r>
          </a:p>
          <a:p>
            <a:pPr algn="ctr"/>
            <a:r>
              <a:rPr lang="en-US" dirty="0"/>
              <a:t>(Fed)</a:t>
            </a:r>
          </a:p>
        </p:txBody>
      </p:sp>
      <p:sp>
        <p:nvSpPr>
          <p:cNvPr id="29" name="Process 28">
            <a:extLst>
              <a:ext uri="{FF2B5EF4-FFF2-40B4-BE49-F238E27FC236}">
                <a16:creationId xmlns:a16="http://schemas.microsoft.com/office/drawing/2014/main" id="{95A33613-1591-C0D8-40E7-6204D3944310}"/>
              </a:ext>
            </a:extLst>
          </p:cNvPr>
          <p:cNvSpPr/>
          <p:nvPr/>
        </p:nvSpPr>
        <p:spPr>
          <a:xfrm>
            <a:off x="60185" y="3489742"/>
            <a:ext cx="2079914" cy="1278651"/>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Depository bank </a:t>
            </a:r>
          </a:p>
        </p:txBody>
      </p:sp>
      <p:cxnSp>
        <p:nvCxnSpPr>
          <p:cNvPr id="31" name="Straight Arrow Connector 30">
            <a:extLst>
              <a:ext uri="{FF2B5EF4-FFF2-40B4-BE49-F238E27FC236}">
                <a16:creationId xmlns:a16="http://schemas.microsoft.com/office/drawing/2014/main" id="{DCFD69B5-4868-3A16-F1EC-1EB7E70E8089}"/>
              </a:ext>
            </a:extLst>
          </p:cNvPr>
          <p:cNvCxnSpPr>
            <a:cxnSpLocks/>
          </p:cNvCxnSpPr>
          <p:nvPr/>
        </p:nvCxnSpPr>
        <p:spPr>
          <a:xfrm flipV="1">
            <a:off x="1639036" y="2522686"/>
            <a:ext cx="1282497" cy="74969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0101D33D-781E-4300-4678-05FB8754CA27}"/>
              </a:ext>
            </a:extLst>
          </p:cNvPr>
          <p:cNvCxnSpPr>
            <a:cxnSpLocks/>
          </p:cNvCxnSpPr>
          <p:nvPr/>
        </p:nvCxnSpPr>
        <p:spPr>
          <a:xfrm>
            <a:off x="1717490" y="4936495"/>
            <a:ext cx="1215200" cy="84599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970AB0E1-168D-D8B6-6ED9-26041EB15314}"/>
              </a:ext>
            </a:extLst>
          </p:cNvPr>
          <p:cNvCxnSpPr>
            <a:cxnSpLocks/>
          </p:cNvCxnSpPr>
          <p:nvPr/>
        </p:nvCxnSpPr>
        <p:spPr>
          <a:xfrm flipV="1">
            <a:off x="4044382" y="3359779"/>
            <a:ext cx="0" cy="173536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40" name="Slide Number Placeholder 39">
            <a:extLst>
              <a:ext uri="{FF2B5EF4-FFF2-40B4-BE49-F238E27FC236}">
                <a16:creationId xmlns:a16="http://schemas.microsoft.com/office/drawing/2014/main" id="{3215C1C1-982B-2490-9F0E-81BD9990BAA0}"/>
              </a:ext>
            </a:extLst>
          </p:cNvPr>
          <p:cNvSpPr>
            <a:spLocks noGrp="1"/>
          </p:cNvSpPr>
          <p:nvPr>
            <p:ph type="sldNum" sz="quarter" idx="12"/>
          </p:nvPr>
        </p:nvSpPr>
        <p:spPr/>
        <p:txBody>
          <a:bodyPr/>
          <a:lstStyle/>
          <a:p>
            <a:fld id="{92AF051A-FF74-2247-B065-E58DA1926FE1}" type="slidenum">
              <a:rPr lang="en-US" smtClean="0"/>
              <a:t>30</a:t>
            </a:fld>
            <a:endParaRPr lang="en-US"/>
          </a:p>
        </p:txBody>
      </p:sp>
    </p:spTree>
    <p:extLst>
      <p:ext uri="{BB962C8B-B14F-4D97-AF65-F5344CB8AC3E}">
        <p14:creationId xmlns:p14="http://schemas.microsoft.com/office/powerpoint/2010/main" val="276682338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DF227C-52F8-4B92-1603-072B9A36780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175C977-C49E-AA37-5D19-0920D87F6A0D}"/>
              </a:ext>
            </a:extLst>
          </p:cNvPr>
          <p:cNvSpPr>
            <a:spLocks noGrp="1"/>
          </p:cNvSpPr>
          <p:nvPr>
            <p:ph idx="1"/>
          </p:nvPr>
        </p:nvSpPr>
        <p:spPr/>
        <p:txBody>
          <a:bodyPr/>
          <a:lstStyle/>
          <a:p>
            <a:r>
              <a:rPr lang="en-US" dirty="0"/>
              <a:t>If the Fed decreases the discount rate, the depository banks are incentivized to borrow from the fed than other depository banks, and therefore the funds fed rate will tend to go down.</a:t>
            </a:r>
          </a:p>
          <a:p>
            <a:r>
              <a:rPr lang="en-US" dirty="0"/>
              <a:t>If the fed decreases the IORB</a:t>
            </a:r>
          </a:p>
        </p:txBody>
      </p:sp>
      <p:sp>
        <p:nvSpPr>
          <p:cNvPr id="4" name="Slide Number Placeholder 3">
            <a:extLst>
              <a:ext uri="{FF2B5EF4-FFF2-40B4-BE49-F238E27FC236}">
                <a16:creationId xmlns:a16="http://schemas.microsoft.com/office/drawing/2014/main" id="{27A9D307-1975-8B7B-4914-1E5AC3847892}"/>
              </a:ext>
            </a:extLst>
          </p:cNvPr>
          <p:cNvSpPr>
            <a:spLocks noGrp="1"/>
          </p:cNvSpPr>
          <p:nvPr>
            <p:ph type="sldNum" sz="quarter" idx="12"/>
          </p:nvPr>
        </p:nvSpPr>
        <p:spPr/>
        <p:txBody>
          <a:bodyPr/>
          <a:lstStyle/>
          <a:p>
            <a:fld id="{92AF051A-FF74-2247-B065-E58DA1926FE1}" type="slidenum">
              <a:rPr lang="en-US" smtClean="0"/>
              <a:t>31</a:t>
            </a:fld>
            <a:endParaRPr lang="en-US"/>
          </a:p>
        </p:txBody>
      </p:sp>
    </p:spTree>
    <p:extLst>
      <p:ext uri="{BB962C8B-B14F-4D97-AF65-F5344CB8AC3E}">
        <p14:creationId xmlns:p14="http://schemas.microsoft.com/office/powerpoint/2010/main" val="3028663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A6C0F5-80DE-57BB-0FF1-40D04C0D5F0F}"/>
              </a:ext>
            </a:extLst>
          </p:cNvPr>
          <p:cNvSpPr>
            <a:spLocks noGrp="1"/>
          </p:cNvSpPr>
          <p:nvPr>
            <p:ph type="title"/>
          </p:nvPr>
        </p:nvSpPr>
        <p:spPr>
          <a:xfrm>
            <a:off x="185057" y="140471"/>
            <a:ext cx="10515600" cy="540566"/>
          </a:xfrm>
        </p:spPr>
        <p:txBody>
          <a:bodyPr>
            <a:normAutofit fontScale="90000"/>
          </a:bodyPr>
          <a:lstStyle/>
          <a:p>
            <a:r>
              <a:rPr lang="en-US" dirty="0"/>
              <a:t>Fed and Monetary Policy</a:t>
            </a:r>
          </a:p>
        </p:txBody>
      </p:sp>
      <p:sp>
        <p:nvSpPr>
          <p:cNvPr id="3" name="Content Placeholder 2">
            <a:extLst>
              <a:ext uri="{FF2B5EF4-FFF2-40B4-BE49-F238E27FC236}">
                <a16:creationId xmlns:a16="http://schemas.microsoft.com/office/drawing/2014/main" id="{1A88BDCD-55CA-02E5-159B-177626EE28FE}"/>
              </a:ext>
            </a:extLst>
          </p:cNvPr>
          <p:cNvSpPr>
            <a:spLocks noGrp="1"/>
          </p:cNvSpPr>
          <p:nvPr>
            <p:ph idx="1"/>
          </p:nvPr>
        </p:nvSpPr>
        <p:spPr>
          <a:xfrm>
            <a:off x="637903" y="1045028"/>
            <a:ext cx="10515600" cy="5184186"/>
          </a:xfrm>
        </p:spPr>
        <p:txBody>
          <a:bodyPr/>
          <a:lstStyle/>
          <a:p>
            <a:r>
              <a:rPr lang="en-US" b="1" i="0" dirty="0">
                <a:solidFill>
                  <a:srgbClr val="333333"/>
                </a:solidFill>
                <a:effectLst/>
                <a:latin typeface="Lucida Grande" panose="020B0600040502020204" pitchFamily="34" charset="0"/>
              </a:rPr>
              <a:t>Discount rate: </a:t>
            </a:r>
            <a:r>
              <a:rPr lang="en-US" b="0" i="0" dirty="0">
                <a:solidFill>
                  <a:srgbClr val="333333"/>
                </a:solidFill>
                <a:effectLst/>
                <a:latin typeface="Lucida Grande" panose="020B0600040502020204" pitchFamily="34" charset="0"/>
              </a:rPr>
              <a:t>The interest rate charged by the Federal Reserve to banks for loans obtained through the Federal Reserve's discount window.</a:t>
            </a:r>
          </a:p>
          <a:p>
            <a:r>
              <a:rPr lang="en-US" b="1" i="0" dirty="0">
                <a:solidFill>
                  <a:srgbClr val="333333"/>
                </a:solidFill>
                <a:effectLst/>
                <a:latin typeface="Lucida Grande" panose="020B0600040502020204" pitchFamily="34" charset="0"/>
              </a:rPr>
              <a:t>Discount window: </a:t>
            </a:r>
            <a:r>
              <a:rPr lang="en-US" b="0" i="0" dirty="0">
                <a:solidFill>
                  <a:srgbClr val="333333"/>
                </a:solidFill>
                <a:effectLst/>
                <a:latin typeface="Lucida Grande" panose="020B0600040502020204" pitchFamily="34" charset="0"/>
              </a:rPr>
              <a:t>Federal Reserve lending to depository institutions to support the liquidity and stability of the banking system and the effective implementation of monetary policy.</a:t>
            </a:r>
            <a:endParaRPr lang="en-US" dirty="0">
              <a:solidFill>
                <a:srgbClr val="333333"/>
              </a:solidFill>
              <a:latin typeface="Lucida Grande" panose="020B0600040502020204" pitchFamily="34" charset="0"/>
            </a:endParaRPr>
          </a:p>
          <a:p>
            <a:r>
              <a:rPr lang="en-US" b="1" i="0" dirty="0">
                <a:solidFill>
                  <a:srgbClr val="333333"/>
                </a:solidFill>
                <a:effectLst/>
                <a:latin typeface="Lucida Grande" panose="020B0600040502020204" pitchFamily="34" charset="0"/>
              </a:rPr>
              <a:t>Federal funds rate (FFR): </a:t>
            </a:r>
            <a:r>
              <a:rPr lang="en-US" b="0" i="0" dirty="0">
                <a:solidFill>
                  <a:srgbClr val="333333"/>
                </a:solidFill>
                <a:effectLst/>
                <a:latin typeface="Lucida Grande" panose="020B0600040502020204" pitchFamily="34" charset="0"/>
              </a:rPr>
              <a:t>The interest rate at which depository institutions lend reserve balances to other depository institutions overnight.</a:t>
            </a:r>
          </a:p>
          <a:p>
            <a:r>
              <a:rPr lang="en-US" b="1" i="0" dirty="0">
                <a:solidFill>
                  <a:srgbClr val="333333"/>
                </a:solidFill>
                <a:effectLst/>
                <a:latin typeface="Lucida Grande" panose="020B0600040502020204" pitchFamily="34" charset="0"/>
              </a:rPr>
              <a:t>Open market operations: </a:t>
            </a:r>
            <a:r>
              <a:rPr lang="en-US" b="0" i="0" dirty="0">
                <a:solidFill>
                  <a:srgbClr val="333333"/>
                </a:solidFill>
                <a:effectLst/>
                <a:latin typeface="Lucida Grande" panose="020B0600040502020204" pitchFamily="34" charset="0"/>
              </a:rPr>
              <a:t>The buying and selling of government securities by the Federal Reserve.</a:t>
            </a:r>
            <a:endParaRPr lang="en-US" dirty="0"/>
          </a:p>
        </p:txBody>
      </p:sp>
      <p:sp>
        <p:nvSpPr>
          <p:cNvPr id="4" name="Slide Number Placeholder 3">
            <a:extLst>
              <a:ext uri="{FF2B5EF4-FFF2-40B4-BE49-F238E27FC236}">
                <a16:creationId xmlns:a16="http://schemas.microsoft.com/office/drawing/2014/main" id="{BCF83083-6F6B-AE01-AE93-075C2D4D95D8}"/>
              </a:ext>
            </a:extLst>
          </p:cNvPr>
          <p:cNvSpPr>
            <a:spLocks noGrp="1"/>
          </p:cNvSpPr>
          <p:nvPr>
            <p:ph type="sldNum" sz="quarter" idx="12"/>
          </p:nvPr>
        </p:nvSpPr>
        <p:spPr/>
        <p:txBody>
          <a:bodyPr/>
          <a:lstStyle/>
          <a:p>
            <a:fld id="{92AF051A-FF74-2247-B065-E58DA1926FE1}" type="slidenum">
              <a:rPr lang="en-US" smtClean="0"/>
              <a:t>32</a:t>
            </a:fld>
            <a:endParaRPr lang="en-US"/>
          </a:p>
        </p:txBody>
      </p:sp>
    </p:spTree>
    <p:extLst>
      <p:ext uri="{BB962C8B-B14F-4D97-AF65-F5344CB8AC3E}">
        <p14:creationId xmlns:p14="http://schemas.microsoft.com/office/powerpoint/2010/main" val="165554651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F7D2C1-0E89-F5C6-5338-D246BA39F292}"/>
              </a:ext>
            </a:extLst>
          </p:cNvPr>
          <p:cNvSpPr>
            <a:spLocks noGrp="1"/>
          </p:cNvSpPr>
          <p:nvPr>
            <p:ph type="title"/>
          </p:nvPr>
        </p:nvSpPr>
        <p:spPr/>
        <p:txBody>
          <a:bodyPr/>
          <a:lstStyle/>
          <a:p>
            <a:r>
              <a:rPr lang="en-US" dirty="0"/>
              <a:t>Administered Rates </a:t>
            </a:r>
          </a:p>
        </p:txBody>
      </p:sp>
      <p:sp>
        <p:nvSpPr>
          <p:cNvPr id="3" name="Content Placeholder 2">
            <a:extLst>
              <a:ext uri="{FF2B5EF4-FFF2-40B4-BE49-F238E27FC236}">
                <a16:creationId xmlns:a16="http://schemas.microsoft.com/office/drawing/2014/main" id="{32AECD02-15EC-8A5C-AC57-2D804D7E154F}"/>
              </a:ext>
            </a:extLst>
          </p:cNvPr>
          <p:cNvSpPr>
            <a:spLocks noGrp="1"/>
          </p:cNvSpPr>
          <p:nvPr>
            <p:ph idx="1"/>
          </p:nvPr>
        </p:nvSpPr>
        <p:spPr>
          <a:xfrm>
            <a:off x="267929" y="1805960"/>
            <a:ext cx="10515600" cy="4351338"/>
          </a:xfrm>
        </p:spPr>
        <p:txBody>
          <a:bodyPr/>
          <a:lstStyle/>
          <a:p>
            <a:r>
              <a:rPr lang="en-US" dirty="0"/>
              <a:t>Interest on reserve balances (IORB)</a:t>
            </a:r>
          </a:p>
          <a:p>
            <a:pPr lvl="1"/>
            <a:r>
              <a:rPr lang="en-US" dirty="0"/>
              <a:t>Applies to both IORR and IOER </a:t>
            </a:r>
          </a:p>
          <a:p>
            <a:endParaRPr lang="en-US" dirty="0"/>
          </a:p>
          <a:p>
            <a:endParaRPr lang="en-US" dirty="0"/>
          </a:p>
          <a:p>
            <a:r>
              <a:rPr lang="en-US" dirty="0"/>
              <a:t>Overnight reverse repurchase agreement (ON RRP)</a:t>
            </a:r>
          </a:p>
        </p:txBody>
      </p:sp>
      <p:pic>
        <p:nvPicPr>
          <p:cNvPr id="4" name="Picture 3">
            <a:extLst>
              <a:ext uri="{FF2B5EF4-FFF2-40B4-BE49-F238E27FC236}">
                <a16:creationId xmlns:a16="http://schemas.microsoft.com/office/drawing/2014/main" id="{6C030DF2-2D65-5B00-EFFD-8D925B6F13AA}"/>
              </a:ext>
            </a:extLst>
          </p:cNvPr>
          <p:cNvPicPr>
            <a:picLocks noChangeAspect="1"/>
          </p:cNvPicPr>
          <p:nvPr/>
        </p:nvPicPr>
        <p:blipFill>
          <a:blip r:embed="rId2"/>
          <a:stretch>
            <a:fillRect/>
          </a:stretch>
        </p:blipFill>
        <p:spPr>
          <a:xfrm>
            <a:off x="7329538" y="823247"/>
            <a:ext cx="4705145" cy="2232441"/>
          </a:xfrm>
          <a:prstGeom prst="rect">
            <a:avLst/>
          </a:prstGeom>
        </p:spPr>
      </p:pic>
      <p:sp>
        <p:nvSpPr>
          <p:cNvPr id="5" name="Slide Number Placeholder 4">
            <a:extLst>
              <a:ext uri="{FF2B5EF4-FFF2-40B4-BE49-F238E27FC236}">
                <a16:creationId xmlns:a16="http://schemas.microsoft.com/office/drawing/2014/main" id="{2F83CC70-F89F-9441-329E-2E291ABB891D}"/>
              </a:ext>
            </a:extLst>
          </p:cNvPr>
          <p:cNvSpPr>
            <a:spLocks noGrp="1"/>
          </p:cNvSpPr>
          <p:nvPr>
            <p:ph type="sldNum" sz="quarter" idx="12"/>
          </p:nvPr>
        </p:nvSpPr>
        <p:spPr/>
        <p:txBody>
          <a:bodyPr/>
          <a:lstStyle/>
          <a:p>
            <a:fld id="{92AF051A-FF74-2247-B065-E58DA1926FE1}" type="slidenum">
              <a:rPr lang="en-US" smtClean="0"/>
              <a:t>33</a:t>
            </a:fld>
            <a:endParaRPr lang="en-US"/>
          </a:p>
        </p:txBody>
      </p:sp>
    </p:spTree>
    <p:extLst>
      <p:ext uri="{BB962C8B-B14F-4D97-AF65-F5344CB8AC3E}">
        <p14:creationId xmlns:p14="http://schemas.microsoft.com/office/powerpoint/2010/main" val="128612341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B9150-76BB-76C2-CC7C-A896C5D94D8C}"/>
              </a:ext>
            </a:extLst>
          </p:cNvPr>
          <p:cNvSpPr>
            <a:spLocks noGrp="1"/>
          </p:cNvSpPr>
          <p:nvPr>
            <p:ph type="title"/>
          </p:nvPr>
        </p:nvSpPr>
        <p:spPr>
          <a:xfrm>
            <a:off x="394063" y="190955"/>
            <a:ext cx="4961709" cy="836658"/>
          </a:xfrm>
        </p:spPr>
        <p:txBody>
          <a:bodyPr/>
          <a:lstStyle/>
          <a:p>
            <a:r>
              <a:rPr lang="en-US" dirty="0"/>
              <a:t>Ceiling/Floor to FFR</a:t>
            </a:r>
          </a:p>
        </p:txBody>
      </p:sp>
      <p:sp>
        <p:nvSpPr>
          <p:cNvPr id="3" name="Content Placeholder 2">
            <a:extLst>
              <a:ext uri="{FF2B5EF4-FFF2-40B4-BE49-F238E27FC236}">
                <a16:creationId xmlns:a16="http://schemas.microsoft.com/office/drawing/2014/main" id="{BDC61D06-00E9-B33C-2630-14A9246DB7FA}"/>
              </a:ext>
            </a:extLst>
          </p:cNvPr>
          <p:cNvSpPr>
            <a:spLocks noGrp="1"/>
          </p:cNvSpPr>
          <p:nvPr>
            <p:ph idx="1"/>
          </p:nvPr>
        </p:nvSpPr>
        <p:spPr>
          <a:xfrm>
            <a:off x="394064" y="1263372"/>
            <a:ext cx="6270780" cy="4914220"/>
          </a:xfrm>
        </p:spPr>
        <p:txBody>
          <a:bodyPr>
            <a:normAutofit/>
          </a:bodyPr>
          <a:lstStyle/>
          <a:p>
            <a:r>
              <a:rPr lang="en-US" sz="1800" dirty="0"/>
              <a:t>If discount rate falls behind FFR, depository banks may find it more attractive to borrow from the fed than each other, which will push FFR below the discount rate</a:t>
            </a:r>
          </a:p>
          <a:p>
            <a:endParaRPr lang="en-US" sz="1800" dirty="0"/>
          </a:p>
          <a:p>
            <a:endParaRPr lang="en-US" sz="1800" dirty="0"/>
          </a:p>
          <a:p>
            <a:endParaRPr lang="en-US" sz="1800" dirty="0"/>
          </a:p>
          <a:p>
            <a:endParaRPr lang="en-US" sz="1800" dirty="0"/>
          </a:p>
          <a:p>
            <a:endParaRPr lang="en-US" sz="1800" dirty="0"/>
          </a:p>
          <a:p>
            <a:endParaRPr lang="en-US" sz="1800" dirty="0"/>
          </a:p>
          <a:p>
            <a:r>
              <a:rPr lang="en-US" sz="1800" dirty="0"/>
              <a:t>If FFR falls below IORB, depository banks may find it attractive to borrow in the federal funds market and deposit those reserves at the Fed and earn IORB-FFR</a:t>
            </a:r>
          </a:p>
        </p:txBody>
      </p:sp>
      <p:sp>
        <p:nvSpPr>
          <p:cNvPr id="4" name="Up Arrow 3">
            <a:extLst>
              <a:ext uri="{FF2B5EF4-FFF2-40B4-BE49-F238E27FC236}">
                <a16:creationId xmlns:a16="http://schemas.microsoft.com/office/drawing/2014/main" id="{2E03A03E-0C2C-C202-CFDE-36E8B894768C}"/>
              </a:ext>
            </a:extLst>
          </p:cNvPr>
          <p:cNvSpPr/>
          <p:nvPr/>
        </p:nvSpPr>
        <p:spPr>
          <a:xfrm>
            <a:off x="9326880" y="1607910"/>
            <a:ext cx="452846" cy="4035243"/>
          </a:xfrm>
          <a:prstGeom prs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80441305-4790-897B-67B1-0FDECD3E436E}"/>
              </a:ext>
            </a:extLst>
          </p:cNvPr>
          <p:cNvSpPr txBox="1"/>
          <p:nvPr/>
        </p:nvSpPr>
        <p:spPr>
          <a:xfrm>
            <a:off x="7508474" y="1456293"/>
            <a:ext cx="1482457" cy="369332"/>
          </a:xfrm>
          <a:prstGeom prst="rect">
            <a:avLst/>
          </a:prstGeom>
          <a:noFill/>
        </p:spPr>
        <p:txBody>
          <a:bodyPr wrap="none" rtlCol="0">
            <a:spAutoFit/>
          </a:bodyPr>
          <a:lstStyle/>
          <a:p>
            <a:r>
              <a:rPr lang="en-US" dirty="0"/>
              <a:t>Discount Rate</a:t>
            </a:r>
          </a:p>
        </p:txBody>
      </p:sp>
      <p:sp>
        <p:nvSpPr>
          <p:cNvPr id="6" name="TextBox 5">
            <a:extLst>
              <a:ext uri="{FF2B5EF4-FFF2-40B4-BE49-F238E27FC236}">
                <a16:creationId xmlns:a16="http://schemas.microsoft.com/office/drawing/2014/main" id="{8C3B4CAB-265C-3DBB-AA52-5620C6A829CB}"/>
              </a:ext>
            </a:extLst>
          </p:cNvPr>
          <p:cNvSpPr txBox="1"/>
          <p:nvPr/>
        </p:nvSpPr>
        <p:spPr>
          <a:xfrm>
            <a:off x="7382848" y="5336612"/>
            <a:ext cx="2071529" cy="923330"/>
          </a:xfrm>
          <a:prstGeom prst="rect">
            <a:avLst/>
          </a:prstGeom>
          <a:noFill/>
        </p:spPr>
        <p:txBody>
          <a:bodyPr wrap="none" rtlCol="0">
            <a:spAutoFit/>
          </a:bodyPr>
          <a:lstStyle/>
          <a:p>
            <a:r>
              <a:rPr lang="en-US" dirty="0"/>
              <a:t>Administered Rates:</a:t>
            </a:r>
          </a:p>
          <a:p>
            <a:r>
              <a:rPr lang="en-US" dirty="0"/>
              <a:t>	- IORB</a:t>
            </a:r>
          </a:p>
          <a:p>
            <a:r>
              <a:rPr lang="en-US" dirty="0"/>
              <a:t>	- ON RRP</a:t>
            </a:r>
          </a:p>
        </p:txBody>
      </p:sp>
      <p:sp>
        <p:nvSpPr>
          <p:cNvPr id="7" name="TextBox 6">
            <a:extLst>
              <a:ext uri="{FF2B5EF4-FFF2-40B4-BE49-F238E27FC236}">
                <a16:creationId xmlns:a16="http://schemas.microsoft.com/office/drawing/2014/main" id="{A2662CC7-6542-17A7-FEC0-92F9806A29FA}"/>
              </a:ext>
            </a:extLst>
          </p:cNvPr>
          <p:cNvSpPr txBox="1"/>
          <p:nvPr/>
        </p:nvSpPr>
        <p:spPr>
          <a:xfrm rot="16200000">
            <a:off x="8163561" y="3535816"/>
            <a:ext cx="521297" cy="369332"/>
          </a:xfrm>
          <a:prstGeom prst="rect">
            <a:avLst/>
          </a:prstGeom>
          <a:noFill/>
        </p:spPr>
        <p:txBody>
          <a:bodyPr wrap="none" rtlCol="0">
            <a:spAutoFit/>
          </a:bodyPr>
          <a:lstStyle/>
          <a:p>
            <a:r>
              <a:rPr lang="en-US" dirty="0"/>
              <a:t>FFR</a:t>
            </a:r>
          </a:p>
        </p:txBody>
      </p:sp>
      <p:sp>
        <p:nvSpPr>
          <p:cNvPr id="8" name="TextBox 7">
            <a:extLst>
              <a:ext uri="{FF2B5EF4-FFF2-40B4-BE49-F238E27FC236}">
                <a16:creationId xmlns:a16="http://schemas.microsoft.com/office/drawing/2014/main" id="{14C61FA7-4089-3DB5-FEB5-A57DE5EB34CA}"/>
              </a:ext>
            </a:extLst>
          </p:cNvPr>
          <p:cNvSpPr txBox="1"/>
          <p:nvPr/>
        </p:nvSpPr>
        <p:spPr>
          <a:xfrm>
            <a:off x="10019227" y="1471377"/>
            <a:ext cx="813043" cy="369332"/>
          </a:xfrm>
          <a:prstGeom prst="rect">
            <a:avLst/>
          </a:prstGeom>
          <a:noFill/>
        </p:spPr>
        <p:txBody>
          <a:bodyPr wrap="none" rtlCol="0">
            <a:spAutoFit/>
          </a:bodyPr>
          <a:lstStyle/>
          <a:p>
            <a:r>
              <a:rPr lang="en-US" dirty="0"/>
              <a:t>Ceiling</a:t>
            </a:r>
          </a:p>
        </p:txBody>
      </p:sp>
      <p:sp>
        <p:nvSpPr>
          <p:cNvPr id="9" name="TextBox 8">
            <a:extLst>
              <a:ext uri="{FF2B5EF4-FFF2-40B4-BE49-F238E27FC236}">
                <a16:creationId xmlns:a16="http://schemas.microsoft.com/office/drawing/2014/main" id="{89773F62-320A-F2D5-DC2E-448919064578}"/>
              </a:ext>
            </a:extLst>
          </p:cNvPr>
          <p:cNvSpPr txBox="1"/>
          <p:nvPr/>
        </p:nvSpPr>
        <p:spPr>
          <a:xfrm>
            <a:off x="10019226" y="5335584"/>
            <a:ext cx="667170" cy="369332"/>
          </a:xfrm>
          <a:prstGeom prst="rect">
            <a:avLst/>
          </a:prstGeom>
          <a:noFill/>
        </p:spPr>
        <p:txBody>
          <a:bodyPr wrap="none" rtlCol="0">
            <a:spAutoFit/>
          </a:bodyPr>
          <a:lstStyle/>
          <a:p>
            <a:r>
              <a:rPr lang="en-US" dirty="0"/>
              <a:t>Floor</a:t>
            </a:r>
          </a:p>
        </p:txBody>
      </p:sp>
      <p:sp>
        <p:nvSpPr>
          <p:cNvPr id="10" name="Slide Number Placeholder 9">
            <a:extLst>
              <a:ext uri="{FF2B5EF4-FFF2-40B4-BE49-F238E27FC236}">
                <a16:creationId xmlns:a16="http://schemas.microsoft.com/office/drawing/2014/main" id="{304592FA-D403-68A3-D034-4C7A05E63416}"/>
              </a:ext>
            </a:extLst>
          </p:cNvPr>
          <p:cNvSpPr>
            <a:spLocks noGrp="1"/>
          </p:cNvSpPr>
          <p:nvPr>
            <p:ph type="sldNum" sz="quarter" idx="12"/>
          </p:nvPr>
        </p:nvSpPr>
        <p:spPr/>
        <p:txBody>
          <a:bodyPr/>
          <a:lstStyle/>
          <a:p>
            <a:fld id="{92AF051A-FF74-2247-B065-E58DA1926FE1}" type="slidenum">
              <a:rPr lang="en-US" smtClean="0"/>
              <a:t>34</a:t>
            </a:fld>
            <a:endParaRPr lang="en-US"/>
          </a:p>
        </p:txBody>
      </p:sp>
      <p:cxnSp>
        <p:nvCxnSpPr>
          <p:cNvPr id="12" name="Straight Arrow Connector 11">
            <a:extLst>
              <a:ext uri="{FF2B5EF4-FFF2-40B4-BE49-F238E27FC236}">
                <a16:creationId xmlns:a16="http://schemas.microsoft.com/office/drawing/2014/main" id="{880ABA93-5104-F189-838C-AA763201B0C3}"/>
              </a:ext>
            </a:extLst>
          </p:cNvPr>
          <p:cNvCxnSpPr>
            <a:cxnSpLocks/>
          </p:cNvCxnSpPr>
          <p:nvPr/>
        </p:nvCxnSpPr>
        <p:spPr>
          <a:xfrm flipH="1">
            <a:off x="10607040" y="3981131"/>
            <a:ext cx="627017" cy="12440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82FCB145-0168-E354-218A-87EDDF4C7DF7}"/>
              </a:ext>
            </a:extLst>
          </p:cNvPr>
          <p:cNvCxnSpPr>
            <a:cxnSpLocks/>
          </p:cNvCxnSpPr>
          <p:nvPr/>
        </p:nvCxnSpPr>
        <p:spPr>
          <a:xfrm flipH="1" flipV="1">
            <a:off x="10832270" y="1912542"/>
            <a:ext cx="521530" cy="13013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5FF75FA7-C672-DCCE-B955-E16D89DF98E8}"/>
              </a:ext>
            </a:extLst>
          </p:cNvPr>
          <p:cNvSpPr txBox="1"/>
          <p:nvPr/>
        </p:nvSpPr>
        <p:spPr>
          <a:xfrm>
            <a:off x="10792899" y="3249516"/>
            <a:ext cx="1378819" cy="646331"/>
          </a:xfrm>
          <a:prstGeom prst="rect">
            <a:avLst/>
          </a:prstGeom>
          <a:noFill/>
        </p:spPr>
        <p:txBody>
          <a:bodyPr wrap="square" rtlCol="0">
            <a:spAutoFit/>
          </a:bodyPr>
          <a:lstStyle/>
          <a:p>
            <a:r>
              <a:rPr lang="en-US" dirty="0"/>
              <a:t>Because of </a:t>
            </a:r>
          </a:p>
          <a:p>
            <a:r>
              <a:rPr lang="en-US" dirty="0"/>
              <a:t>arbitrage </a:t>
            </a:r>
          </a:p>
        </p:txBody>
      </p:sp>
      <p:sp>
        <p:nvSpPr>
          <p:cNvPr id="19" name="TextBox 18">
            <a:extLst>
              <a:ext uri="{FF2B5EF4-FFF2-40B4-BE49-F238E27FC236}">
                <a16:creationId xmlns:a16="http://schemas.microsoft.com/office/drawing/2014/main" id="{AF4549A9-BCE0-49FF-1276-C973C9F6DD49}"/>
              </a:ext>
            </a:extLst>
          </p:cNvPr>
          <p:cNvSpPr txBox="1"/>
          <p:nvPr/>
        </p:nvSpPr>
        <p:spPr>
          <a:xfrm>
            <a:off x="5460274" y="6364151"/>
            <a:ext cx="876971" cy="369332"/>
          </a:xfrm>
          <a:prstGeom prst="rect">
            <a:avLst/>
          </a:prstGeom>
          <a:noFill/>
        </p:spPr>
        <p:txBody>
          <a:bodyPr wrap="none" rtlCol="0">
            <a:spAutoFit/>
          </a:bodyPr>
          <a:lstStyle/>
          <a:p>
            <a:r>
              <a:rPr lang="en-US" dirty="0">
                <a:hlinkClick r:id="rId2"/>
              </a:rPr>
              <a:t>Source </a:t>
            </a:r>
            <a:endParaRPr lang="en-US" dirty="0"/>
          </a:p>
        </p:txBody>
      </p:sp>
    </p:spTree>
    <p:extLst>
      <p:ext uri="{BB962C8B-B14F-4D97-AF65-F5344CB8AC3E}">
        <p14:creationId xmlns:p14="http://schemas.microsoft.com/office/powerpoint/2010/main" val="104264392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D7C1B-BC25-FEF5-6327-0DF9A334F049}"/>
              </a:ext>
            </a:extLst>
          </p:cNvPr>
          <p:cNvSpPr>
            <a:spLocks noGrp="1"/>
          </p:cNvSpPr>
          <p:nvPr>
            <p:ph type="title"/>
          </p:nvPr>
        </p:nvSpPr>
        <p:spPr>
          <a:xfrm>
            <a:off x="211183" y="136525"/>
            <a:ext cx="10515600" cy="620559"/>
          </a:xfrm>
        </p:spPr>
        <p:txBody>
          <a:bodyPr>
            <a:normAutofit fontScale="90000"/>
          </a:bodyPr>
          <a:lstStyle/>
          <a:p>
            <a:r>
              <a:rPr lang="en-US" dirty="0"/>
              <a:t>Monetary policy evolution</a:t>
            </a:r>
          </a:p>
        </p:txBody>
      </p:sp>
      <p:sp>
        <p:nvSpPr>
          <p:cNvPr id="3" name="Content Placeholder 2">
            <a:extLst>
              <a:ext uri="{FF2B5EF4-FFF2-40B4-BE49-F238E27FC236}">
                <a16:creationId xmlns:a16="http://schemas.microsoft.com/office/drawing/2014/main" id="{BA683130-31F4-3895-B044-115508309E2A}"/>
              </a:ext>
            </a:extLst>
          </p:cNvPr>
          <p:cNvSpPr>
            <a:spLocks noGrp="1"/>
          </p:cNvSpPr>
          <p:nvPr>
            <p:ph idx="1"/>
          </p:nvPr>
        </p:nvSpPr>
        <p:spPr/>
        <p:txBody>
          <a:bodyPr/>
          <a:lstStyle/>
          <a:p>
            <a:endParaRPr lang="en-US" dirty="0"/>
          </a:p>
        </p:txBody>
      </p:sp>
      <p:sp>
        <p:nvSpPr>
          <p:cNvPr id="4" name="Slide Number Placeholder 3">
            <a:extLst>
              <a:ext uri="{FF2B5EF4-FFF2-40B4-BE49-F238E27FC236}">
                <a16:creationId xmlns:a16="http://schemas.microsoft.com/office/drawing/2014/main" id="{0ABF7AD6-EC14-BF8F-151C-2D62920ADF4D}"/>
              </a:ext>
            </a:extLst>
          </p:cNvPr>
          <p:cNvSpPr>
            <a:spLocks noGrp="1"/>
          </p:cNvSpPr>
          <p:nvPr>
            <p:ph type="sldNum" sz="quarter" idx="12"/>
          </p:nvPr>
        </p:nvSpPr>
        <p:spPr/>
        <p:txBody>
          <a:bodyPr/>
          <a:lstStyle/>
          <a:p>
            <a:fld id="{92AF051A-FF74-2247-B065-E58DA1926FE1}" type="slidenum">
              <a:rPr lang="en-US" smtClean="0"/>
              <a:t>35</a:t>
            </a:fld>
            <a:endParaRPr lang="en-US"/>
          </a:p>
        </p:txBody>
      </p:sp>
      <p:pic>
        <p:nvPicPr>
          <p:cNvPr id="6" name="Picture 5">
            <a:extLst>
              <a:ext uri="{FF2B5EF4-FFF2-40B4-BE49-F238E27FC236}">
                <a16:creationId xmlns:a16="http://schemas.microsoft.com/office/drawing/2014/main" id="{1A3E60B9-8ED8-7BE3-963E-93E9556D68E4}"/>
              </a:ext>
            </a:extLst>
          </p:cNvPr>
          <p:cNvPicPr>
            <a:picLocks noChangeAspect="1"/>
          </p:cNvPicPr>
          <p:nvPr/>
        </p:nvPicPr>
        <p:blipFill>
          <a:blip r:embed="rId2"/>
          <a:stretch>
            <a:fillRect/>
          </a:stretch>
        </p:blipFill>
        <p:spPr>
          <a:xfrm>
            <a:off x="5802371" y="3389671"/>
            <a:ext cx="6108290" cy="3110056"/>
          </a:xfrm>
          <a:prstGeom prst="rect">
            <a:avLst/>
          </a:prstGeom>
        </p:spPr>
      </p:pic>
      <p:pic>
        <p:nvPicPr>
          <p:cNvPr id="5" name="Picture 4">
            <a:extLst>
              <a:ext uri="{FF2B5EF4-FFF2-40B4-BE49-F238E27FC236}">
                <a16:creationId xmlns:a16="http://schemas.microsoft.com/office/drawing/2014/main" id="{B66B0F27-6324-F304-FB39-88281AD6768C}"/>
              </a:ext>
            </a:extLst>
          </p:cNvPr>
          <p:cNvPicPr>
            <a:picLocks noChangeAspect="1"/>
          </p:cNvPicPr>
          <p:nvPr/>
        </p:nvPicPr>
        <p:blipFill>
          <a:blip r:embed="rId3"/>
          <a:stretch>
            <a:fillRect/>
          </a:stretch>
        </p:blipFill>
        <p:spPr>
          <a:xfrm>
            <a:off x="371167" y="1154818"/>
            <a:ext cx="5988064" cy="3004227"/>
          </a:xfrm>
          <a:prstGeom prst="rect">
            <a:avLst/>
          </a:prstGeom>
        </p:spPr>
      </p:pic>
    </p:spTree>
    <p:extLst>
      <p:ext uri="{BB962C8B-B14F-4D97-AF65-F5344CB8AC3E}">
        <p14:creationId xmlns:p14="http://schemas.microsoft.com/office/powerpoint/2010/main" val="369327550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AB5DF-3A43-C437-D669-4DEC1739E9BA}"/>
              </a:ext>
            </a:extLst>
          </p:cNvPr>
          <p:cNvSpPr>
            <a:spLocks noGrp="1"/>
          </p:cNvSpPr>
          <p:nvPr>
            <p:ph type="title"/>
          </p:nvPr>
        </p:nvSpPr>
        <p:spPr>
          <a:xfrm>
            <a:off x="228600" y="156119"/>
            <a:ext cx="10515600" cy="880201"/>
          </a:xfrm>
        </p:spPr>
        <p:txBody>
          <a:bodyPr/>
          <a:lstStyle/>
          <a:p>
            <a:r>
              <a:rPr lang="en-US" dirty="0"/>
              <a:t>Expansionary  Monetary policy</a:t>
            </a:r>
          </a:p>
        </p:txBody>
      </p:sp>
      <p:sp>
        <p:nvSpPr>
          <p:cNvPr id="3" name="Content Placeholder 2">
            <a:extLst>
              <a:ext uri="{FF2B5EF4-FFF2-40B4-BE49-F238E27FC236}">
                <a16:creationId xmlns:a16="http://schemas.microsoft.com/office/drawing/2014/main" id="{28F62BF1-055D-EB12-E5A5-5B5DF742B62E}"/>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3BCEC538-41D7-3E91-D0E7-3B1D2947087B}"/>
              </a:ext>
            </a:extLst>
          </p:cNvPr>
          <p:cNvPicPr>
            <a:picLocks noChangeAspect="1"/>
          </p:cNvPicPr>
          <p:nvPr/>
        </p:nvPicPr>
        <p:blipFill>
          <a:blip r:embed="rId2"/>
          <a:stretch>
            <a:fillRect/>
          </a:stretch>
        </p:blipFill>
        <p:spPr>
          <a:xfrm>
            <a:off x="838200" y="1252631"/>
            <a:ext cx="4254500" cy="3898900"/>
          </a:xfrm>
          <a:prstGeom prst="rect">
            <a:avLst/>
          </a:prstGeom>
        </p:spPr>
      </p:pic>
      <p:pic>
        <p:nvPicPr>
          <p:cNvPr id="5" name="Picture 4">
            <a:extLst>
              <a:ext uri="{FF2B5EF4-FFF2-40B4-BE49-F238E27FC236}">
                <a16:creationId xmlns:a16="http://schemas.microsoft.com/office/drawing/2014/main" id="{C0CD029F-9594-017C-6F20-094419AE713E}"/>
              </a:ext>
            </a:extLst>
          </p:cNvPr>
          <p:cNvPicPr>
            <a:picLocks noChangeAspect="1"/>
          </p:cNvPicPr>
          <p:nvPr/>
        </p:nvPicPr>
        <p:blipFill>
          <a:blip r:embed="rId3"/>
          <a:stretch>
            <a:fillRect/>
          </a:stretch>
        </p:blipFill>
        <p:spPr>
          <a:xfrm>
            <a:off x="6783643" y="1252631"/>
            <a:ext cx="4229100" cy="4013200"/>
          </a:xfrm>
          <a:prstGeom prst="rect">
            <a:avLst/>
          </a:prstGeom>
        </p:spPr>
      </p:pic>
      <p:sp>
        <p:nvSpPr>
          <p:cNvPr id="6" name="TextBox 5">
            <a:extLst>
              <a:ext uri="{FF2B5EF4-FFF2-40B4-BE49-F238E27FC236}">
                <a16:creationId xmlns:a16="http://schemas.microsoft.com/office/drawing/2014/main" id="{8AE64D01-31EA-30F2-52D4-4A4D4DA29BC9}"/>
              </a:ext>
            </a:extLst>
          </p:cNvPr>
          <p:cNvSpPr txBox="1"/>
          <p:nvPr/>
        </p:nvSpPr>
        <p:spPr>
          <a:xfrm>
            <a:off x="5486400" y="6176963"/>
            <a:ext cx="824072" cy="369332"/>
          </a:xfrm>
          <a:prstGeom prst="rect">
            <a:avLst/>
          </a:prstGeom>
          <a:noFill/>
        </p:spPr>
        <p:txBody>
          <a:bodyPr wrap="none" rtlCol="0">
            <a:spAutoFit/>
          </a:bodyPr>
          <a:lstStyle/>
          <a:p>
            <a:r>
              <a:rPr lang="en-US" dirty="0">
                <a:hlinkClick r:id="rId4"/>
              </a:rPr>
              <a:t>Source</a:t>
            </a:r>
            <a:endParaRPr lang="en-US" dirty="0"/>
          </a:p>
        </p:txBody>
      </p:sp>
      <p:sp>
        <p:nvSpPr>
          <p:cNvPr id="7" name="Slide Number Placeholder 6">
            <a:extLst>
              <a:ext uri="{FF2B5EF4-FFF2-40B4-BE49-F238E27FC236}">
                <a16:creationId xmlns:a16="http://schemas.microsoft.com/office/drawing/2014/main" id="{ECC92F52-5CF8-0401-B7E3-7DB476419963}"/>
              </a:ext>
            </a:extLst>
          </p:cNvPr>
          <p:cNvSpPr>
            <a:spLocks noGrp="1"/>
          </p:cNvSpPr>
          <p:nvPr>
            <p:ph type="sldNum" sz="quarter" idx="12"/>
          </p:nvPr>
        </p:nvSpPr>
        <p:spPr/>
        <p:txBody>
          <a:bodyPr/>
          <a:lstStyle/>
          <a:p>
            <a:fld id="{92AF051A-FF74-2247-B065-E58DA1926FE1}" type="slidenum">
              <a:rPr lang="en-US" smtClean="0"/>
              <a:t>36</a:t>
            </a:fld>
            <a:endParaRPr lang="en-US"/>
          </a:p>
        </p:txBody>
      </p:sp>
    </p:spTree>
    <p:extLst>
      <p:ext uri="{BB962C8B-B14F-4D97-AF65-F5344CB8AC3E}">
        <p14:creationId xmlns:p14="http://schemas.microsoft.com/office/powerpoint/2010/main" val="22466106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8308F-351E-206F-21D5-53F929A38DE9}"/>
              </a:ext>
            </a:extLst>
          </p:cNvPr>
          <p:cNvSpPr>
            <a:spLocks noGrp="1"/>
          </p:cNvSpPr>
          <p:nvPr>
            <p:ph type="title"/>
          </p:nvPr>
        </p:nvSpPr>
        <p:spPr>
          <a:xfrm>
            <a:off x="120445" y="137293"/>
            <a:ext cx="10515600" cy="893404"/>
          </a:xfrm>
        </p:spPr>
        <p:txBody>
          <a:bodyPr/>
          <a:lstStyle/>
          <a:p>
            <a:r>
              <a:rPr lang="en-US" dirty="0"/>
              <a:t>Contractionary monetary policy</a:t>
            </a:r>
          </a:p>
        </p:txBody>
      </p:sp>
      <p:sp>
        <p:nvSpPr>
          <p:cNvPr id="3" name="Content Placeholder 2">
            <a:extLst>
              <a:ext uri="{FF2B5EF4-FFF2-40B4-BE49-F238E27FC236}">
                <a16:creationId xmlns:a16="http://schemas.microsoft.com/office/drawing/2014/main" id="{54B1A815-8390-6147-9D95-6481776B5950}"/>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A758B037-97E0-AE94-B346-5E958D4CC57D}"/>
              </a:ext>
            </a:extLst>
          </p:cNvPr>
          <p:cNvPicPr>
            <a:picLocks noChangeAspect="1"/>
          </p:cNvPicPr>
          <p:nvPr/>
        </p:nvPicPr>
        <p:blipFill>
          <a:blip r:embed="rId2"/>
          <a:stretch>
            <a:fillRect/>
          </a:stretch>
        </p:blipFill>
        <p:spPr>
          <a:xfrm>
            <a:off x="631829" y="1630312"/>
            <a:ext cx="4495800" cy="4038600"/>
          </a:xfrm>
          <a:prstGeom prst="rect">
            <a:avLst/>
          </a:prstGeom>
        </p:spPr>
      </p:pic>
      <p:pic>
        <p:nvPicPr>
          <p:cNvPr id="6" name="Picture 5">
            <a:extLst>
              <a:ext uri="{FF2B5EF4-FFF2-40B4-BE49-F238E27FC236}">
                <a16:creationId xmlns:a16="http://schemas.microsoft.com/office/drawing/2014/main" id="{33C4762E-877E-59B8-0B6B-5D1EDDE062E8}"/>
              </a:ext>
            </a:extLst>
          </p:cNvPr>
          <p:cNvPicPr>
            <a:picLocks noChangeAspect="1"/>
          </p:cNvPicPr>
          <p:nvPr/>
        </p:nvPicPr>
        <p:blipFill>
          <a:blip r:embed="rId3"/>
          <a:stretch>
            <a:fillRect/>
          </a:stretch>
        </p:blipFill>
        <p:spPr>
          <a:xfrm>
            <a:off x="6966051" y="1519799"/>
            <a:ext cx="4305300" cy="4000500"/>
          </a:xfrm>
          <a:prstGeom prst="rect">
            <a:avLst/>
          </a:prstGeom>
        </p:spPr>
      </p:pic>
      <p:sp>
        <p:nvSpPr>
          <p:cNvPr id="7" name="TextBox 6">
            <a:extLst>
              <a:ext uri="{FF2B5EF4-FFF2-40B4-BE49-F238E27FC236}">
                <a16:creationId xmlns:a16="http://schemas.microsoft.com/office/drawing/2014/main" id="{C0ED730E-8BB1-ACA0-3666-9190AEA6700C}"/>
              </a:ext>
            </a:extLst>
          </p:cNvPr>
          <p:cNvSpPr txBox="1"/>
          <p:nvPr/>
        </p:nvSpPr>
        <p:spPr>
          <a:xfrm>
            <a:off x="5486400" y="6176963"/>
            <a:ext cx="824072" cy="369332"/>
          </a:xfrm>
          <a:prstGeom prst="rect">
            <a:avLst/>
          </a:prstGeom>
          <a:noFill/>
        </p:spPr>
        <p:txBody>
          <a:bodyPr wrap="none" rtlCol="0">
            <a:spAutoFit/>
          </a:bodyPr>
          <a:lstStyle/>
          <a:p>
            <a:r>
              <a:rPr lang="en-US" dirty="0">
                <a:hlinkClick r:id="rId4"/>
              </a:rPr>
              <a:t>Source</a:t>
            </a:r>
            <a:endParaRPr lang="en-US" dirty="0"/>
          </a:p>
        </p:txBody>
      </p:sp>
      <p:sp>
        <p:nvSpPr>
          <p:cNvPr id="8" name="Slide Number Placeholder 7">
            <a:extLst>
              <a:ext uri="{FF2B5EF4-FFF2-40B4-BE49-F238E27FC236}">
                <a16:creationId xmlns:a16="http://schemas.microsoft.com/office/drawing/2014/main" id="{2FF5BECC-4B48-1497-C42B-63056DADB29D}"/>
              </a:ext>
            </a:extLst>
          </p:cNvPr>
          <p:cNvSpPr>
            <a:spLocks noGrp="1"/>
          </p:cNvSpPr>
          <p:nvPr>
            <p:ph type="sldNum" sz="quarter" idx="12"/>
          </p:nvPr>
        </p:nvSpPr>
        <p:spPr/>
        <p:txBody>
          <a:bodyPr/>
          <a:lstStyle/>
          <a:p>
            <a:fld id="{92AF051A-FF74-2247-B065-E58DA1926FE1}" type="slidenum">
              <a:rPr lang="en-US" smtClean="0"/>
              <a:t>37</a:t>
            </a:fld>
            <a:endParaRPr lang="en-US"/>
          </a:p>
        </p:txBody>
      </p:sp>
    </p:spTree>
    <p:extLst>
      <p:ext uri="{BB962C8B-B14F-4D97-AF65-F5344CB8AC3E}">
        <p14:creationId xmlns:p14="http://schemas.microsoft.com/office/powerpoint/2010/main" val="309148575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AE600-AEFE-DD0F-C415-E7AA32076DDB}"/>
              </a:ext>
            </a:extLst>
          </p:cNvPr>
          <p:cNvSpPr>
            <a:spLocks noGrp="1"/>
          </p:cNvSpPr>
          <p:nvPr>
            <p:ph type="title"/>
          </p:nvPr>
        </p:nvSpPr>
        <p:spPr>
          <a:xfrm>
            <a:off x="118672" y="109277"/>
            <a:ext cx="10515600" cy="571760"/>
          </a:xfrm>
        </p:spPr>
        <p:txBody>
          <a:bodyPr>
            <a:normAutofit fontScale="90000"/>
          </a:bodyPr>
          <a:lstStyle/>
          <a:p>
            <a:r>
              <a:rPr lang="en-US" dirty="0"/>
              <a:t>Fed board</a:t>
            </a:r>
          </a:p>
        </p:txBody>
      </p:sp>
      <p:sp>
        <p:nvSpPr>
          <p:cNvPr id="3" name="Content Placeholder 2">
            <a:extLst>
              <a:ext uri="{FF2B5EF4-FFF2-40B4-BE49-F238E27FC236}">
                <a16:creationId xmlns:a16="http://schemas.microsoft.com/office/drawing/2014/main" id="{4512A8BD-7DDF-0547-6340-E3CAA223005A}"/>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0895E3BC-3278-F947-C095-B977FFF33F60}"/>
              </a:ext>
            </a:extLst>
          </p:cNvPr>
          <p:cNvSpPr>
            <a:spLocks noGrp="1"/>
          </p:cNvSpPr>
          <p:nvPr>
            <p:ph type="sldNum" sz="quarter" idx="12"/>
          </p:nvPr>
        </p:nvSpPr>
        <p:spPr/>
        <p:txBody>
          <a:bodyPr/>
          <a:lstStyle/>
          <a:p>
            <a:fld id="{92AF051A-FF74-2247-B065-E58DA1926FE1}" type="slidenum">
              <a:rPr lang="en-US" smtClean="0"/>
              <a:t>38</a:t>
            </a:fld>
            <a:endParaRPr lang="en-US"/>
          </a:p>
        </p:txBody>
      </p:sp>
      <p:pic>
        <p:nvPicPr>
          <p:cNvPr id="6" name="Picture 5">
            <a:extLst>
              <a:ext uri="{FF2B5EF4-FFF2-40B4-BE49-F238E27FC236}">
                <a16:creationId xmlns:a16="http://schemas.microsoft.com/office/drawing/2014/main" id="{9177665E-BC92-C53A-0D3B-EDC4437880C6}"/>
              </a:ext>
            </a:extLst>
          </p:cNvPr>
          <p:cNvPicPr>
            <a:picLocks noChangeAspect="1"/>
          </p:cNvPicPr>
          <p:nvPr/>
        </p:nvPicPr>
        <p:blipFill>
          <a:blip r:embed="rId2"/>
          <a:stretch>
            <a:fillRect/>
          </a:stretch>
        </p:blipFill>
        <p:spPr>
          <a:xfrm>
            <a:off x="2586222" y="0"/>
            <a:ext cx="7019555" cy="6858000"/>
          </a:xfrm>
          <a:prstGeom prst="rect">
            <a:avLst/>
          </a:prstGeom>
        </p:spPr>
      </p:pic>
      <p:sp>
        <p:nvSpPr>
          <p:cNvPr id="7" name="TextBox 6">
            <a:extLst>
              <a:ext uri="{FF2B5EF4-FFF2-40B4-BE49-F238E27FC236}">
                <a16:creationId xmlns:a16="http://schemas.microsoft.com/office/drawing/2014/main" id="{9FC5F19E-CA5C-17F4-D4B4-977BCEA832AB}"/>
              </a:ext>
            </a:extLst>
          </p:cNvPr>
          <p:cNvSpPr txBox="1"/>
          <p:nvPr/>
        </p:nvSpPr>
        <p:spPr>
          <a:xfrm>
            <a:off x="1557727" y="6332815"/>
            <a:ext cx="808042" cy="369332"/>
          </a:xfrm>
          <a:prstGeom prst="rect">
            <a:avLst/>
          </a:prstGeom>
          <a:noFill/>
        </p:spPr>
        <p:txBody>
          <a:bodyPr wrap="none" rtlCol="0">
            <a:spAutoFit/>
          </a:bodyPr>
          <a:lstStyle/>
          <a:p>
            <a:r>
              <a:rPr lang="en-US" dirty="0">
                <a:hlinkClick r:id="rId3"/>
              </a:rPr>
              <a:t>source</a:t>
            </a:r>
            <a:endParaRPr lang="en-US" dirty="0"/>
          </a:p>
        </p:txBody>
      </p:sp>
    </p:spTree>
    <p:extLst>
      <p:ext uri="{BB962C8B-B14F-4D97-AF65-F5344CB8AC3E}">
        <p14:creationId xmlns:p14="http://schemas.microsoft.com/office/powerpoint/2010/main" val="216527661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DB650A-CC70-337A-8DF6-D4A9AC68B564}"/>
              </a:ext>
            </a:extLst>
          </p:cNvPr>
          <p:cNvSpPr>
            <a:spLocks noGrp="1"/>
          </p:cNvSpPr>
          <p:nvPr>
            <p:ph type="title"/>
          </p:nvPr>
        </p:nvSpPr>
        <p:spPr/>
        <p:txBody>
          <a:bodyPr/>
          <a:lstStyle/>
          <a:p>
            <a:r>
              <a:rPr lang="en-US" dirty="0"/>
              <a:t>Fed events</a:t>
            </a:r>
          </a:p>
        </p:txBody>
      </p:sp>
      <p:sp>
        <p:nvSpPr>
          <p:cNvPr id="3" name="Content Placeholder 2">
            <a:extLst>
              <a:ext uri="{FF2B5EF4-FFF2-40B4-BE49-F238E27FC236}">
                <a16:creationId xmlns:a16="http://schemas.microsoft.com/office/drawing/2014/main" id="{74D9A49D-1C75-D94A-C008-8B9D7AE0FF78}"/>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767B21F6-9471-1058-3AF8-4369086B33C6}"/>
              </a:ext>
            </a:extLst>
          </p:cNvPr>
          <p:cNvSpPr>
            <a:spLocks noGrp="1"/>
          </p:cNvSpPr>
          <p:nvPr>
            <p:ph type="sldNum" sz="quarter" idx="12"/>
          </p:nvPr>
        </p:nvSpPr>
        <p:spPr/>
        <p:txBody>
          <a:bodyPr/>
          <a:lstStyle/>
          <a:p>
            <a:fld id="{92AF051A-FF74-2247-B065-E58DA1926FE1}" type="slidenum">
              <a:rPr lang="en-US" smtClean="0"/>
              <a:t>39</a:t>
            </a:fld>
            <a:endParaRPr lang="en-US"/>
          </a:p>
        </p:txBody>
      </p:sp>
      <p:pic>
        <p:nvPicPr>
          <p:cNvPr id="5" name="Picture 4">
            <a:extLst>
              <a:ext uri="{FF2B5EF4-FFF2-40B4-BE49-F238E27FC236}">
                <a16:creationId xmlns:a16="http://schemas.microsoft.com/office/drawing/2014/main" id="{7D7A3959-5C7C-E32C-EEE2-EA1A49AB8D7C}"/>
              </a:ext>
            </a:extLst>
          </p:cNvPr>
          <p:cNvPicPr>
            <a:picLocks noChangeAspect="1"/>
          </p:cNvPicPr>
          <p:nvPr/>
        </p:nvPicPr>
        <p:blipFill>
          <a:blip r:embed="rId2"/>
          <a:stretch>
            <a:fillRect/>
          </a:stretch>
        </p:blipFill>
        <p:spPr>
          <a:xfrm>
            <a:off x="2209800" y="1613955"/>
            <a:ext cx="7772400" cy="3630089"/>
          </a:xfrm>
          <a:prstGeom prst="rect">
            <a:avLst/>
          </a:prstGeom>
        </p:spPr>
      </p:pic>
      <p:sp>
        <p:nvSpPr>
          <p:cNvPr id="6" name="TextBox 5">
            <a:extLst>
              <a:ext uri="{FF2B5EF4-FFF2-40B4-BE49-F238E27FC236}">
                <a16:creationId xmlns:a16="http://schemas.microsoft.com/office/drawing/2014/main" id="{8A68FBC7-550B-21B0-7AFD-3710ED5A45CB}"/>
              </a:ext>
            </a:extLst>
          </p:cNvPr>
          <p:cNvSpPr txBox="1"/>
          <p:nvPr/>
        </p:nvSpPr>
        <p:spPr>
          <a:xfrm>
            <a:off x="1557727" y="6332815"/>
            <a:ext cx="808042" cy="369332"/>
          </a:xfrm>
          <a:prstGeom prst="rect">
            <a:avLst/>
          </a:prstGeom>
          <a:noFill/>
        </p:spPr>
        <p:txBody>
          <a:bodyPr wrap="none" rtlCol="0">
            <a:spAutoFit/>
          </a:bodyPr>
          <a:lstStyle/>
          <a:p>
            <a:r>
              <a:rPr lang="en-US" dirty="0">
                <a:hlinkClick r:id="rId3"/>
              </a:rPr>
              <a:t>source</a:t>
            </a:r>
            <a:endParaRPr lang="en-US" dirty="0"/>
          </a:p>
        </p:txBody>
      </p:sp>
    </p:spTree>
    <p:extLst>
      <p:ext uri="{BB962C8B-B14F-4D97-AF65-F5344CB8AC3E}">
        <p14:creationId xmlns:p14="http://schemas.microsoft.com/office/powerpoint/2010/main" val="1785497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C0BC0-5223-CF1B-6321-38471BDCD914}"/>
              </a:ext>
            </a:extLst>
          </p:cNvPr>
          <p:cNvSpPr>
            <a:spLocks noGrp="1"/>
          </p:cNvSpPr>
          <p:nvPr>
            <p:ph type="title"/>
          </p:nvPr>
        </p:nvSpPr>
        <p:spPr>
          <a:xfrm>
            <a:off x="0" y="4742"/>
            <a:ext cx="10515600" cy="592475"/>
          </a:xfrm>
        </p:spPr>
        <p:txBody>
          <a:bodyPr>
            <a:noAutofit/>
          </a:bodyPr>
          <a:lstStyle/>
          <a:p>
            <a:r>
              <a:rPr lang="en-US" sz="2400" dirty="0"/>
              <a:t>The dollar: depends on US interest rates relative to overseas rates </a:t>
            </a:r>
          </a:p>
        </p:txBody>
      </p:sp>
      <p:sp>
        <p:nvSpPr>
          <p:cNvPr id="4" name="Rectangle 3">
            <a:extLst>
              <a:ext uri="{FF2B5EF4-FFF2-40B4-BE49-F238E27FC236}">
                <a16:creationId xmlns:a16="http://schemas.microsoft.com/office/drawing/2014/main" id="{951BD95F-8DDF-376B-0F9A-CB6BF01FAC4B}"/>
              </a:ext>
            </a:extLst>
          </p:cNvPr>
          <p:cNvSpPr/>
          <p:nvPr/>
        </p:nvSpPr>
        <p:spPr>
          <a:xfrm>
            <a:off x="640800" y="1103340"/>
            <a:ext cx="7912800" cy="2455200"/>
          </a:xfrm>
          <a:prstGeom prst="rect">
            <a:avLst/>
          </a:prstGeom>
          <a:solidFill>
            <a:schemeClr val="accent1">
              <a:alpha val="2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Pentagon 5">
            <a:extLst>
              <a:ext uri="{FF2B5EF4-FFF2-40B4-BE49-F238E27FC236}">
                <a16:creationId xmlns:a16="http://schemas.microsoft.com/office/drawing/2014/main" id="{29894289-3748-084C-DC36-4F8DDF88413A}"/>
              </a:ext>
            </a:extLst>
          </p:cNvPr>
          <p:cNvSpPr/>
          <p:nvPr/>
        </p:nvSpPr>
        <p:spPr>
          <a:xfrm rot="5400000">
            <a:off x="3078480" y="1104900"/>
            <a:ext cx="2266188" cy="1239012"/>
          </a:xfrm>
          <a:prstGeom prst="homePlate">
            <a:avLst/>
          </a:prstGeom>
          <a:solidFill>
            <a:schemeClr val="accent1">
              <a:alpha val="64000"/>
            </a:schemeClr>
          </a:solidFill>
        </p:spPr>
        <p:style>
          <a:lnRef idx="2">
            <a:schemeClr val="accent1">
              <a:shade val="15000"/>
            </a:schemeClr>
          </a:lnRef>
          <a:fillRef idx="1">
            <a:schemeClr val="accent1"/>
          </a:fillRef>
          <a:effectRef idx="0">
            <a:schemeClr val="accent1"/>
          </a:effectRef>
          <a:fontRef idx="minor">
            <a:schemeClr val="lt1"/>
          </a:fontRef>
        </p:style>
        <p:txBody>
          <a:bodyPr vert="vert270" rtlCol="0" anchor="ctr"/>
          <a:lstStyle/>
          <a:p>
            <a:pPr algn="ctr"/>
            <a:r>
              <a:rPr lang="en-US" sz="1100" dirty="0"/>
              <a:t>Demand for non dollar investments declines</a:t>
            </a:r>
          </a:p>
        </p:txBody>
      </p:sp>
      <p:sp>
        <p:nvSpPr>
          <p:cNvPr id="7" name="Pentagon 6">
            <a:extLst>
              <a:ext uri="{FF2B5EF4-FFF2-40B4-BE49-F238E27FC236}">
                <a16:creationId xmlns:a16="http://schemas.microsoft.com/office/drawing/2014/main" id="{79393C75-199D-1BF1-032F-90C0962838EA}"/>
              </a:ext>
            </a:extLst>
          </p:cNvPr>
          <p:cNvSpPr/>
          <p:nvPr/>
        </p:nvSpPr>
        <p:spPr>
          <a:xfrm rot="16200000">
            <a:off x="617220" y="1574958"/>
            <a:ext cx="2266188" cy="1239012"/>
          </a:xfrm>
          <a:prstGeom prst="homePlate">
            <a:avLst/>
          </a:prstGeom>
          <a:solidFill>
            <a:schemeClr val="accent1">
              <a:alpha val="66000"/>
            </a:schemeClr>
          </a:solidFill>
        </p:spPr>
        <p:style>
          <a:lnRef idx="2">
            <a:schemeClr val="accent1">
              <a:shade val="15000"/>
            </a:schemeClr>
          </a:lnRef>
          <a:fillRef idx="1">
            <a:schemeClr val="accent1"/>
          </a:fillRef>
          <a:effectRef idx="0">
            <a:schemeClr val="accent1"/>
          </a:effectRef>
          <a:fontRef idx="minor">
            <a:schemeClr val="lt1"/>
          </a:fontRef>
        </p:style>
        <p:txBody>
          <a:bodyPr vert="vert" rtlCol="0" anchor="ctr"/>
          <a:lstStyle/>
          <a:p>
            <a:pPr algn="ctr"/>
            <a:r>
              <a:rPr lang="en-US" sz="1100" dirty="0"/>
              <a:t>US Interest rates relative to rates overseas rise</a:t>
            </a:r>
          </a:p>
        </p:txBody>
      </p:sp>
      <p:sp>
        <p:nvSpPr>
          <p:cNvPr id="8" name="Pentagon 7">
            <a:extLst>
              <a:ext uri="{FF2B5EF4-FFF2-40B4-BE49-F238E27FC236}">
                <a16:creationId xmlns:a16="http://schemas.microsoft.com/office/drawing/2014/main" id="{2D753614-BA81-6A50-2531-20A1985E03EE}"/>
              </a:ext>
            </a:extLst>
          </p:cNvPr>
          <p:cNvSpPr/>
          <p:nvPr/>
        </p:nvSpPr>
        <p:spPr>
          <a:xfrm rot="16200000">
            <a:off x="5836920" y="1565052"/>
            <a:ext cx="2266188" cy="1239012"/>
          </a:xfrm>
          <a:prstGeom prst="homePlate">
            <a:avLst/>
          </a:prstGeom>
          <a:solidFill>
            <a:schemeClr val="accent1">
              <a:alpha val="71090"/>
            </a:schemeClr>
          </a:solidFill>
        </p:spPr>
        <p:style>
          <a:lnRef idx="2">
            <a:schemeClr val="accent1">
              <a:shade val="15000"/>
            </a:schemeClr>
          </a:lnRef>
          <a:fillRef idx="1">
            <a:schemeClr val="accent1"/>
          </a:fillRef>
          <a:effectRef idx="0">
            <a:schemeClr val="accent1"/>
          </a:effectRef>
          <a:fontRef idx="minor">
            <a:schemeClr val="lt1"/>
          </a:fontRef>
        </p:style>
        <p:txBody>
          <a:bodyPr vert="vert" rtlCol="0" anchor="ctr"/>
          <a:lstStyle/>
          <a:p>
            <a:pPr algn="ctr"/>
            <a:r>
              <a:rPr lang="en-US" sz="1100" dirty="0"/>
              <a:t>Demand for fixed income securities in the U.S. rises </a:t>
            </a:r>
          </a:p>
        </p:txBody>
      </p:sp>
      <p:sp>
        <p:nvSpPr>
          <p:cNvPr id="9" name="Right Arrow 8">
            <a:extLst>
              <a:ext uri="{FF2B5EF4-FFF2-40B4-BE49-F238E27FC236}">
                <a16:creationId xmlns:a16="http://schemas.microsoft.com/office/drawing/2014/main" id="{25A29F64-ACC0-99A1-673A-1C711D9E3F1F}"/>
              </a:ext>
            </a:extLst>
          </p:cNvPr>
          <p:cNvSpPr/>
          <p:nvPr/>
        </p:nvSpPr>
        <p:spPr>
          <a:xfrm>
            <a:off x="2302308" y="862454"/>
            <a:ext cx="978408" cy="48463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Arrow 9">
            <a:extLst>
              <a:ext uri="{FF2B5EF4-FFF2-40B4-BE49-F238E27FC236}">
                <a16:creationId xmlns:a16="http://schemas.microsoft.com/office/drawing/2014/main" id="{DF7B853D-8AC2-98B7-3445-5D2091C7D06D}"/>
              </a:ext>
            </a:extLst>
          </p:cNvPr>
          <p:cNvSpPr/>
          <p:nvPr/>
        </p:nvSpPr>
        <p:spPr>
          <a:xfrm>
            <a:off x="5074920" y="2372868"/>
            <a:ext cx="978408" cy="48463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ight Arrow 10">
            <a:extLst>
              <a:ext uri="{FF2B5EF4-FFF2-40B4-BE49-F238E27FC236}">
                <a16:creationId xmlns:a16="http://schemas.microsoft.com/office/drawing/2014/main" id="{5BB70281-4528-7090-BB08-0607AA14F87F}"/>
              </a:ext>
            </a:extLst>
          </p:cNvPr>
          <p:cNvSpPr/>
          <p:nvPr/>
        </p:nvSpPr>
        <p:spPr>
          <a:xfrm>
            <a:off x="7955280" y="2330940"/>
            <a:ext cx="978408" cy="48463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Pentagon 11">
            <a:extLst>
              <a:ext uri="{FF2B5EF4-FFF2-40B4-BE49-F238E27FC236}">
                <a16:creationId xmlns:a16="http://schemas.microsoft.com/office/drawing/2014/main" id="{6BD0E3EA-42D1-6699-E645-296A95FE55EE}"/>
              </a:ext>
            </a:extLst>
          </p:cNvPr>
          <p:cNvSpPr/>
          <p:nvPr/>
        </p:nvSpPr>
        <p:spPr>
          <a:xfrm rot="16200000">
            <a:off x="9010650" y="1805940"/>
            <a:ext cx="2266188" cy="1239012"/>
          </a:xfrm>
          <a:prstGeom prst="homePlate">
            <a:avLst/>
          </a:prstGeom>
        </p:spPr>
        <p:style>
          <a:lnRef idx="2">
            <a:schemeClr val="accent1">
              <a:shade val="15000"/>
            </a:schemeClr>
          </a:lnRef>
          <a:fillRef idx="1">
            <a:schemeClr val="accent1"/>
          </a:fillRef>
          <a:effectRef idx="0">
            <a:schemeClr val="accent1"/>
          </a:effectRef>
          <a:fontRef idx="minor">
            <a:schemeClr val="lt1"/>
          </a:fontRef>
        </p:style>
        <p:txBody>
          <a:bodyPr vert="vert" rtlCol="0" anchor="ctr"/>
          <a:lstStyle/>
          <a:p>
            <a:pPr algn="ctr"/>
            <a:r>
              <a:rPr lang="en-US" sz="1100" dirty="0"/>
              <a:t>Value of the dollar rises</a:t>
            </a:r>
          </a:p>
        </p:txBody>
      </p:sp>
      <p:sp>
        <p:nvSpPr>
          <p:cNvPr id="13" name="Rectangle 12">
            <a:extLst>
              <a:ext uri="{FF2B5EF4-FFF2-40B4-BE49-F238E27FC236}">
                <a16:creationId xmlns:a16="http://schemas.microsoft.com/office/drawing/2014/main" id="{8056ACB2-2489-269A-AA03-599A97E87348}"/>
              </a:ext>
            </a:extLst>
          </p:cNvPr>
          <p:cNvSpPr/>
          <p:nvPr/>
        </p:nvSpPr>
        <p:spPr>
          <a:xfrm>
            <a:off x="640800" y="3861780"/>
            <a:ext cx="7912800" cy="2455200"/>
          </a:xfrm>
          <a:prstGeom prst="rect">
            <a:avLst/>
          </a:prstGeom>
          <a:solidFill>
            <a:schemeClr val="accent1">
              <a:alpha val="2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Pentagon 13">
            <a:extLst>
              <a:ext uri="{FF2B5EF4-FFF2-40B4-BE49-F238E27FC236}">
                <a16:creationId xmlns:a16="http://schemas.microsoft.com/office/drawing/2014/main" id="{9CF4F245-8777-CAFD-E027-2ED3E6B71FDB}"/>
              </a:ext>
            </a:extLst>
          </p:cNvPr>
          <p:cNvSpPr/>
          <p:nvPr/>
        </p:nvSpPr>
        <p:spPr>
          <a:xfrm rot="16200000">
            <a:off x="3076728" y="5016838"/>
            <a:ext cx="2266188" cy="1239012"/>
          </a:xfrm>
          <a:prstGeom prst="homePlate">
            <a:avLst/>
          </a:prstGeom>
          <a:solidFill>
            <a:schemeClr val="accent1">
              <a:alpha val="65629"/>
            </a:schemeClr>
          </a:solidFill>
        </p:spPr>
        <p:style>
          <a:lnRef idx="2">
            <a:schemeClr val="accent1">
              <a:shade val="15000"/>
            </a:schemeClr>
          </a:lnRef>
          <a:fillRef idx="1">
            <a:schemeClr val="accent1"/>
          </a:fillRef>
          <a:effectRef idx="0">
            <a:schemeClr val="accent1"/>
          </a:effectRef>
          <a:fontRef idx="minor">
            <a:schemeClr val="lt1"/>
          </a:fontRef>
        </p:style>
        <p:txBody>
          <a:bodyPr vert="vert" rtlCol="0" anchor="ctr"/>
          <a:lstStyle/>
          <a:p>
            <a:pPr algn="ctr"/>
            <a:r>
              <a:rPr lang="en-US" sz="1100" dirty="0"/>
              <a:t>Demand for non dollar investments rises</a:t>
            </a:r>
          </a:p>
        </p:txBody>
      </p:sp>
      <p:sp>
        <p:nvSpPr>
          <p:cNvPr id="15" name="Pentagon 14">
            <a:extLst>
              <a:ext uri="{FF2B5EF4-FFF2-40B4-BE49-F238E27FC236}">
                <a16:creationId xmlns:a16="http://schemas.microsoft.com/office/drawing/2014/main" id="{D141360F-35D0-7996-A7B1-5CB1071D3118}"/>
              </a:ext>
            </a:extLst>
          </p:cNvPr>
          <p:cNvSpPr/>
          <p:nvPr/>
        </p:nvSpPr>
        <p:spPr>
          <a:xfrm rot="5400000">
            <a:off x="591469" y="4661084"/>
            <a:ext cx="2266188" cy="1239012"/>
          </a:xfrm>
          <a:prstGeom prst="homePlate">
            <a:avLst/>
          </a:prstGeom>
          <a:solidFill>
            <a:schemeClr val="accent1">
              <a:alpha val="62847"/>
            </a:schemeClr>
          </a:solidFill>
        </p:spPr>
        <p:style>
          <a:lnRef idx="2">
            <a:schemeClr val="accent1">
              <a:shade val="15000"/>
            </a:schemeClr>
          </a:lnRef>
          <a:fillRef idx="1">
            <a:schemeClr val="accent1"/>
          </a:fillRef>
          <a:effectRef idx="0">
            <a:schemeClr val="accent1"/>
          </a:effectRef>
          <a:fontRef idx="minor">
            <a:schemeClr val="lt1"/>
          </a:fontRef>
        </p:style>
        <p:txBody>
          <a:bodyPr vert="vert270" rtlCol="0" anchor="ctr"/>
          <a:lstStyle/>
          <a:p>
            <a:pPr algn="ctr"/>
            <a:r>
              <a:rPr lang="en-US" sz="1100" dirty="0"/>
              <a:t>US Interest rates relative to rates overseas decline</a:t>
            </a:r>
          </a:p>
        </p:txBody>
      </p:sp>
      <p:sp>
        <p:nvSpPr>
          <p:cNvPr id="16" name="Pentagon 15">
            <a:extLst>
              <a:ext uri="{FF2B5EF4-FFF2-40B4-BE49-F238E27FC236}">
                <a16:creationId xmlns:a16="http://schemas.microsoft.com/office/drawing/2014/main" id="{0783445F-D663-237E-19D9-DACEFABFC2B1}"/>
              </a:ext>
            </a:extLst>
          </p:cNvPr>
          <p:cNvSpPr/>
          <p:nvPr/>
        </p:nvSpPr>
        <p:spPr>
          <a:xfrm rot="5400000">
            <a:off x="5876163" y="4828567"/>
            <a:ext cx="2256282" cy="1239012"/>
          </a:xfrm>
          <a:prstGeom prst="homePlate">
            <a:avLst/>
          </a:prstGeom>
          <a:solidFill>
            <a:schemeClr val="accent1">
              <a:alpha val="66797"/>
            </a:schemeClr>
          </a:solidFill>
        </p:spPr>
        <p:style>
          <a:lnRef idx="2">
            <a:schemeClr val="accent1">
              <a:shade val="15000"/>
            </a:schemeClr>
          </a:lnRef>
          <a:fillRef idx="1">
            <a:schemeClr val="accent1"/>
          </a:fillRef>
          <a:effectRef idx="0">
            <a:schemeClr val="accent1"/>
          </a:effectRef>
          <a:fontRef idx="minor">
            <a:schemeClr val="lt1"/>
          </a:fontRef>
        </p:style>
        <p:txBody>
          <a:bodyPr vert="vert270" rtlCol="0" anchor="ctr"/>
          <a:lstStyle/>
          <a:p>
            <a:pPr algn="ctr"/>
            <a:r>
              <a:rPr lang="en-US" sz="1100" dirty="0"/>
              <a:t>Demand for fixed income securities in the U.S. declines </a:t>
            </a:r>
          </a:p>
        </p:txBody>
      </p:sp>
      <p:sp>
        <p:nvSpPr>
          <p:cNvPr id="17" name="Right Arrow 16">
            <a:extLst>
              <a:ext uri="{FF2B5EF4-FFF2-40B4-BE49-F238E27FC236}">
                <a16:creationId xmlns:a16="http://schemas.microsoft.com/office/drawing/2014/main" id="{53068617-A76B-0405-F67F-973157D24BAC}"/>
              </a:ext>
            </a:extLst>
          </p:cNvPr>
          <p:cNvSpPr/>
          <p:nvPr/>
        </p:nvSpPr>
        <p:spPr>
          <a:xfrm>
            <a:off x="2478864" y="5782134"/>
            <a:ext cx="978408" cy="48463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Arrow 17">
            <a:extLst>
              <a:ext uri="{FF2B5EF4-FFF2-40B4-BE49-F238E27FC236}">
                <a16:creationId xmlns:a16="http://schemas.microsoft.com/office/drawing/2014/main" id="{DF3EB47B-7A01-92C3-A3A0-4D600C6F8A35}"/>
              </a:ext>
            </a:extLst>
          </p:cNvPr>
          <p:cNvSpPr/>
          <p:nvPr/>
        </p:nvSpPr>
        <p:spPr>
          <a:xfrm>
            <a:off x="5074920" y="4460812"/>
            <a:ext cx="978408" cy="48463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ight Arrow 18">
            <a:extLst>
              <a:ext uri="{FF2B5EF4-FFF2-40B4-BE49-F238E27FC236}">
                <a16:creationId xmlns:a16="http://schemas.microsoft.com/office/drawing/2014/main" id="{B70A5DE5-1E8E-4EB8-3EDD-06EE01EB7BD2}"/>
              </a:ext>
            </a:extLst>
          </p:cNvPr>
          <p:cNvSpPr/>
          <p:nvPr/>
        </p:nvSpPr>
        <p:spPr>
          <a:xfrm>
            <a:off x="7955280" y="5089380"/>
            <a:ext cx="978408" cy="48463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Pentagon 19">
            <a:extLst>
              <a:ext uri="{FF2B5EF4-FFF2-40B4-BE49-F238E27FC236}">
                <a16:creationId xmlns:a16="http://schemas.microsoft.com/office/drawing/2014/main" id="{FB91B3CB-F644-A9CB-AC2C-C56FC452146E}"/>
              </a:ext>
            </a:extLst>
          </p:cNvPr>
          <p:cNvSpPr/>
          <p:nvPr/>
        </p:nvSpPr>
        <p:spPr>
          <a:xfrm rot="5400000">
            <a:off x="9010650" y="4635187"/>
            <a:ext cx="2266188" cy="1239012"/>
          </a:xfrm>
          <a:prstGeom prst="homePlate">
            <a:avLst/>
          </a:prstGeom>
        </p:spPr>
        <p:style>
          <a:lnRef idx="2">
            <a:schemeClr val="accent1">
              <a:shade val="15000"/>
            </a:schemeClr>
          </a:lnRef>
          <a:fillRef idx="1">
            <a:schemeClr val="accent1"/>
          </a:fillRef>
          <a:effectRef idx="0">
            <a:schemeClr val="accent1"/>
          </a:effectRef>
          <a:fontRef idx="minor">
            <a:schemeClr val="lt1"/>
          </a:fontRef>
        </p:style>
        <p:txBody>
          <a:bodyPr vert="vert270" rtlCol="0" anchor="ctr"/>
          <a:lstStyle/>
          <a:p>
            <a:pPr algn="ctr"/>
            <a:r>
              <a:rPr lang="en-US" sz="1100" dirty="0"/>
              <a:t>Value of the dollar declines</a:t>
            </a:r>
          </a:p>
        </p:txBody>
      </p:sp>
      <p:sp>
        <p:nvSpPr>
          <p:cNvPr id="21" name="Slide Number Placeholder 20">
            <a:extLst>
              <a:ext uri="{FF2B5EF4-FFF2-40B4-BE49-F238E27FC236}">
                <a16:creationId xmlns:a16="http://schemas.microsoft.com/office/drawing/2014/main" id="{7B8F1067-BF21-6465-50DD-65C3C6A1ED4A}"/>
              </a:ext>
            </a:extLst>
          </p:cNvPr>
          <p:cNvSpPr>
            <a:spLocks noGrp="1"/>
          </p:cNvSpPr>
          <p:nvPr>
            <p:ph type="sldNum" sz="quarter" idx="12"/>
          </p:nvPr>
        </p:nvSpPr>
        <p:spPr/>
        <p:txBody>
          <a:bodyPr/>
          <a:lstStyle/>
          <a:p>
            <a:fld id="{92AF051A-FF74-2247-B065-E58DA1926FE1}" type="slidenum">
              <a:rPr lang="en-US" smtClean="0"/>
              <a:t>4</a:t>
            </a:fld>
            <a:endParaRPr lang="en-US"/>
          </a:p>
        </p:txBody>
      </p:sp>
    </p:spTree>
    <p:extLst>
      <p:ext uri="{BB962C8B-B14F-4D97-AF65-F5344CB8AC3E}">
        <p14:creationId xmlns:p14="http://schemas.microsoft.com/office/powerpoint/2010/main" val="419445238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BDF26-B4DF-23AB-2C76-6B07236E85E6}"/>
              </a:ext>
            </a:extLst>
          </p:cNvPr>
          <p:cNvSpPr>
            <a:spLocks noGrp="1"/>
          </p:cNvSpPr>
          <p:nvPr>
            <p:ph type="title"/>
          </p:nvPr>
        </p:nvSpPr>
        <p:spPr>
          <a:xfrm>
            <a:off x="80554" y="0"/>
            <a:ext cx="4299857" cy="749572"/>
          </a:xfrm>
        </p:spPr>
        <p:txBody>
          <a:bodyPr/>
          <a:lstStyle/>
          <a:p>
            <a:r>
              <a:rPr lang="en-US" dirty="0"/>
              <a:t>FOMC Calendar</a:t>
            </a:r>
          </a:p>
        </p:txBody>
      </p:sp>
      <p:sp>
        <p:nvSpPr>
          <p:cNvPr id="3" name="Content Placeholder 2">
            <a:extLst>
              <a:ext uri="{FF2B5EF4-FFF2-40B4-BE49-F238E27FC236}">
                <a16:creationId xmlns:a16="http://schemas.microsoft.com/office/drawing/2014/main" id="{9343F71F-4EA5-A671-A03B-CCAC0F7F1AEA}"/>
              </a:ext>
            </a:extLst>
          </p:cNvPr>
          <p:cNvSpPr>
            <a:spLocks noGrp="1"/>
          </p:cNvSpPr>
          <p:nvPr>
            <p:ph idx="1"/>
          </p:nvPr>
        </p:nvSpPr>
        <p:spPr>
          <a:xfrm>
            <a:off x="243840" y="813585"/>
            <a:ext cx="5104775" cy="1682277"/>
          </a:xfrm>
        </p:spPr>
        <p:txBody>
          <a:bodyPr>
            <a:normAutofit/>
          </a:bodyPr>
          <a:lstStyle/>
          <a:p>
            <a:r>
              <a:rPr lang="en-US" sz="1400" dirty="0"/>
              <a:t>Eight meetings a year </a:t>
            </a:r>
          </a:p>
          <a:p>
            <a:r>
              <a:rPr lang="en-US" sz="1400" dirty="0"/>
              <a:t>Press conference after each meeting</a:t>
            </a:r>
          </a:p>
          <a:p>
            <a:r>
              <a:rPr lang="en-US" sz="1400" dirty="0"/>
              <a:t>Minutes released three weeks later </a:t>
            </a:r>
          </a:p>
          <a:p>
            <a:r>
              <a:rPr lang="en-US" sz="1400" dirty="0"/>
              <a:t>Projection material on four of the meetings </a:t>
            </a:r>
          </a:p>
        </p:txBody>
      </p:sp>
      <p:pic>
        <p:nvPicPr>
          <p:cNvPr id="4" name="Picture 3">
            <a:extLst>
              <a:ext uri="{FF2B5EF4-FFF2-40B4-BE49-F238E27FC236}">
                <a16:creationId xmlns:a16="http://schemas.microsoft.com/office/drawing/2014/main" id="{31BD7BF6-BBE9-8E60-3F06-45C253D8B9B4}"/>
              </a:ext>
            </a:extLst>
          </p:cNvPr>
          <p:cNvPicPr>
            <a:picLocks noChangeAspect="1"/>
          </p:cNvPicPr>
          <p:nvPr/>
        </p:nvPicPr>
        <p:blipFill>
          <a:blip r:embed="rId2"/>
          <a:stretch>
            <a:fillRect/>
          </a:stretch>
        </p:blipFill>
        <p:spPr>
          <a:xfrm>
            <a:off x="6843386" y="0"/>
            <a:ext cx="5348614" cy="6858000"/>
          </a:xfrm>
          <a:prstGeom prst="rect">
            <a:avLst/>
          </a:prstGeom>
        </p:spPr>
      </p:pic>
      <p:sp>
        <p:nvSpPr>
          <p:cNvPr id="5" name="Slide Number Placeholder 4">
            <a:extLst>
              <a:ext uri="{FF2B5EF4-FFF2-40B4-BE49-F238E27FC236}">
                <a16:creationId xmlns:a16="http://schemas.microsoft.com/office/drawing/2014/main" id="{AD0CB5E2-A8B7-0557-710E-4709F696E4F7}"/>
              </a:ext>
            </a:extLst>
          </p:cNvPr>
          <p:cNvSpPr>
            <a:spLocks noGrp="1"/>
          </p:cNvSpPr>
          <p:nvPr>
            <p:ph type="sldNum" sz="quarter" idx="12"/>
          </p:nvPr>
        </p:nvSpPr>
        <p:spPr/>
        <p:txBody>
          <a:bodyPr/>
          <a:lstStyle/>
          <a:p>
            <a:fld id="{92AF051A-FF74-2247-B065-E58DA1926FE1}" type="slidenum">
              <a:rPr lang="en-US" smtClean="0"/>
              <a:t>40</a:t>
            </a:fld>
            <a:endParaRPr lang="en-US"/>
          </a:p>
        </p:txBody>
      </p:sp>
      <p:pic>
        <p:nvPicPr>
          <p:cNvPr id="6" name="Picture 5">
            <a:extLst>
              <a:ext uri="{FF2B5EF4-FFF2-40B4-BE49-F238E27FC236}">
                <a16:creationId xmlns:a16="http://schemas.microsoft.com/office/drawing/2014/main" id="{D00185BD-A9F4-F589-49F0-4C30E5A51265}"/>
              </a:ext>
            </a:extLst>
          </p:cNvPr>
          <p:cNvPicPr>
            <a:picLocks noChangeAspect="1"/>
          </p:cNvPicPr>
          <p:nvPr/>
        </p:nvPicPr>
        <p:blipFill>
          <a:blip r:embed="rId3"/>
          <a:stretch>
            <a:fillRect/>
          </a:stretch>
        </p:blipFill>
        <p:spPr>
          <a:xfrm>
            <a:off x="243840" y="2862603"/>
            <a:ext cx="6138134" cy="3589049"/>
          </a:xfrm>
          <a:prstGeom prst="rect">
            <a:avLst/>
          </a:prstGeom>
        </p:spPr>
      </p:pic>
      <p:sp>
        <p:nvSpPr>
          <p:cNvPr id="7" name="TextBox 6">
            <a:extLst>
              <a:ext uri="{FF2B5EF4-FFF2-40B4-BE49-F238E27FC236}">
                <a16:creationId xmlns:a16="http://schemas.microsoft.com/office/drawing/2014/main" id="{29A6D3BB-5941-7272-B097-F1B6B33C1602}"/>
              </a:ext>
            </a:extLst>
          </p:cNvPr>
          <p:cNvSpPr txBox="1"/>
          <p:nvPr/>
        </p:nvSpPr>
        <p:spPr>
          <a:xfrm>
            <a:off x="1557727" y="6332815"/>
            <a:ext cx="808042" cy="369332"/>
          </a:xfrm>
          <a:prstGeom prst="rect">
            <a:avLst/>
          </a:prstGeom>
          <a:noFill/>
        </p:spPr>
        <p:txBody>
          <a:bodyPr wrap="none" rtlCol="0">
            <a:spAutoFit/>
          </a:bodyPr>
          <a:lstStyle/>
          <a:p>
            <a:r>
              <a:rPr lang="en-US" dirty="0">
                <a:hlinkClick r:id="rId4"/>
              </a:rPr>
              <a:t>source</a:t>
            </a:r>
            <a:endParaRPr lang="en-US" dirty="0"/>
          </a:p>
        </p:txBody>
      </p:sp>
    </p:spTree>
    <p:extLst>
      <p:ext uri="{BB962C8B-B14F-4D97-AF65-F5344CB8AC3E}">
        <p14:creationId xmlns:p14="http://schemas.microsoft.com/office/powerpoint/2010/main" val="305361343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B28A2C-BF83-7887-8C08-BB56AE29F24E}"/>
              </a:ext>
            </a:extLst>
          </p:cNvPr>
          <p:cNvSpPr>
            <a:spLocks noGrp="1"/>
          </p:cNvSpPr>
          <p:nvPr>
            <p:ph type="title"/>
          </p:nvPr>
        </p:nvSpPr>
        <p:spPr>
          <a:xfrm>
            <a:off x="124968" y="22034"/>
            <a:ext cx="10515600" cy="659003"/>
          </a:xfrm>
        </p:spPr>
        <p:txBody>
          <a:bodyPr>
            <a:normAutofit fontScale="90000"/>
          </a:bodyPr>
          <a:lstStyle/>
          <a:p>
            <a:r>
              <a:rPr lang="en-US" dirty="0"/>
              <a:t>Beige book calendar </a:t>
            </a:r>
          </a:p>
        </p:txBody>
      </p:sp>
      <p:sp>
        <p:nvSpPr>
          <p:cNvPr id="3" name="Content Placeholder 2">
            <a:extLst>
              <a:ext uri="{FF2B5EF4-FFF2-40B4-BE49-F238E27FC236}">
                <a16:creationId xmlns:a16="http://schemas.microsoft.com/office/drawing/2014/main" id="{C8028272-E118-EB88-D585-4C703305D1A2}"/>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955796C4-177A-D4C7-924E-7F2569F9D2E1}"/>
              </a:ext>
            </a:extLst>
          </p:cNvPr>
          <p:cNvSpPr>
            <a:spLocks noGrp="1"/>
          </p:cNvSpPr>
          <p:nvPr>
            <p:ph type="sldNum" sz="quarter" idx="12"/>
          </p:nvPr>
        </p:nvSpPr>
        <p:spPr/>
        <p:txBody>
          <a:bodyPr/>
          <a:lstStyle/>
          <a:p>
            <a:fld id="{92AF051A-FF74-2247-B065-E58DA1926FE1}" type="slidenum">
              <a:rPr lang="en-US" smtClean="0"/>
              <a:t>41</a:t>
            </a:fld>
            <a:endParaRPr lang="en-US"/>
          </a:p>
        </p:txBody>
      </p:sp>
      <p:pic>
        <p:nvPicPr>
          <p:cNvPr id="5" name="Picture 4">
            <a:extLst>
              <a:ext uri="{FF2B5EF4-FFF2-40B4-BE49-F238E27FC236}">
                <a16:creationId xmlns:a16="http://schemas.microsoft.com/office/drawing/2014/main" id="{C27F9C02-F38A-1A9B-B8A8-4FC8DCC6C85E}"/>
              </a:ext>
            </a:extLst>
          </p:cNvPr>
          <p:cNvPicPr>
            <a:picLocks noChangeAspect="1"/>
          </p:cNvPicPr>
          <p:nvPr/>
        </p:nvPicPr>
        <p:blipFill>
          <a:blip r:embed="rId2"/>
          <a:stretch>
            <a:fillRect/>
          </a:stretch>
        </p:blipFill>
        <p:spPr>
          <a:xfrm>
            <a:off x="252984" y="961691"/>
            <a:ext cx="7772400" cy="5666138"/>
          </a:xfrm>
          <a:prstGeom prst="rect">
            <a:avLst/>
          </a:prstGeom>
        </p:spPr>
      </p:pic>
      <p:sp>
        <p:nvSpPr>
          <p:cNvPr id="6" name="TextBox 5">
            <a:extLst>
              <a:ext uri="{FF2B5EF4-FFF2-40B4-BE49-F238E27FC236}">
                <a16:creationId xmlns:a16="http://schemas.microsoft.com/office/drawing/2014/main" id="{3DF97C7A-CF8F-C1CF-ACE6-6A79F384EF9A}"/>
              </a:ext>
            </a:extLst>
          </p:cNvPr>
          <p:cNvSpPr txBox="1"/>
          <p:nvPr/>
        </p:nvSpPr>
        <p:spPr>
          <a:xfrm>
            <a:off x="8206579" y="6401841"/>
            <a:ext cx="808042" cy="369332"/>
          </a:xfrm>
          <a:prstGeom prst="rect">
            <a:avLst/>
          </a:prstGeom>
          <a:noFill/>
        </p:spPr>
        <p:txBody>
          <a:bodyPr wrap="none" rtlCol="0">
            <a:spAutoFit/>
          </a:bodyPr>
          <a:lstStyle/>
          <a:p>
            <a:r>
              <a:rPr lang="en-US" dirty="0">
                <a:hlinkClick r:id="rId3"/>
              </a:rPr>
              <a:t>source</a:t>
            </a:r>
            <a:endParaRPr lang="en-US" dirty="0"/>
          </a:p>
        </p:txBody>
      </p:sp>
    </p:spTree>
    <p:extLst>
      <p:ext uri="{BB962C8B-B14F-4D97-AF65-F5344CB8AC3E}">
        <p14:creationId xmlns:p14="http://schemas.microsoft.com/office/powerpoint/2010/main" val="57164883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227086-99C6-9D1F-734E-EF4772CD060C}"/>
              </a:ext>
            </a:extLst>
          </p:cNvPr>
          <p:cNvSpPr>
            <a:spLocks noGrp="1"/>
          </p:cNvSpPr>
          <p:nvPr>
            <p:ph type="title"/>
          </p:nvPr>
        </p:nvSpPr>
        <p:spPr/>
        <p:txBody>
          <a:bodyPr/>
          <a:lstStyle/>
          <a:p>
            <a:r>
              <a:rPr lang="en-US" dirty="0"/>
              <a:t>Reference</a:t>
            </a:r>
          </a:p>
        </p:txBody>
      </p:sp>
      <p:sp>
        <p:nvSpPr>
          <p:cNvPr id="3" name="Content Placeholder 2">
            <a:extLst>
              <a:ext uri="{FF2B5EF4-FFF2-40B4-BE49-F238E27FC236}">
                <a16:creationId xmlns:a16="http://schemas.microsoft.com/office/drawing/2014/main" id="{48079A7C-370C-5659-9897-A48444AF225C}"/>
              </a:ext>
            </a:extLst>
          </p:cNvPr>
          <p:cNvSpPr>
            <a:spLocks noGrp="1"/>
          </p:cNvSpPr>
          <p:nvPr>
            <p:ph idx="1"/>
          </p:nvPr>
        </p:nvSpPr>
        <p:spPr/>
        <p:txBody>
          <a:bodyPr/>
          <a:lstStyle/>
          <a:p>
            <a:r>
              <a:rPr lang="en-US" dirty="0"/>
              <a:t>Stephen D. </a:t>
            </a:r>
            <a:r>
              <a:rPr lang="en-US" dirty="0" err="1"/>
              <a:t>Slifer</a:t>
            </a:r>
            <a:r>
              <a:rPr lang="en-US" dirty="0"/>
              <a:t> and W. Stansbury Carnes, By the numbers, </a:t>
            </a:r>
            <a:r>
              <a:rPr lang="en-US" dirty="0">
                <a:hlinkClick r:id="rId2"/>
              </a:rPr>
              <a:t>A survival guide to economic indicators</a:t>
            </a:r>
            <a:r>
              <a:rPr lang="en-US" dirty="0"/>
              <a:t>. International Financial Press, 1995</a:t>
            </a:r>
          </a:p>
        </p:txBody>
      </p:sp>
      <p:sp>
        <p:nvSpPr>
          <p:cNvPr id="4" name="Slide Number Placeholder 3">
            <a:extLst>
              <a:ext uri="{FF2B5EF4-FFF2-40B4-BE49-F238E27FC236}">
                <a16:creationId xmlns:a16="http://schemas.microsoft.com/office/drawing/2014/main" id="{42BF0406-4F19-A127-0124-02C6F7567A60}"/>
              </a:ext>
            </a:extLst>
          </p:cNvPr>
          <p:cNvSpPr>
            <a:spLocks noGrp="1"/>
          </p:cNvSpPr>
          <p:nvPr>
            <p:ph type="sldNum" sz="quarter" idx="12"/>
          </p:nvPr>
        </p:nvSpPr>
        <p:spPr/>
        <p:txBody>
          <a:bodyPr/>
          <a:lstStyle/>
          <a:p>
            <a:fld id="{92AF051A-FF74-2247-B065-E58DA1926FE1}" type="slidenum">
              <a:rPr lang="en-US" smtClean="0"/>
              <a:t>42</a:t>
            </a:fld>
            <a:endParaRPr lang="en-US"/>
          </a:p>
        </p:txBody>
      </p:sp>
    </p:spTree>
    <p:extLst>
      <p:ext uri="{BB962C8B-B14F-4D97-AF65-F5344CB8AC3E}">
        <p14:creationId xmlns:p14="http://schemas.microsoft.com/office/powerpoint/2010/main" val="31595607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6327A4-7E71-44A5-58DB-066F9B49D65B}"/>
              </a:ext>
            </a:extLst>
          </p:cNvPr>
          <p:cNvSpPr>
            <a:spLocks noGrp="1"/>
          </p:cNvSpPr>
          <p:nvPr>
            <p:ph type="title"/>
          </p:nvPr>
        </p:nvSpPr>
        <p:spPr>
          <a:xfrm>
            <a:off x="780600" y="127525"/>
            <a:ext cx="10515600" cy="434315"/>
          </a:xfrm>
        </p:spPr>
        <p:txBody>
          <a:bodyPr>
            <a:normAutofit fontScale="90000"/>
          </a:bodyPr>
          <a:lstStyle/>
          <a:p>
            <a:r>
              <a:rPr lang="en-US" sz="2800" dirty="0"/>
              <a:t>Release dates for Economic indicators in the US</a:t>
            </a:r>
          </a:p>
        </p:txBody>
      </p:sp>
      <p:graphicFrame>
        <p:nvGraphicFramePr>
          <p:cNvPr id="4" name="Content Placeholder 3">
            <a:extLst>
              <a:ext uri="{FF2B5EF4-FFF2-40B4-BE49-F238E27FC236}">
                <a16:creationId xmlns:a16="http://schemas.microsoft.com/office/drawing/2014/main" id="{787E13B2-4358-7BED-4004-8EF406BE495E}"/>
              </a:ext>
            </a:extLst>
          </p:cNvPr>
          <p:cNvGraphicFramePr>
            <a:graphicFrameLocks noGrp="1"/>
          </p:cNvGraphicFramePr>
          <p:nvPr>
            <p:ph idx="1"/>
            <p:extLst>
              <p:ext uri="{D42A27DB-BD31-4B8C-83A1-F6EECF244321}">
                <p14:modId xmlns:p14="http://schemas.microsoft.com/office/powerpoint/2010/main" val="116340339"/>
              </p:ext>
            </p:extLst>
          </p:nvPr>
        </p:nvGraphicFramePr>
        <p:xfrm>
          <a:off x="289200" y="561840"/>
          <a:ext cx="11613600" cy="5787990"/>
        </p:xfrm>
        <a:graphic>
          <a:graphicData uri="http://schemas.openxmlformats.org/drawingml/2006/table">
            <a:tbl>
              <a:tblPr firstRow="1" bandRow="1">
                <a:tableStyleId>{5C22544A-7EE6-4342-B048-85BDC9FD1C3A}</a:tableStyleId>
              </a:tblPr>
              <a:tblGrid>
                <a:gridCol w="3871200">
                  <a:extLst>
                    <a:ext uri="{9D8B030D-6E8A-4147-A177-3AD203B41FA5}">
                      <a16:colId xmlns:a16="http://schemas.microsoft.com/office/drawing/2014/main" val="1899181999"/>
                    </a:ext>
                  </a:extLst>
                </a:gridCol>
                <a:gridCol w="3871200">
                  <a:extLst>
                    <a:ext uri="{9D8B030D-6E8A-4147-A177-3AD203B41FA5}">
                      <a16:colId xmlns:a16="http://schemas.microsoft.com/office/drawing/2014/main" val="1305477421"/>
                    </a:ext>
                  </a:extLst>
                </a:gridCol>
                <a:gridCol w="3871200">
                  <a:extLst>
                    <a:ext uri="{9D8B030D-6E8A-4147-A177-3AD203B41FA5}">
                      <a16:colId xmlns:a16="http://schemas.microsoft.com/office/drawing/2014/main" val="1722614678"/>
                    </a:ext>
                  </a:extLst>
                </a:gridCol>
              </a:tblGrid>
              <a:tr h="222567">
                <a:tc>
                  <a:txBody>
                    <a:bodyPr/>
                    <a:lstStyle/>
                    <a:p>
                      <a:r>
                        <a:rPr lang="en-US" sz="1000" dirty="0"/>
                        <a:t>Report </a:t>
                      </a:r>
                    </a:p>
                  </a:txBody>
                  <a:tcPr/>
                </a:tc>
                <a:tc>
                  <a:txBody>
                    <a:bodyPr/>
                    <a:lstStyle/>
                    <a:p>
                      <a:r>
                        <a:rPr lang="en-US" sz="1000" dirty="0"/>
                        <a:t>Release date</a:t>
                      </a:r>
                    </a:p>
                  </a:txBody>
                  <a:tcPr/>
                </a:tc>
                <a:tc>
                  <a:txBody>
                    <a:bodyPr/>
                    <a:lstStyle/>
                    <a:p>
                      <a:r>
                        <a:rPr lang="en-US" sz="1000" dirty="0"/>
                        <a:t>Source </a:t>
                      </a:r>
                    </a:p>
                  </a:txBody>
                  <a:tcPr/>
                </a:tc>
                <a:extLst>
                  <a:ext uri="{0D108BD9-81ED-4DB2-BD59-A6C34878D82A}">
                    <a16:rowId xmlns:a16="http://schemas.microsoft.com/office/drawing/2014/main" val="1860718113"/>
                  </a:ext>
                </a:extLst>
              </a:tr>
              <a:tr h="222567">
                <a:tc>
                  <a:txBody>
                    <a:bodyPr/>
                    <a:lstStyle/>
                    <a:p>
                      <a:r>
                        <a:rPr lang="en-US" sz="1000" dirty="0"/>
                        <a:t>Initial Unemployment claims </a:t>
                      </a:r>
                    </a:p>
                  </a:txBody>
                  <a:tcPr/>
                </a:tc>
                <a:tc>
                  <a:txBody>
                    <a:bodyPr/>
                    <a:lstStyle/>
                    <a:p>
                      <a:r>
                        <a:rPr lang="en-US" sz="1000" dirty="0"/>
                        <a:t>Weekly, every Thursday a</a:t>
                      </a:r>
                    </a:p>
                  </a:txBody>
                  <a:tcPr/>
                </a:tc>
                <a:tc>
                  <a:txBody>
                    <a:bodyPr/>
                    <a:lstStyle/>
                    <a:p>
                      <a:r>
                        <a:rPr lang="en-US" sz="1000" dirty="0"/>
                        <a:t>Department of labor </a:t>
                      </a:r>
                    </a:p>
                  </a:txBody>
                  <a:tcPr/>
                </a:tc>
                <a:extLst>
                  <a:ext uri="{0D108BD9-81ED-4DB2-BD59-A6C34878D82A}">
                    <a16:rowId xmlns:a16="http://schemas.microsoft.com/office/drawing/2014/main" val="3285127461"/>
                  </a:ext>
                </a:extLst>
              </a:tr>
              <a:tr h="222567">
                <a:tc>
                  <a:txBody>
                    <a:bodyPr/>
                    <a:lstStyle/>
                    <a:p>
                      <a:r>
                        <a:rPr lang="en-US" sz="1000" dirty="0"/>
                        <a:t>Car sales </a:t>
                      </a:r>
                    </a:p>
                  </a:txBody>
                  <a:tcPr/>
                </a:tc>
                <a:tc>
                  <a:txBody>
                    <a:bodyPr/>
                    <a:lstStyle/>
                    <a:p>
                      <a:r>
                        <a:rPr lang="en-US" sz="1000" dirty="0"/>
                        <a:t>Monthly, 1-3 business days after the end of the month </a:t>
                      </a:r>
                    </a:p>
                  </a:txBody>
                  <a:tcPr/>
                </a:tc>
                <a:tc>
                  <a:txBody>
                    <a:bodyPr/>
                    <a:lstStyle/>
                    <a:p>
                      <a:r>
                        <a:rPr lang="en-US" sz="1000" dirty="0"/>
                        <a:t>Individual auto-makers </a:t>
                      </a:r>
                    </a:p>
                  </a:txBody>
                  <a:tcPr/>
                </a:tc>
                <a:extLst>
                  <a:ext uri="{0D108BD9-81ED-4DB2-BD59-A6C34878D82A}">
                    <a16:rowId xmlns:a16="http://schemas.microsoft.com/office/drawing/2014/main" val="4271896151"/>
                  </a:ext>
                </a:extLst>
              </a:tr>
              <a:tr h="222567">
                <a:tc>
                  <a:txBody>
                    <a:bodyPr/>
                    <a:lstStyle/>
                    <a:p>
                      <a:r>
                        <a:rPr lang="en-US" sz="1000" dirty="0"/>
                        <a:t>Purchasing managers’ report </a:t>
                      </a:r>
                    </a:p>
                  </a:txBody>
                  <a:tcPr/>
                </a:tc>
                <a:tc>
                  <a:txBody>
                    <a:bodyPr/>
                    <a:lstStyle/>
                    <a:p>
                      <a:r>
                        <a:rPr lang="en-US" sz="1000" dirty="0"/>
                        <a:t>Monthly, 1</a:t>
                      </a:r>
                      <a:r>
                        <a:rPr lang="en-US" sz="1000" baseline="30000" dirty="0"/>
                        <a:t>st</a:t>
                      </a:r>
                      <a:r>
                        <a:rPr lang="en-US" sz="1000" dirty="0"/>
                        <a:t> business day of following month </a:t>
                      </a:r>
                    </a:p>
                  </a:txBody>
                  <a:tcPr/>
                </a:tc>
                <a:tc>
                  <a:txBody>
                    <a:bodyPr/>
                    <a:lstStyle/>
                    <a:p>
                      <a:r>
                        <a:rPr lang="en-US" sz="1000" dirty="0"/>
                        <a:t>Institute of Supply Management </a:t>
                      </a:r>
                    </a:p>
                  </a:txBody>
                  <a:tcPr/>
                </a:tc>
                <a:extLst>
                  <a:ext uri="{0D108BD9-81ED-4DB2-BD59-A6C34878D82A}">
                    <a16:rowId xmlns:a16="http://schemas.microsoft.com/office/drawing/2014/main" val="2228291488"/>
                  </a:ext>
                </a:extLst>
              </a:tr>
              <a:tr h="222567">
                <a:tc>
                  <a:txBody>
                    <a:bodyPr/>
                    <a:lstStyle/>
                    <a:p>
                      <a:r>
                        <a:rPr lang="en-US" sz="1000" dirty="0"/>
                        <a:t>Employment </a:t>
                      </a:r>
                    </a:p>
                  </a:txBody>
                  <a:tcPr/>
                </a:tc>
                <a:tc>
                  <a:txBody>
                    <a:bodyPr/>
                    <a:lstStyle/>
                    <a:p>
                      <a:r>
                        <a:rPr lang="en-US" sz="1000" dirty="0"/>
                        <a:t>Monthly, first Friday of each month </a:t>
                      </a:r>
                    </a:p>
                  </a:txBody>
                  <a:tcPr/>
                </a:tc>
                <a:tc>
                  <a:txBody>
                    <a:bodyPr/>
                    <a:lstStyle/>
                    <a:p>
                      <a:r>
                        <a:rPr lang="en-US" sz="1000" dirty="0"/>
                        <a:t>US Bureau of labor Statistics </a:t>
                      </a:r>
                    </a:p>
                  </a:txBody>
                  <a:tcPr/>
                </a:tc>
                <a:extLst>
                  <a:ext uri="{0D108BD9-81ED-4DB2-BD59-A6C34878D82A}">
                    <a16:rowId xmlns:a16="http://schemas.microsoft.com/office/drawing/2014/main" val="1859514140"/>
                  </a:ext>
                </a:extLst>
              </a:tr>
              <a:tr h="222567">
                <a:tc>
                  <a:txBody>
                    <a:bodyPr/>
                    <a:lstStyle/>
                    <a:p>
                      <a:r>
                        <a:rPr lang="en-US" sz="1000" dirty="0"/>
                        <a:t>PPI</a:t>
                      </a:r>
                    </a:p>
                  </a:txBody>
                  <a:tcPr/>
                </a:tc>
                <a:tc>
                  <a:txBody>
                    <a:bodyPr/>
                    <a:lstStyle/>
                    <a:p>
                      <a:r>
                        <a:rPr lang="en-US" sz="1000" dirty="0"/>
                        <a:t>Monthly, around 11</a:t>
                      </a:r>
                      <a:r>
                        <a:rPr lang="en-US" sz="1000" baseline="30000" dirty="0"/>
                        <a:t>th</a:t>
                      </a:r>
                      <a:r>
                        <a:rPr lang="en-US" sz="1000" dirty="0"/>
                        <a:t> or 12</a:t>
                      </a:r>
                      <a:r>
                        <a:rPr lang="en-US" sz="1000" baseline="30000" dirty="0"/>
                        <a:t>th</a:t>
                      </a:r>
                      <a:r>
                        <a:rPr lang="en-US" sz="1000" dirty="0"/>
                        <a:t> business day of the month </a:t>
                      </a:r>
                    </a:p>
                  </a:txBody>
                  <a:tcPr/>
                </a:tc>
                <a:tc>
                  <a:txBody>
                    <a:bodyPr/>
                    <a:lstStyle/>
                    <a:p>
                      <a:r>
                        <a:rPr lang="en-US" sz="1000" dirty="0"/>
                        <a:t>Bureau of labor statistics </a:t>
                      </a:r>
                    </a:p>
                  </a:txBody>
                  <a:tcPr/>
                </a:tc>
                <a:extLst>
                  <a:ext uri="{0D108BD9-81ED-4DB2-BD59-A6C34878D82A}">
                    <a16:rowId xmlns:a16="http://schemas.microsoft.com/office/drawing/2014/main" val="1806321803"/>
                  </a:ext>
                </a:extLst>
              </a:tr>
              <a:tr h="222567">
                <a:tc>
                  <a:txBody>
                    <a:bodyPr/>
                    <a:lstStyle/>
                    <a:p>
                      <a:r>
                        <a:rPr lang="en-US" sz="1000" dirty="0"/>
                        <a:t>Retail sales </a:t>
                      </a:r>
                    </a:p>
                  </a:txBody>
                  <a:tcPr/>
                </a:tc>
                <a:tc>
                  <a:txBody>
                    <a:bodyPr/>
                    <a:lstStyle/>
                    <a:p>
                      <a:r>
                        <a:rPr lang="en-US" sz="1000" dirty="0"/>
                        <a:t>Monthly, around the 12</a:t>
                      </a:r>
                      <a:r>
                        <a:rPr lang="en-US" sz="1000" baseline="30000" dirty="0"/>
                        <a:t>th</a:t>
                      </a:r>
                      <a:r>
                        <a:rPr lang="en-US" sz="1000" dirty="0"/>
                        <a:t> business day </a:t>
                      </a:r>
                    </a:p>
                  </a:txBody>
                  <a:tcPr/>
                </a:tc>
                <a:tc>
                  <a:txBody>
                    <a:bodyPr/>
                    <a:lstStyle/>
                    <a:p>
                      <a:r>
                        <a:rPr lang="en-US" sz="1000" dirty="0"/>
                        <a:t>US Census Bureau, department of commerce </a:t>
                      </a:r>
                    </a:p>
                  </a:txBody>
                  <a:tcPr/>
                </a:tc>
                <a:extLst>
                  <a:ext uri="{0D108BD9-81ED-4DB2-BD59-A6C34878D82A}">
                    <a16:rowId xmlns:a16="http://schemas.microsoft.com/office/drawing/2014/main" val="337260903"/>
                  </a:ext>
                </a:extLst>
              </a:tr>
              <a:tr h="222567">
                <a:tc>
                  <a:txBody>
                    <a:bodyPr/>
                    <a:lstStyle/>
                    <a:p>
                      <a:r>
                        <a:rPr lang="en-US" sz="1000" dirty="0"/>
                        <a:t>Industrial Production/ Capacity Utilization </a:t>
                      </a:r>
                    </a:p>
                  </a:txBody>
                  <a:tcPr/>
                </a:tc>
                <a:tc>
                  <a:txBody>
                    <a:bodyPr/>
                    <a:lstStyle/>
                    <a:p>
                      <a:r>
                        <a:rPr lang="en-US" sz="1000" dirty="0"/>
                        <a:t>Monthly, 16</a:t>
                      </a:r>
                      <a:r>
                        <a:rPr lang="en-US" sz="1000" baseline="30000" dirty="0"/>
                        <a:t>th</a:t>
                      </a:r>
                      <a:r>
                        <a:rPr lang="en-US" sz="1000" dirty="0"/>
                        <a:t>, 17</a:t>
                      </a:r>
                      <a:r>
                        <a:rPr lang="en-US" sz="1000" baseline="30000" dirty="0"/>
                        <a:t>th</a:t>
                      </a:r>
                      <a:r>
                        <a:rPr lang="en-US" sz="1000" dirty="0"/>
                        <a:t> business day</a:t>
                      </a:r>
                    </a:p>
                  </a:txBody>
                  <a:tcPr/>
                </a:tc>
                <a:tc>
                  <a:txBody>
                    <a:bodyPr/>
                    <a:lstStyle/>
                    <a:p>
                      <a:r>
                        <a:rPr lang="en-US" sz="1000" dirty="0"/>
                        <a:t>Federal Reserve, Board of Governors </a:t>
                      </a:r>
                    </a:p>
                  </a:txBody>
                  <a:tcPr/>
                </a:tc>
                <a:extLst>
                  <a:ext uri="{0D108BD9-81ED-4DB2-BD59-A6C34878D82A}">
                    <a16:rowId xmlns:a16="http://schemas.microsoft.com/office/drawing/2014/main" val="4028513744"/>
                  </a:ext>
                </a:extLst>
              </a:tr>
              <a:tr h="222567">
                <a:tc>
                  <a:txBody>
                    <a:bodyPr/>
                    <a:lstStyle/>
                    <a:p>
                      <a:r>
                        <a:rPr lang="en-US" sz="1000" dirty="0"/>
                        <a:t>Consumer sentiment</a:t>
                      </a:r>
                    </a:p>
                  </a:txBody>
                  <a:tcPr/>
                </a:tc>
                <a:tc>
                  <a:txBody>
                    <a:bodyPr/>
                    <a:lstStyle/>
                    <a:p>
                      <a:r>
                        <a:rPr lang="en-US" sz="1000" dirty="0"/>
                        <a:t>Monthly, 10</a:t>
                      </a:r>
                      <a:r>
                        <a:rPr lang="en-US" sz="1000" baseline="30000" dirty="0"/>
                        <a:t>th</a:t>
                      </a:r>
                      <a:r>
                        <a:rPr lang="en-US" sz="1000" dirty="0"/>
                        <a:t> of each month </a:t>
                      </a:r>
                    </a:p>
                  </a:txBody>
                  <a:tcPr/>
                </a:tc>
                <a:tc>
                  <a:txBody>
                    <a:bodyPr/>
                    <a:lstStyle/>
                    <a:p>
                      <a:r>
                        <a:rPr lang="en-US" sz="1000" dirty="0"/>
                        <a:t>University of Michigan’s Survey Research Center </a:t>
                      </a:r>
                    </a:p>
                  </a:txBody>
                  <a:tcPr/>
                </a:tc>
                <a:extLst>
                  <a:ext uri="{0D108BD9-81ED-4DB2-BD59-A6C34878D82A}">
                    <a16:rowId xmlns:a16="http://schemas.microsoft.com/office/drawing/2014/main" val="335307025"/>
                  </a:ext>
                </a:extLst>
              </a:tr>
              <a:tr h="370945">
                <a:tc>
                  <a:txBody>
                    <a:bodyPr/>
                    <a:lstStyle/>
                    <a:p>
                      <a:r>
                        <a:rPr lang="en-US" sz="1000" dirty="0"/>
                        <a:t>Housing starts/Building Permits </a:t>
                      </a:r>
                    </a:p>
                  </a:txBody>
                  <a:tcPr/>
                </a:tc>
                <a:tc>
                  <a:txBody>
                    <a:bodyPr/>
                    <a:lstStyle/>
                    <a:p>
                      <a:r>
                        <a:rPr lang="en-US" sz="1000" dirty="0"/>
                        <a:t>Monthly, around the 17</a:t>
                      </a:r>
                      <a:r>
                        <a:rPr lang="en-US" sz="1000" baseline="30000" dirty="0"/>
                        <a:t>th</a:t>
                      </a:r>
                      <a:r>
                        <a:rPr lang="en-US" sz="1000" dirty="0"/>
                        <a:t> </a:t>
                      </a:r>
                    </a:p>
                  </a:txBody>
                  <a:tcPr/>
                </a:tc>
                <a:tc>
                  <a:txBody>
                    <a:bodyPr/>
                    <a:lstStyle/>
                    <a:p>
                      <a:r>
                        <a:rPr lang="en-US" sz="1000" dirty="0"/>
                        <a:t>US Census bureau and US department of housing and urban development </a:t>
                      </a:r>
                    </a:p>
                  </a:txBody>
                  <a:tcPr/>
                </a:tc>
                <a:extLst>
                  <a:ext uri="{0D108BD9-81ED-4DB2-BD59-A6C34878D82A}">
                    <a16:rowId xmlns:a16="http://schemas.microsoft.com/office/drawing/2014/main" val="1666978205"/>
                  </a:ext>
                </a:extLst>
              </a:tr>
              <a:tr h="222567">
                <a:tc>
                  <a:txBody>
                    <a:bodyPr/>
                    <a:lstStyle/>
                    <a:p>
                      <a:r>
                        <a:rPr lang="en-US" sz="1000" dirty="0"/>
                        <a:t>CPI (Consumer price index)</a:t>
                      </a:r>
                    </a:p>
                  </a:txBody>
                  <a:tcPr/>
                </a:tc>
                <a:tc>
                  <a:txBody>
                    <a:bodyPr/>
                    <a:lstStyle/>
                    <a:p>
                      <a:r>
                        <a:rPr lang="en-US" sz="1000" dirty="0"/>
                        <a:t>Monthly, 10</a:t>
                      </a:r>
                      <a:r>
                        <a:rPr lang="en-US" sz="1000" baseline="30000" dirty="0"/>
                        <a:t>th</a:t>
                      </a:r>
                      <a:r>
                        <a:rPr lang="en-US" sz="1000" dirty="0"/>
                        <a:t> to 15</a:t>
                      </a:r>
                      <a:r>
                        <a:rPr lang="en-US" sz="1000" baseline="30000" dirty="0"/>
                        <a:t>th</a:t>
                      </a:r>
                      <a:r>
                        <a:rPr lang="en-US" sz="1000" dirty="0"/>
                        <a:t> for each month </a:t>
                      </a:r>
                    </a:p>
                  </a:txBody>
                  <a:tcPr/>
                </a:tc>
                <a:tc>
                  <a:txBody>
                    <a:bodyPr/>
                    <a:lstStyle/>
                    <a:p>
                      <a:r>
                        <a:rPr lang="en-US" sz="1000" dirty="0"/>
                        <a:t>Bureau of Labors Statistics , US department of labor </a:t>
                      </a:r>
                    </a:p>
                  </a:txBody>
                  <a:tcPr/>
                </a:tc>
                <a:extLst>
                  <a:ext uri="{0D108BD9-81ED-4DB2-BD59-A6C34878D82A}">
                    <a16:rowId xmlns:a16="http://schemas.microsoft.com/office/drawing/2014/main" val="901069323"/>
                  </a:ext>
                </a:extLst>
              </a:tr>
              <a:tr h="222567">
                <a:tc>
                  <a:txBody>
                    <a:bodyPr/>
                    <a:lstStyle/>
                    <a:p>
                      <a:r>
                        <a:rPr lang="en-US" sz="1000" dirty="0"/>
                        <a:t>Durable goods orders </a:t>
                      </a:r>
                    </a:p>
                  </a:txBody>
                  <a:tcPr/>
                </a:tc>
                <a:tc>
                  <a:txBody>
                    <a:bodyPr/>
                    <a:lstStyle/>
                    <a:p>
                      <a:r>
                        <a:rPr lang="en-US" sz="1000" dirty="0"/>
                        <a:t>Monthly, around 24</a:t>
                      </a:r>
                      <a:r>
                        <a:rPr lang="en-US" sz="1000" baseline="30000" dirty="0"/>
                        <a:t>th</a:t>
                      </a:r>
                      <a:r>
                        <a:rPr lang="en-US" sz="1000" dirty="0"/>
                        <a:t> of the month </a:t>
                      </a:r>
                    </a:p>
                  </a:txBody>
                  <a:tcPr/>
                </a:tc>
                <a:tc>
                  <a:txBody>
                    <a:bodyPr/>
                    <a:lstStyle/>
                    <a:p>
                      <a:r>
                        <a:rPr lang="en-US" sz="1000" dirty="0"/>
                        <a:t>US Census Bureau, department of Commerce </a:t>
                      </a:r>
                    </a:p>
                  </a:txBody>
                  <a:tcPr/>
                </a:tc>
                <a:extLst>
                  <a:ext uri="{0D108BD9-81ED-4DB2-BD59-A6C34878D82A}">
                    <a16:rowId xmlns:a16="http://schemas.microsoft.com/office/drawing/2014/main" val="3299031569"/>
                  </a:ext>
                </a:extLst>
              </a:tr>
              <a:tr h="519323">
                <a:tc>
                  <a:txBody>
                    <a:bodyPr/>
                    <a:lstStyle/>
                    <a:p>
                      <a:r>
                        <a:rPr lang="en-US" sz="1000" dirty="0"/>
                        <a:t>GDP</a:t>
                      </a:r>
                    </a:p>
                  </a:txBody>
                  <a:tcPr/>
                </a:tc>
                <a:tc>
                  <a:txBody>
                    <a:bodyPr/>
                    <a:lstStyle/>
                    <a:p>
                      <a:r>
                        <a:rPr lang="en-US" sz="1000" dirty="0"/>
                        <a:t>Preliminary: </a:t>
                      </a:r>
                    </a:p>
                    <a:p>
                      <a:r>
                        <a:rPr lang="en-US" sz="1000" dirty="0"/>
                        <a:t>Advanced:  </a:t>
                      </a:r>
                    </a:p>
                    <a:p>
                      <a:r>
                        <a:rPr lang="en-US" sz="1000" dirty="0"/>
                        <a:t>Final:  </a:t>
                      </a:r>
                    </a:p>
                  </a:txBody>
                  <a:tcPr/>
                </a:tc>
                <a:tc>
                  <a:txBody>
                    <a:bodyPr/>
                    <a:lstStyle/>
                    <a:p>
                      <a:r>
                        <a:rPr lang="en-US" sz="1000" dirty="0"/>
                        <a:t>Bureau of Economic Analysis, US department of Commerce </a:t>
                      </a:r>
                    </a:p>
                  </a:txBody>
                  <a:tcPr/>
                </a:tc>
                <a:extLst>
                  <a:ext uri="{0D108BD9-81ED-4DB2-BD59-A6C34878D82A}">
                    <a16:rowId xmlns:a16="http://schemas.microsoft.com/office/drawing/2014/main" val="434132809"/>
                  </a:ext>
                </a:extLst>
              </a:tr>
              <a:tr h="222567">
                <a:tc>
                  <a:txBody>
                    <a:bodyPr/>
                    <a:lstStyle/>
                    <a:p>
                      <a:r>
                        <a:rPr lang="en-US" sz="1000" dirty="0"/>
                        <a:t>Personal Income/Consumption Spending (PCE)</a:t>
                      </a:r>
                    </a:p>
                  </a:txBody>
                  <a:tcPr/>
                </a:tc>
                <a:tc>
                  <a:txBody>
                    <a:bodyPr/>
                    <a:lstStyle/>
                    <a:p>
                      <a:r>
                        <a:rPr lang="en-US" sz="1000" dirty="0"/>
                        <a:t>Monthly, around the end of the month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Bureau of Economic Analysis, US department of Commerce </a:t>
                      </a:r>
                    </a:p>
                  </a:txBody>
                  <a:tcPr/>
                </a:tc>
                <a:extLst>
                  <a:ext uri="{0D108BD9-81ED-4DB2-BD59-A6C34878D82A}">
                    <a16:rowId xmlns:a16="http://schemas.microsoft.com/office/drawing/2014/main" val="4032868752"/>
                  </a:ext>
                </a:extLst>
              </a:tr>
              <a:tr h="222567">
                <a:tc>
                  <a:txBody>
                    <a:bodyPr/>
                    <a:lstStyle/>
                    <a:p>
                      <a:r>
                        <a:rPr lang="en-US" sz="1000" dirty="0"/>
                        <a:t>Leading Economic Index (LEI)</a:t>
                      </a:r>
                    </a:p>
                  </a:txBody>
                  <a:tcPr/>
                </a:tc>
                <a:tc>
                  <a:txBody>
                    <a:bodyPr/>
                    <a:lstStyle/>
                    <a:p>
                      <a:r>
                        <a:rPr lang="en-US" sz="1000" dirty="0"/>
                        <a:t>Monthly, around third week of the month </a:t>
                      </a:r>
                    </a:p>
                  </a:txBody>
                  <a:tcPr/>
                </a:tc>
                <a:tc>
                  <a:txBody>
                    <a:bodyPr/>
                    <a:lstStyle/>
                    <a:p>
                      <a:r>
                        <a:rPr lang="en-US" sz="1000" dirty="0"/>
                        <a:t>The conference board </a:t>
                      </a:r>
                    </a:p>
                  </a:txBody>
                  <a:tcPr/>
                </a:tc>
                <a:extLst>
                  <a:ext uri="{0D108BD9-81ED-4DB2-BD59-A6C34878D82A}">
                    <a16:rowId xmlns:a16="http://schemas.microsoft.com/office/drawing/2014/main" val="1909240906"/>
                  </a:ext>
                </a:extLst>
              </a:tr>
              <a:tr h="370945">
                <a:tc>
                  <a:txBody>
                    <a:bodyPr/>
                    <a:lstStyle/>
                    <a:p>
                      <a:r>
                        <a:rPr lang="en-US" sz="1000" dirty="0"/>
                        <a:t>New home sales </a:t>
                      </a:r>
                    </a:p>
                  </a:txBody>
                  <a:tcPr/>
                </a:tc>
                <a:tc>
                  <a:txBody>
                    <a:bodyPr/>
                    <a:lstStyle/>
                    <a:p>
                      <a:r>
                        <a:rPr lang="en-US" sz="1000" dirty="0"/>
                        <a:t>Monthly, around 25</a:t>
                      </a:r>
                      <a:r>
                        <a:rPr lang="en-US" sz="1000" baseline="30000" dirty="0"/>
                        <a:t>th</a:t>
                      </a:r>
                      <a:r>
                        <a:rPr lang="en-US" sz="1000" dirty="0"/>
                        <a:t> of each month </a:t>
                      </a:r>
                    </a:p>
                  </a:txBody>
                  <a:tcPr/>
                </a:tc>
                <a:tc>
                  <a:txBody>
                    <a:bodyPr/>
                    <a:lstStyle/>
                    <a:p>
                      <a:r>
                        <a:rPr lang="en-US" sz="1000" dirty="0"/>
                        <a:t>US Census Bureau and US Department of housing and urban development </a:t>
                      </a:r>
                    </a:p>
                  </a:txBody>
                  <a:tcPr/>
                </a:tc>
                <a:extLst>
                  <a:ext uri="{0D108BD9-81ED-4DB2-BD59-A6C34878D82A}">
                    <a16:rowId xmlns:a16="http://schemas.microsoft.com/office/drawing/2014/main" val="605219460"/>
                  </a:ext>
                </a:extLst>
              </a:tr>
              <a:tr h="255390">
                <a:tc>
                  <a:txBody>
                    <a:bodyPr/>
                    <a:lstStyle/>
                    <a:p>
                      <a:r>
                        <a:rPr lang="en-US" sz="1000" dirty="0"/>
                        <a:t>Construction spending </a:t>
                      </a:r>
                    </a:p>
                  </a:txBody>
                  <a:tcPr/>
                </a:tc>
                <a:tc>
                  <a:txBody>
                    <a:bodyPr/>
                    <a:lstStyle/>
                    <a:p>
                      <a:r>
                        <a:rPr lang="en-US" sz="1000" dirty="0"/>
                        <a:t>Monthly, around  1</a:t>
                      </a:r>
                      <a:r>
                        <a:rPr lang="en-US" sz="1000" baseline="30000" dirty="0"/>
                        <a:t>st</a:t>
                      </a:r>
                      <a:r>
                        <a:rPr lang="en-US" sz="1000" dirty="0"/>
                        <a:t> of each month </a:t>
                      </a:r>
                    </a:p>
                  </a:txBody>
                  <a:tcPr/>
                </a:tc>
                <a:tc>
                  <a:txBody>
                    <a:bodyPr/>
                    <a:lstStyle/>
                    <a:p>
                      <a:r>
                        <a:rPr lang="en-US" sz="1000" dirty="0"/>
                        <a:t>US Census Bureau, Department of Commerce </a:t>
                      </a:r>
                    </a:p>
                  </a:txBody>
                  <a:tcPr/>
                </a:tc>
                <a:extLst>
                  <a:ext uri="{0D108BD9-81ED-4DB2-BD59-A6C34878D82A}">
                    <a16:rowId xmlns:a16="http://schemas.microsoft.com/office/drawing/2014/main" val="4020393795"/>
                  </a:ext>
                </a:extLst>
              </a:tr>
              <a:tr h="255390">
                <a:tc>
                  <a:txBody>
                    <a:bodyPr/>
                    <a:lstStyle/>
                    <a:p>
                      <a:r>
                        <a:rPr lang="en-US" sz="1000" dirty="0"/>
                        <a:t>Factory orders </a:t>
                      </a:r>
                    </a:p>
                  </a:txBody>
                  <a:tcPr/>
                </a:tc>
                <a:tc>
                  <a:txBody>
                    <a:bodyPr/>
                    <a:lstStyle/>
                    <a:p>
                      <a:r>
                        <a:rPr lang="en-US" sz="1000" dirty="0"/>
                        <a:t>Monthly, around 4</a:t>
                      </a:r>
                      <a:r>
                        <a:rPr lang="en-US" sz="1000" baseline="30000" dirty="0"/>
                        <a:t>th</a:t>
                      </a:r>
                      <a:r>
                        <a:rPr lang="en-US" sz="1000" dirty="0"/>
                        <a:t> business day of each month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US Census Bureau, Department of Commerce </a:t>
                      </a:r>
                    </a:p>
                  </a:txBody>
                  <a:tcPr/>
                </a:tc>
                <a:extLst>
                  <a:ext uri="{0D108BD9-81ED-4DB2-BD59-A6C34878D82A}">
                    <a16:rowId xmlns:a16="http://schemas.microsoft.com/office/drawing/2014/main" val="959419438"/>
                  </a:ext>
                </a:extLst>
              </a:tr>
              <a:tr h="255390">
                <a:tc>
                  <a:txBody>
                    <a:bodyPr/>
                    <a:lstStyle/>
                    <a:p>
                      <a:r>
                        <a:rPr lang="en-US" sz="1000" dirty="0"/>
                        <a:t>Business inventories/sales </a:t>
                      </a:r>
                    </a:p>
                  </a:txBody>
                  <a:tcPr/>
                </a:tc>
                <a:tc>
                  <a:txBody>
                    <a:bodyPr/>
                    <a:lstStyle/>
                    <a:p>
                      <a:r>
                        <a:rPr lang="en-US" sz="1000" dirty="0"/>
                        <a:t>Monthly, around the 15</a:t>
                      </a:r>
                      <a:r>
                        <a:rPr lang="en-US" sz="1000" baseline="30000" dirty="0"/>
                        <a:t>th</a:t>
                      </a:r>
                      <a:r>
                        <a:rPr lang="en-US" sz="1000" dirty="0"/>
                        <a:t> of each month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US Census Bureau, Department of Commerce </a:t>
                      </a:r>
                    </a:p>
                  </a:txBody>
                  <a:tcPr/>
                </a:tc>
                <a:extLst>
                  <a:ext uri="{0D108BD9-81ED-4DB2-BD59-A6C34878D82A}">
                    <a16:rowId xmlns:a16="http://schemas.microsoft.com/office/drawing/2014/main" val="2503673188"/>
                  </a:ext>
                </a:extLst>
              </a:tr>
              <a:tr h="255390">
                <a:tc>
                  <a:txBody>
                    <a:bodyPr/>
                    <a:lstStyle/>
                    <a:p>
                      <a:r>
                        <a:rPr lang="en-US" sz="1000" dirty="0"/>
                        <a:t>Trade Balance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Monthly, around the 5</a:t>
                      </a:r>
                      <a:r>
                        <a:rPr lang="en-US" sz="1000" baseline="30000" dirty="0"/>
                        <a:t>th</a:t>
                      </a:r>
                      <a:r>
                        <a:rPr lang="en-US" sz="1000" dirty="0"/>
                        <a:t> of each month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US Census Bureau, Department of Commerce </a:t>
                      </a:r>
                    </a:p>
                  </a:txBody>
                  <a:tcPr/>
                </a:tc>
                <a:extLst>
                  <a:ext uri="{0D108BD9-81ED-4DB2-BD59-A6C34878D82A}">
                    <a16:rowId xmlns:a16="http://schemas.microsoft.com/office/drawing/2014/main" val="1180604003"/>
                  </a:ext>
                </a:extLst>
              </a:tr>
              <a:tr h="255390">
                <a:tc>
                  <a:txBody>
                    <a:bodyPr/>
                    <a:lstStyle/>
                    <a:p>
                      <a:r>
                        <a:rPr lang="en-US" sz="1000" dirty="0"/>
                        <a:t>Nonfarm productivity / unit labor costs </a:t>
                      </a:r>
                    </a:p>
                  </a:txBody>
                  <a:tcPr/>
                </a:tc>
                <a:tc>
                  <a:txBody>
                    <a:bodyPr/>
                    <a:lstStyle/>
                    <a:p>
                      <a:r>
                        <a:rPr lang="en-US" sz="1000" dirty="0"/>
                        <a:t>Quarterly, first month following the end of a quarter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US Bureau of labor statistics </a:t>
                      </a:r>
                    </a:p>
                  </a:txBody>
                  <a:tcPr/>
                </a:tc>
                <a:extLst>
                  <a:ext uri="{0D108BD9-81ED-4DB2-BD59-A6C34878D82A}">
                    <a16:rowId xmlns:a16="http://schemas.microsoft.com/office/drawing/2014/main" val="1524904644"/>
                  </a:ext>
                </a:extLst>
              </a:tr>
            </a:tbl>
          </a:graphicData>
        </a:graphic>
      </p:graphicFrame>
      <p:sp>
        <p:nvSpPr>
          <p:cNvPr id="5" name="Slide Number Placeholder 4">
            <a:extLst>
              <a:ext uri="{FF2B5EF4-FFF2-40B4-BE49-F238E27FC236}">
                <a16:creationId xmlns:a16="http://schemas.microsoft.com/office/drawing/2014/main" id="{DD359928-2E1E-2429-A779-E55C742345D2}"/>
              </a:ext>
            </a:extLst>
          </p:cNvPr>
          <p:cNvSpPr>
            <a:spLocks noGrp="1"/>
          </p:cNvSpPr>
          <p:nvPr>
            <p:ph type="sldNum" sz="quarter" idx="12"/>
          </p:nvPr>
        </p:nvSpPr>
        <p:spPr/>
        <p:txBody>
          <a:bodyPr/>
          <a:lstStyle/>
          <a:p>
            <a:fld id="{92AF051A-FF74-2247-B065-E58DA1926FE1}" type="slidenum">
              <a:rPr lang="en-US" smtClean="0"/>
              <a:t>5</a:t>
            </a:fld>
            <a:endParaRPr lang="en-US"/>
          </a:p>
        </p:txBody>
      </p:sp>
    </p:spTree>
    <p:extLst>
      <p:ext uri="{BB962C8B-B14F-4D97-AF65-F5344CB8AC3E}">
        <p14:creationId xmlns:p14="http://schemas.microsoft.com/office/powerpoint/2010/main" val="20710292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BD07F6-E210-BEDD-B5F3-FC685670AE73}"/>
              </a:ext>
            </a:extLst>
          </p:cNvPr>
          <p:cNvSpPr>
            <a:spLocks noGrp="1"/>
          </p:cNvSpPr>
          <p:nvPr>
            <p:ph type="title"/>
          </p:nvPr>
        </p:nvSpPr>
        <p:spPr/>
        <p:txBody>
          <a:bodyPr/>
          <a:lstStyle/>
          <a:p>
            <a:r>
              <a:rPr lang="en-US" dirty="0"/>
              <a:t>Classification </a:t>
            </a:r>
          </a:p>
        </p:txBody>
      </p:sp>
      <p:graphicFrame>
        <p:nvGraphicFramePr>
          <p:cNvPr id="4" name="Content Placeholder 3">
            <a:extLst>
              <a:ext uri="{FF2B5EF4-FFF2-40B4-BE49-F238E27FC236}">
                <a16:creationId xmlns:a16="http://schemas.microsoft.com/office/drawing/2014/main" id="{687740F4-02C5-664E-6CD5-11DC71141244}"/>
              </a:ext>
            </a:extLst>
          </p:cNvPr>
          <p:cNvGraphicFramePr>
            <a:graphicFrameLocks noGrp="1"/>
          </p:cNvGraphicFramePr>
          <p:nvPr>
            <p:ph idx="1"/>
            <p:extLst>
              <p:ext uri="{D42A27DB-BD31-4B8C-83A1-F6EECF244321}">
                <p14:modId xmlns:p14="http://schemas.microsoft.com/office/powerpoint/2010/main" val="1509391924"/>
              </p:ext>
            </p:extLst>
          </p:nvPr>
        </p:nvGraphicFramePr>
        <p:xfrm>
          <a:off x="838200" y="1825625"/>
          <a:ext cx="10515597" cy="3815080"/>
        </p:xfrm>
        <a:graphic>
          <a:graphicData uri="http://schemas.openxmlformats.org/drawingml/2006/table">
            <a:tbl>
              <a:tblPr firstRow="1" bandRow="1">
                <a:tableStyleId>{5C22544A-7EE6-4342-B048-85BDC9FD1C3A}</a:tableStyleId>
              </a:tblPr>
              <a:tblGrid>
                <a:gridCol w="3505199">
                  <a:extLst>
                    <a:ext uri="{9D8B030D-6E8A-4147-A177-3AD203B41FA5}">
                      <a16:colId xmlns:a16="http://schemas.microsoft.com/office/drawing/2014/main" val="2081820284"/>
                    </a:ext>
                  </a:extLst>
                </a:gridCol>
                <a:gridCol w="3505199">
                  <a:extLst>
                    <a:ext uri="{9D8B030D-6E8A-4147-A177-3AD203B41FA5}">
                      <a16:colId xmlns:a16="http://schemas.microsoft.com/office/drawing/2014/main" val="3199596247"/>
                    </a:ext>
                  </a:extLst>
                </a:gridCol>
                <a:gridCol w="3505199">
                  <a:extLst>
                    <a:ext uri="{9D8B030D-6E8A-4147-A177-3AD203B41FA5}">
                      <a16:colId xmlns:a16="http://schemas.microsoft.com/office/drawing/2014/main" val="4171089743"/>
                    </a:ext>
                  </a:extLst>
                </a:gridCol>
              </a:tblGrid>
              <a:tr h="370840">
                <a:tc>
                  <a:txBody>
                    <a:bodyPr/>
                    <a:lstStyle/>
                    <a:p>
                      <a:r>
                        <a:rPr lang="en-US" sz="1000" dirty="0"/>
                        <a:t>Leading </a:t>
                      </a:r>
                    </a:p>
                  </a:txBody>
                  <a:tcPr/>
                </a:tc>
                <a:tc>
                  <a:txBody>
                    <a:bodyPr/>
                    <a:lstStyle/>
                    <a:p>
                      <a:r>
                        <a:rPr lang="en-US" sz="1000" dirty="0"/>
                        <a:t>Coincident</a:t>
                      </a:r>
                    </a:p>
                  </a:txBody>
                  <a:tcPr/>
                </a:tc>
                <a:tc>
                  <a:txBody>
                    <a:bodyPr/>
                    <a:lstStyle/>
                    <a:p>
                      <a:r>
                        <a:rPr lang="en-US" sz="1000" dirty="0"/>
                        <a:t>Lagging </a:t>
                      </a:r>
                    </a:p>
                  </a:txBody>
                  <a:tcPr/>
                </a:tc>
                <a:extLst>
                  <a:ext uri="{0D108BD9-81ED-4DB2-BD59-A6C34878D82A}">
                    <a16:rowId xmlns:a16="http://schemas.microsoft.com/office/drawing/2014/main" val="3102137747"/>
                  </a:ext>
                </a:extLst>
              </a:tr>
              <a:tr h="370840">
                <a:tc>
                  <a:txBody>
                    <a:bodyPr/>
                    <a:lstStyle/>
                    <a:p>
                      <a:r>
                        <a:rPr lang="en-US" sz="1000" dirty="0"/>
                        <a:t>1. </a:t>
                      </a:r>
                      <a:r>
                        <a:rPr lang="en-US" sz="1000" b="1" u="sng" dirty="0"/>
                        <a:t>Initial Unemployment Claims</a:t>
                      </a:r>
                      <a:r>
                        <a:rPr lang="en-US" sz="1000" dirty="0"/>
                        <a:t>: A rise in initial claims may suggest a weakening labor market and potential economic downturn.</a:t>
                      </a:r>
                    </a:p>
                    <a:p>
                      <a:r>
                        <a:rPr lang="en-US" sz="1000" dirty="0"/>
                        <a:t>2. </a:t>
                      </a:r>
                      <a:r>
                        <a:rPr lang="en-US" sz="1000" b="1" u="sng" dirty="0"/>
                        <a:t>Purchasing Managers’ Report (PMI)</a:t>
                      </a:r>
                      <a:r>
                        <a:rPr lang="en-US" sz="1000" dirty="0"/>
                        <a:t>: An increase in the PMI can signal economic expansion.</a:t>
                      </a:r>
                    </a:p>
                    <a:p>
                      <a:r>
                        <a:rPr lang="en-US" sz="1000" dirty="0"/>
                        <a:t>3. </a:t>
                      </a:r>
                      <a:r>
                        <a:rPr lang="en-US" sz="1000" b="1" u="sng" dirty="0"/>
                        <a:t>Consumer sentiment</a:t>
                      </a:r>
                      <a:r>
                        <a:rPr lang="en-US" sz="1000" dirty="0"/>
                        <a:t>: Consumer sentiment can be a leading indicator as it reflects consumer expectations about the economy.</a:t>
                      </a:r>
                    </a:p>
                    <a:p>
                      <a:r>
                        <a:rPr lang="en-US" sz="1000" dirty="0"/>
                        <a:t>4. </a:t>
                      </a:r>
                      <a:r>
                        <a:rPr lang="en-US" sz="1000" b="1" u="sng" dirty="0"/>
                        <a:t>Housing starts/Building Permits</a:t>
                      </a:r>
                      <a:r>
                        <a:rPr lang="en-US" sz="1000" dirty="0"/>
                        <a:t>: An increase in housing starts and permits may signal confidence in the economy and future demand.</a:t>
                      </a:r>
                    </a:p>
                    <a:p>
                      <a:r>
                        <a:rPr lang="en-US" sz="1000" dirty="0"/>
                        <a:t>5. </a:t>
                      </a:r>
                      <a:r>
                        <a:rPr lang="en-US" sz="1000" b="1" u="sng" dirty="0"/>
                        <a:t>Leading Economic Index (LEI)</a:t>
                      </a:r>
                      <a:r>
                        <a:rPr lang="en-US" sz="1000" dirty="0"/>
                        <a:t>: Designed to predict future economic activity, making it a leading indicator.</a:t>
                      </a:r>
                    </a:p>
                    <a:p>
                      <a:endParaRPr lang="en-US" sz="1000" dirty="0"/>
                    </a:p>
                    <a:p>
                      <a:endParaRPr lang="en-US" sz="1000" dirty="0"/>
                    </a:p>
                  </a:txBody>
                  <a:tcPr/>
                </a:tc>
                <a:tc>
                  <a:txBody>
                    <a:bodyPr/>
                    <a:lstStyle/>
                    <a:p>
                      <a:r>
                        <a:rPr lang="en-US" sz="1000" dirty="0"/>
                        <a:t>1. </a:t>
                      </a:r>
                      <a:r>
                        <a:rPr lang="en-US" sz="1000" b="1" u="sng" dirty="0"/>
                        <a:t>Employment</a:t>
                      </a:r>
                      <a:r>
                        <a:rPr lang="en-US" sz="1000" dirty="0"/>
                        <a:t>: Employment trends generally move in tandem with the overall economy.</a:t>
                      </a:r>
                    </a:p>
                    <a:p>
                      <a:r>
                        <a:rPr lang="en-US" sz="1000" dirty="0"/>
                        <a:t>2. </a:t>
                      </a:r>
                      <a:r>
                        <a:rPr lang="en-US" sz="1000" b="1" u="sng" dirty="0"/>
                        <a:t>Retail sales</a:t>
                      </a:r>
                      <a:r>
                        <a:rPr lang="en-US" sz="1000" dirty="0"/>
                        <a:t>: Reflects current consumer spending patterns.</a:t>
                      </a:r>
                    </a:p>
                    <a:p>
                      <a:r>
                        <a:rPr lang="en-US" sz="1000" dirty="0"/>
                        <a:t>3. </a:t>
                      </a:r>
                      <a:r>
                        <a:rPr lang="en-US" sz="1000" b="1" u="sng" dirty="0"/>
                        <a:t>Industrial Production/ Capacity Utilization</a:t>
                      </a:r>
                      <a:r>
                        <a:rPr lang="en-US" sz="1000" dirty="0"/>
                        <a:t>: Reflects current output levels in the industrial sector.</a:t>
                      </a:r>
                    </a:p>
                    <a:p>
                      <a:endParaRPr lang="en-US" sz="1000" dirty="0"/>
                    </a:p>
                  </a:txBody>
                  <a:tcPr/>
                </a:tc>
                <a:tc>
                  <a:txBody>
                    <a:bodyPr/>
                    <a:lstStyle/>
                    <a:p>
                      <a:r>
                        <a:rPr lang="en-US" sz="1000" dirty="0"/>
                        <a:t>1. </a:t>
                      </a:r>
                      <a:r>
                        <a:rPr lang="en-US" sz="1000" b="1" u="sng" dirty="0"/>
                        <a:t>CPI (Consumer Price Index)</a:t>
                      </a:r>
                      <a:r>
                        <a:rPr lang="en-US" sz="1000" dirty="0"/>
                        <a:t>: Inflation tends to be a lagging indicator, responding to changes in economic conditions after they have occurred.</a:t>
                      </a:r>
                    </a:p>
                    <a:p>
                      <a:r>
                        <a:rPr lang="en-US" sz="1000" dirty="0"/>
                        <a:t>2. </a:t>
                      </a:r>
                      <a:r>
                        <a:rPr lang="en-US" sz="1000" b="1" u="sng" dirty="0"/>
                        <a:t>Durable goods orders</a:t>
                      </a:r>
                      <a:r>
                        <a:rPr lang="en-US" sz="1000" dirty="0"/>
                        <a:t>: Can be a leading or coincident indicator but may also exhibit lagging characteristics.</a:t>
                      </a:r>
                    </a:p>
                    <a:p>
                      <a:r>
                        <a:rPr lang="en-US" sz="1000" dirty="0"/>
                        <a:t>3. </a:t>
                      </a:r>
                      <a:r>
                        <a:rPr lang="en-US" sz="1000" u="sng" dirty="0"/>
                        <a:t>GDP</a:t>
                      </a:r>
                      <a:r>
                        <a:rPr lang="en-US" sz="1000" dirty="0"/>
                        <a:t>: Typically considered a lagging indicator as it measures past economic performance.</a:t>
                      </a:r>
                    </a:p>
                    <a:p>
                      <a:r>
                        <a:rPr lang="en-US" sz="1000" dirty="0"/>
                        <a:t>4. </a:t>
                      </a:r>
                      <a:r>
                        <a:rPr lang="en-US" sz="1000" b="1" u="sng" dirty="0"/>
                        <a:t>Personal Income/Consumption Spending</a:t>
                      </a:r>
                      <a:r>
                        <a:rPr lang="en-US" sz="1000" dirty="0"/>
                        <a:t>: Can be coincident or lagging, depending on the context.</a:t>
                      </a:r>
                    </a:p>
                    <a:p>
                      <a:r>
                        <a:rPr lang="en-US" sz="1000" dirty="0"/>
                        <a:t>5. </a:t>
                      </a:r>
                      <a:r>
                        <a:rPr lang="en-US" sz="1000" b="1" u="sng" dirty="0"/>
                        <a:t>New home sales</a:t>
                      </a:r>
                      <a:r>
                        <a:rPr lang="en-US" sz="1000" dirty="0"/>
                        <a:t>: Can be a leading indicator but may also have lagging characteristics.</a:t>
                      </a:r>
                    </a:p>
                    <a:p>
                      <a:r>
                        <a:rPr lang="en-US" sz="1000" dirty="0"/>
                        <a:t>6. </a:t>
                      </a:r>
                      <a:r>
                        <a:rPr lang="en-US" sz="1000" b="1" u="sng" dirty="0"/>
                        <a:t>Construction spending</a:t>
                      </a:r>
                      <a:r>
                        <a:rPr lang="en-US" sz="1000" dirty="0"/>
                        <a:t>: Reflects current construction activity but can have lagging elements.</a:t>
                      </a:r>
                    </a:p>
                    <a:p>
                      <a:r>
                        <a:rPr lang="en-US" sz="1000" dirty="0"/>
                        <a:t>7. </a:t>
                      </a:r>
                      <a:r>
                        <a:rPr lang="en-US" sz="1000" b="1" u="sng" dirty="0"/>
                        <a:t>Factory orders</a:t>
                      </a:r>
                      <a:r>
                        <a:rPr lang="en-US" sz="1000" dirty="0"/>
                        <a:t>: Reflects current demand for manufactured goods but may also be influenced by lagging factors.</a:t>
                      </a:r>
                    </a:p>
                    <a:p>
                      <a:r>
                        <a:rPr lang="en-US" sz="1000" dirty="0"/>
                        <a:t>8</a:t>
                      </a:r>
                      <a:r>
                        <a:rPr lang="en-US" sz="1000" b="1" u="sng" dirty="0"/>
                        <a:t>. Business inventories/sales</a:t>
                      </a:r>
                      <a:r>
                        <a:rPr lang="en-US" sz="1000" dirty="0"/>
                        <a:t>: Inventory levels can be both coincident and lagging indicators.</a:t>
                      </a:r>
                    </a:p>
                    <a:p>
                      <a:r>
                        <a:rPr lang="en-US" sz="1000" dirty="0"/>
                        <a:t>9.</a:t>
                      </a:r>
                      <a:r>
                        <a:rPr lang="en-US" sz="1000" b="1" u="sng" dirty="0"/>
                        <a:t>Trade Balance</a:t>
                      </a:r>
                      <a:r>
                        <a:rPr lang="en-US" sz="1000" dirty="0"/>
                        <a:t>: Can be a lagging indicator, reflecting past trade imbalances.</a:t>
                      </a:r>
                    </a:p>
                    <a:p>
                      <a:r>
                        <a:rPr lang="en-US" sz="1000" dirty="0"/>
                        <a:t>10. </a:t>
                      </a:r>
                      <a:r>
                        <a:rPr lang="en-US" sz="1000" b="1" u="sng" dirty="0"/>
                        <a:t>Nonfarm productivity/unit labor costs</a:t>
                      </a:r>
                      <a:r>
                        <a:rPr lang="en-US" sz="1000" dirty="0"/>
                        <a:t>: These can be coincident or lagging indicators.</a:t>
                      </a:r>
                    </a:p>
                    <a:p>
                      <a:endParaRPr lang="en-US" sz="1000" dirty="0"/>
                    </a:p>
                  </a:txBody>
                  <a:tcPr/>
                </a:tc>
                <a:extLst>
                  <a:ext uri="{0D108BD9-81ED-4DB2-BD59-A6C34878D82A}">
                    <a16:rowId xmlns:a16="http://schemas.microsoft.com/office/drawing/2014/main" val="4236284360"/>
                  </a:ext>
                </a:extLst>
              </a:tr>
            </a:tbl>
          </a:graphicData>
        </a:graphic>
      </p:graphicFrame>
      <p:sp>
        <p:nvSpPr>
          <p:cNvPr id="5" name="Slide Number Placeholder 4">
            <a:extLst>
              <a:ext uri="{FF2B5EF4-FFF2-40B4-BE49-F238E27FC236}">
                <a16:creationId xmlns:a16="http://schemas.microsoft.com/office/drawing/2014/main" id="{FA854B61-0BB3-5055-BC9C-AC02C49EBEB1}"/>
              </a:ext>
            </a:extLst>
          </p:cNvPr>
          <p:cNvSpPr>
            <a:spLocks noGrp="1"/>
          </p:cNvSpPr>
          <p:nvPr>
            <p:ph type="sldNum" sz="quarter" idx="12"/>
          </p:nvPr>
        </p:nvSpPr>
        <p:spPr/>
        <p:txBody>
          <a:bodyPr/>
          <a:lstStyle/>
          <a:p>
            <a:fld id="{92AF051A-FF74-2247-B065-E58DA1926FE1}" type="slidenum">
              <a:rPr lang="en-US" smtClean="0"/>
              <a:t>6</a:t>
            </a:fld>
            <a:endParaRPr lang="en-US"/>
          </a:p>
        </p:txBody>
      </p:sp>
    </p:spTree>
    <p:extLst>
      <p:ext uri="{BB962C8B-B14F-4D97-AF65-F5344CB8AC3E}">
        <p14:creationId xmlns:p14="http://schemas.microsoft.com/office/powerpoint/2010/main" val="18357738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3E847-70ED-884A-C653-D94E7F4EA4A6}"/>
              </a:ext>
            </a:extLst>
          </p:cNvPr>
          <p:cNvSpPr>
            <a:spLocks noGrp="1"/>
          </p:cNvSpPr>
          <p:nvPr>
            <p:ph type="title"/>
          </p:nvPr>
        </p:nvSpPr>
        <p:spPr>
          <a:xfrm>
            <a:off x="73702" y="0"/>
            <a:ext cx="10515600" cy="699177"/>
          </a:xfrm>
        </p:spPr>
        <p:txBody>
          <a:bodyPr/>
          <a:lstStyle/>
          <a:p>
            <a:r>
              <a:rPr lang="en-US" dirty="0"/>
              <a:t>Indicator quality</a:t>
            </a:r>
          </a:p>
        </p:txBody>
      </p:sp>
      <p:sp>
        <p:nvSpPr>
          <p:cNvPr id="3" name="Content Placeholder 2">
            <a:extLst>
              <a:ext uri="{FF2B5EF4-FFF2-40B4-BE49-F238E27FC236}">
                <a16:creationId xmlns:a16="http://schemas.microsoft.com/office/drawing/2014/main" id="{BF3337BB-F564-B52C-E53A-D0CD753D7C24}"/>
              </a:ext>
            </a:extLst>
          </p:cNvPr>
          <p:cNvSpPr>
            <a:spLocks noGrp="1"/>
          </p:cNvSpPr>
          <p:nvPr>
            <p:ph idx="1"/>
          </p:nvPr>
        </p:nvSpPr>
        <p:spPr>
          <a:xfrm>
            <a:off x="575873" y="761323"/>
            <a:ext cx="10515600" cy="5497070"/>
          </a:xfrm>
        </p:spPr>
        <p:txBody>
          <a:bodyPr>
            <a:noAutofit/>
          </a:bodyPr>
          <a:lstStyle/>
          <a:p>
            <a:pPr marL="0" indent="0">
              <a:buNone/>
            </a:pPr>
            <a:r>
              <a:rPr lang="en-US" sz="1400" dirty="0"/>
              <a:t>Several factors determine the quality of an economic indicator:</a:t>
            </a:r>
          </a:p>
          <a:p>
            <a:r>
              <a:rPr lang="en-US" sz="1400" b="1" u="sng" dirty="0"/>
              <a:t>Accuracy</a:t>
            </a:r>
            <a:r>
              <a:rPr lang="en-US" sz="1400" dirty="0"/>
              <a:t>: The indicator should accurately reflect the economic phenomenon it aims to measure. This involves using reliable data sources and appropriate methodologies for data collection and calculation.</a:t>
            </a:r>
          </a:p>
          <a:p>
            <a:r>
              <a:rPr lang="en-US" sz="1400" b="1" u="sng" dirty="0"/>
              <a:t>Relevance</a:t>
            </a:r>
            <a:r>
              <a:rPr lang="en-US" sz="1400" dirty="0"/>
              <a:t>: The indicator should be relevant to the aspect of the economy being analyzed. It should provide meaningful insights into economic activity or trends within a specific sector or the economy as a whole.</a:t>
            </a:r>
          </a:p>
          <a:p>
            <a:r>
              <a:rPr lang="en-US" sz="1400" b="1" u="sng" dirty="0"/>
              <a:t>Timeliness</a:t>
            </a:r>
            <a:r>
              <a:rPr lang="en-US" sz="1400" dirty="0"/>
              <a:t>: Timeliness refers to how quickly the indicator is released after the period it measures. Timely indicators are crucial for policymakers, investors, and analysts to make informed decisions. High-frequency data can provide more up-to-date information but may sacrifice depth or accuracy.</a:t>
            </a:r>
          </a:p>
          <a:p>
            <a:r>
              <a:rPr lang="en-US" sz="1400" b="1" u="sng" dirty="0"/>
              <a:t>Frequency</a:t>
            </a:r>
            <a:r>
              <a:rPr lang="en-US" sz="1400" dirty="0"/>
              <a:t>: Frequency refers to how often the data is collected and reported. Higher frequency data allows for more granular analysis and can capture short-term fluctuations in economic activity. However, higher frequency data may also be more volatile and subject to revisions.</a:t>
            </a:r>
          </a:p>
          <a:p>
            <a:r>
              <a:rPr lang="en-US" sz="1400" b="1" u="sng" dirty="0"/>
              <a:t>Volatility</a:t>
            </a:r>
            <a:r>
              <a:rPr lang="en-US" sz="1400" dirty="0"/>
              <a:t>: Volatility measures the degree of variation or fluctuation in the indicator over time. While some volatility is expected in economic indicators due to the dynamic nature of the economy, excessive volatility can make it difficult to interpret the underlying trends or patterns accurately.</a:t>
            </a:r>
          </a:p>
          <a:p>
            <a:r>
              <a:rPr lang="en-US" sz="1400" b="1" u="sng" dirty="0"/>
              <a:t>Lead/Lag</a:t>
            </a:r>
            <a:r>
              <a:rPr lang="en-US" sz="1400" dirty="0"/>
              <a:t>: Lead/lag refers to whether the indicator precedes, coincides with, or lags behind changes in the economy. Leading indicators provide insights into future economic trends and are valuable for forecasting. Coincident indicators move in tandem with overall economic activity and provide a real-time snapshot of the economy. Lagging indicators confirm trends that have already occurred and are useful for assessing the timing and magnitude of economic shifts.</a:t>
            </a:r>
          </a:p>
          <a:p>
            <a:r>
              <a:rPr lang="en-US" sz="1400" b="1" u="sng" dirty="0"/>
              <a:t>Consistency</a:t>
            </a:r>
            <a:r>
              <a:rPr lang="en-US" sz="1400" dirty="0"/>
              <a:t>: Consistency refers to the stability and reliability of the indicator's behavior over time. Consistent indicators are easier to interpret and incorporate into economic models or analyses.</a:t>
            </a:r>
          </a:p>
          <a:p>
            <a:r>
              <a:rPr lang="en-US" sz="1400" b="1" u="sng" dirty="0"/>
              <a:t>Accessibility</a:t>
            </a:r>
            <a:r>
              <a:rPr lang="en-US" sz="1400" dirty="0"/>
              <a:t>: The indicator should be readily available and accessible to policymakers, analysts, and the general public. Accessibility ensures transparency and facilitates widespread use and understanding of the indicator's implications.</a:t>
            </a:r>
          </a:p>
        </p:txBody>
      </p:sp>
      <p:sp>
        <p:nvSpPr>
          <p:cNvPr id="4" name="Slide Number Placeholder 3">
            <a:extLst>
              <a:ext uri="{FF2B5EF4-FFF2-40B4-BE49-F238E27FC236}">
                <a16:creationId xmlns:a16="http://schemas.microsoft.com/office/drawing/2014/main" id="{39DB4315-733C-6F98-97BF-E7E47E89C6C6}"/>
              </a:ext>
            </a:extLst>
          </p:cNvPr>
          <p:cNvSpPr>
            <a:spLocks noGrp="1"/>
          </p:cNvSpPr>
          <p:nvPr>
            <p:ph type="sldNum" sz="quarter" idx="12"/>
          </p:nvPr>
        </p:nvSpPr>
        <p:spPr/>
        <p:txBody>
          <a:bodyPr/>
          <a:lstStyle/>
          <a:p>
            <a:fld id="{92AF051A-FF74-2247-B065-E58DA1926FE1}" type="slidenum">
              <a:rPr lang="en-US" smtClean="0"/>
              <a:t>7</a:t>
            </a:fld>
            <a:endParaRPr lang="en-US"/>
          </a:p>
        </p:txBody>
      </p:sp>
    </p:spTree>
    <p:extLst>
      <p:ext uri="{BB962C8B-B14F-4D97-AF65-F5344CB8AC3E}">
        <p14:creationId xmlns:p14="http://schemas.microsoft.com/office/powerpoint/2010/main" val="4051570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A9295-CB6D-0C0D-AD30-ED0131EF5AC6}"/>
              </a:ext>
            </a:extLst>
          </p:cNvPr>
          <p:cNvSpPr>
            <a:spLocks noGrp="1"/>
          </p:cNvSpPr>
          <p:nvPr>
            <p:ph type="title"/>
          </p:nvPr>
        </p:nvSpPr>
        <p:spPr>
          <a:xfrm>
            <a:off x="238594" y="167052"/>
            <a:ext cx="10515600" cy="669196"/>
          </a:xfrm>
        </p:spPr>
        <p:txBody>
          <a:bodyPr>
            <a:normAutofit fontScale="90000"/>
          </a:bodyPr>
          <a:lstStyle/>
          <a:p>
            <a:r>
              <a:rPr lang="en-US" dirty="0"/>
              <a:t>Gross Domestic Product (GDP)</a:t>
            </a:r>
          </a:p>
        </p:txBody>
      </p:sp>
      <p:graphicFrame>
        <p:nvGraphicFramePr>
          <p:cNvPr id="4" name="Content Placeholder 3">
            <a:extLst>
              <a:ext uri="{FF2B5EF4-FFF2-40B4-BE49-F238E27FC236}">
                <a16:creationId xmlns:a16="http://schemas.microsoft.com/office/drawing/2014/main" id="{4065CA4A-DFE8-C732-263A-85D2C2ADA38C}"/>
              </a:ext>
            </a:extLst>
          </p:cNvPr>
          <p:cNvGraphicFramePr>
            <a:graphicFrameLocks noGrp="1"/>
          </p:cNvGraphicFramePr>
          <p:nvPr>
            <p:ph idx="1"/>
            <p:extLst>
              <p:ext uri="{D42A27DB-BD31-4B8C-83A1-F6EECF244321}">
                <p14:modId xmlns:p14="http://schemas.microsoft.com/office/powerpoint/2010/main" val="1571888311"/>
              </p:ext>
            </p:extLst>
          </p:nvPr>
        </p:nvGraphicFramePr>
        <p:xfrm>
          <a:off x="5370695" y="906905"/>
          <a:ext cx="6572250" cy="1752600"/>
        </p:xfrm>
        <a:graphic>
          <a:graphicData uri="http://schemas.openxmlformats.org/drawingml/2006/table">
            <a:tbl>
              <a:tblPr firstRow="1" bandRow="1">
                <a:tableStyleId>{5C22544A-7EE6-4342-B048-85BDC9FD1C3A}</a:tableStyleId>
              </a:tblPr>
              <a:tblGrid>
                <a:gridCol w="1314450">
                  <a:extLst>
                    <a:ext uri="{9D8B030D-6E8A-4147-A177-3AD203B41FA5}">
                      <a16:colId xmlns:a16="http://schemas.microsoft.com/office/drawing/2014/main" val="1832443906"/>
                    </a:ext>
                  </a:extLst>
                </a:gridCol>
                <a:gridCol w="1314450">
                  <a:extLst>
                    <a:ext uri="{9D8B030D-6E8A-4147-A177-3AD203B41FA5}">
                      <a16:colId xmlns:a16="http://schemas.microsoft.com/office/drawing/2014/main" val="3103549292"/>
                    </a:ext>
                  </a:extLst>
                </a:gridCol>
                <a:gridCol w="1314450">
                  <a:extLst>
                    <a:ext uri="{9D8B030D-6E8A-4147-A177-3AD203B41FA5}">
                      <a16:colId xmlns:a16="http://schemas.microsoft.com/office/drawing/2014/main" val="3064373860"/>
                    </a:ext>
                  </a:extLst>
                </a:gridCol>
                <a:gridCol w="1314450">
                  <a:extLst>
                    <a:ext uri="{9D8B030D-6E8A-4147-A177-3AD203B41FA5}">
                      <a16:colId xmlns:a16="http://schemas.microsoft.com/office/drawing/2014/main" val="2446405785"/>
                    </a:ext>
                  </a:extLst>
                </a:gridCol>
                <a:gridCol w="1314450">
                  <a:extLst>
                    <a:ext uri="{9D8B030D-6E8A-4147-A177-3AD203B41FA5}">
                      <a16:colId xmlns:a16="http://schemas.microsoft.com/office/drawing/2014/main" val="751434084"/>
                    </a:ext>
                  </a:extLst>
                </a:gridCol>
              </a:tblGrid>
              <a:tr h="370840">
                <a:tc>
                  <a:txBody>
                    <a:bodyPr/>
                    <a:lstStyle/>
                    <a:p>
                      <a:endParaRPr lang="en-US"/>
                    </a:p>
                  </a:txBody>
                  <a:tcPr/>
                </a:tc>
                <a:tc>
                  <a:txBody>
                    <a:bodyPr/>
                    <a:lstStyle/>
                    <a:p>
                      <a:endParaRPr lang="en-US" dirty="0"/>
                    </a:p>
                  </a:txBody>
                  <a:tcPr/>
                </a:tc>
                <a:tc gridSpan="3">
                  <a:txBody>
                    <a:bodyPr/>
                    <a:lstStyle/>
                    <a:p>
                      <a:r>
                        <a:rPr lang="en-US" dirty="0"/>
                        <a:t>Market </a:t>
                      </a:r>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789752364"/>
                  </a:ext>
                </a:extLst>
              </a:tr>
              <a:tr h="370840">
                <a:tc>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t>
                      </a:r>
                    </a:p>
                    <a:p>
                      <a:endParaRPr lang="en-US" dirty="0"/>
                    </a:p>
                  </a:txBody>
                  <a:tcPr/>
                </a:tc>
                <a:tc>
                  <a:txBody>
                    <a:bodyPr/>
                    <a:lstStyle/>
                    <a:p>
                      <a:r>
                        <a:rPr lang="en-US" dirty="0"/>
                        <a:t>Stock</a:t>
                      </a:r>
                    </a:p>
                  </a:txBody>
                  <a:tcPr/>
                </a:tc>
                <a:tc>
                  <a:txBody>
                    <a:bodyPr/>
                    <a:lstStyle/>
                    <a:p>
                      <a:r>
                        <a:rPr lang="en-US" dirty="0"/>
                        <a:t>Bond</a:t>
                      </a:r>
                    </a:p>
                  </a:txBody>
                  <a:tcPr/>
                </a:tc>
                <a:tc>
                  <a:txBody>
                    <a:bodyPr/>
                    <a:lstStyle/>
                    <a:p>
                      <a:r>
                        <a:rPr lang="en-US" dirty="0"/>
                        <a:t>Dollar</a:t>
                      </a:r>
                    </a:p>
                  </a:txBody>
                  <a:tcPr/>
                </a:tc>
                <a:extLst>
                  <a:ext uri="{0D108BD9-81ED-4DB2-BD59-A6C34878D82A}">
                    <a16:rowId xmlns:a16="http://schemas.microsoft.com/office/drawing/2014/main" val="82365793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GDP</a:t>
                      </a:r>
                    </a:p>
                  </a:txBody>
                  <a:tcPr/>
                </a:tc>
                <a:tc>
                  <a:txBody>
                    <a:bodyPr/>
                    <a:lstStyle/>
                    <a:p>
                      <a:r>
                        <a:rPr lang="en-US" dirty="0"/>
                        <a:t>Up</a:t>
                      </a:r>
                    </a:p>
                  </a:txBody>
                  <a:tcPr/>
                </a:tc>
                <a:tc>
                  <a:txBody>
                    <a:bodyPr/>
                    <a:lstStyle/>
                    <a:p>
                      <a:r>
                        <a:rPr lang="en-US" dirty="0"/>
                        <a:t>Up</a:t>
                      </a:r>
                    </a:p>
                  </a:txBody>
                  <a:tcPr/>
                </a:tc>
                <a:tc>
                  <a:txBody>
                    <a:bodyPr/>
                    <a:lstStyle/>
                    <a:p>
                      <a:r>
                        <a:rPr lang="en-US" dirty="0"/>
                        <a:t>Down</a:t>
                      </a:r>
                    </a:p>
                  </a:txBody>
                  <a:tcPr/>
                </a:tc>
                <a:tc>
                  <a:txBody>
                    <a:bodyPr/>
                    <a:lstStyle/>
                    <a:p>
                      <a:r>
                        <a:rPr lang="en-US" dirty="0"/>
                        <a:t>Up</a:t>
                      </a:r>
                    </a:p>
                  </a:txBody>
                  <a:tcPr/>
                </a:tc>
                <a:extLst>
                  <a:ext uri="{0D108BD9-81ED-4DB2-BD59-A6C34878D82A}">
                    <a16:rowId xmlns:a16="http://schemas.microsoft.com/office/drawing/2014/main" val="2240237553"/>
                  </a:ext>
                </a:extLst>
              </a:tr>
              <a:tr h="370840">
                <a:tc>
                  <a:txBody>
                    <a:bodyPr/>
                    <a:lstStyle/>
                    <a:p>
                      <a:endParaRPr lang="en-US" dirty="0"/>
                    </a:p>
                  </a:txBody>
                  <a:tcPr/>
                </a:tc>
                <a:tc>
                  <a:txBody>
                    <a:bodyPr/>
                    <a:lstStyle/>
                    <a:p>
                      <a:r>
                        <a:rPr lang="en-US" dirty="0"/>
                        <a:t>Down</a:t>
                      </a:r>
                    </a:p>
                  </a:txBody>
                  <a:tcPr/>
                </a:tc>
                <a:tc>
                  <a:txBody>
                    <a:bodyPr/>
                    <a:lstStyle/>
                    <a:p>
                      <a:r>
                        <a:rPr lang="en-US" dirty="0"/>
                        <a:t>Down</a:t>
                      </a:r>
                    </a:p>
                  </a:txBody>
                  <a:tcPr/>
                </a:tc>
                <a:tc>
                  <a:txBody>
                    <a:bodyPr/>
                    <a:lstStyle/>
                    <a:p>
                      <a:r>
                        <a:rPr lang="en-US" dirty="0"/>
                        <a:t>Up</a:t>
                      </a:r>
                    </a:p>
                  </a:txBody>
                  <a:tcPr/>
                </a:tc>
                <a:tc>
                  <a:txBody>
                    <a:bodyPr/>
                    <a:lstStyle/>
                    <a:p>
                      <a:r>
                        <a:rPr lang="en-US" dirty="0"/>
                        <a:t>Down</a:t>
                      </a:r>
                    </a:p>
                  </a:txBody>
                  <a:tcPr/>
                </a:tc>
                <a:extLst>
                  <a:ext uri="{0D108BD9-81ED-4DB2-BD59-A6C34878D82A}">
                    <a16:rowId xmlns:a16="http://schemas.microsoft.com/office/drawing/2014/main" val="3723964624"/>
                  </a:ext>
                </a:extLst>
              </a:tr>
            </a:tbl>
          </a:graphicData>
        </a:graphic>
      </p:graphicFrame>
      <p:sp>
        <p:nvSpPr>
          <p:cNvPr id="5" name="Slide Number Placeholder 4">
            <a:extLst>
              <a:ext uri="{FF2B5EF4-FFF2-40B4-BE49-F238E27FC236}">
                <a16:creationId xmlns:a16="http://schemas.microsoft.com/office/drawing/2014/main" id="{5AB5EC43-1ED0-AE5F-4488-AD5635701DDA}"/>
              </a:ext>
            </a:extLst>
          </p:cNvPr>
          <p:cNvSpPr>
            <a:spLocks noGrp="1"/>
          </p:cNvSpPr>
          <p:nvPr>
            <p:ph type="sldNum" sz="quarter" idx="12"/>
          </p:nvPr>
        </p:nvSpPr>
        <p:spPr/>
        <p:txBody>
          <a:bodyPr/>
          <a:lstStyle/>
          <a:p>
            <a:fld id="{92AF051A-FF74-2247-B065-E58DA1926FE1}" type="slidenum">
              <a:rPr lang="en-US" smtClean="0"/>
              <a:t>8</a:t>
            </a:fld>
            <a:endParaRPr lang="en-US"/>
          </a:p>
        </p:txBody>
      </p:sp>
      <p:sp>
        <p:nvSpPr>
          <p:cNvPr id="6" name="Content Placeholder 2">
            <a:extLst>
              <a:ext uri="{FF2B5EF4-FFF2-40B4-BE49-F238E27FC236}">
                <a16:creationId xmlns:a16="http://schemas.microsoft.com/office/drawing/2014/main" id="{7D3B4100-7663-0510-3ABA-91683521F9C7}"/>
              </a:ext>
            </a:extLst>
          </p:cNvPr>
          <p:cNvSpPr txBox="1">
            <a:spLocks/>
          </p:cNvSpPr>
          <p:nvPr/>
        </p:nvSpPr>
        <p:spPr>
          <a:xfrm>
            <a:off x="216815" y="906905"/>
            <a:ext cx="4894831" cy="5270058"/>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GDP = C+I+G+X-M</a:t>
            </a:r>
          </a:p>
          <a:p>
            <a:r>
              <a:rPr lang="en-US" sz="1800" dirty="0"/>
              <a:t>C: Consumption</a:t>
            </a:r>
          </a:p>
          <a:p>
            <a:pPr lvl="1"/>
            <a:r>
              <a:rPr lang="en-US" sz="1400" dirty="0"/>
              <a:t>Durable goods: items expected to last three years or more (automobiles, furniture , golf clubs </a:t>
            </a:r>
            <a:r>
              <a:rPr lang="en-US" sz="1400" dirty="0" err="1"/>
              <a:t>etc</a:t>
            </a:r>
            <a:r>
              <a:rPr lang="en-US" sz="1400" dirty="0"/>
              <a:t>)</a:t>
            </a:r>
          </a:p>
          <a:p>
            <a:pPr lvl="1"/>
            <a:r>
              <a:rPr lang="en-US" sz="1400" dirty="0"/>
              <a:t>Nondurable goods: which are expected to last less than three years (food, clothing, and aspirin)</a:t>
            </a:r>
          </a:p>
          <a:p>
            <a:pPr lvl="1"/>
            <a:r>
              <a:rPr lang="en-US" sz="1400" dirty="0"/>
              <a:t>Services: medical care, haircuts, and legal fees</a:t>
            </a:r>
          </a:p>
          <a:p>
            <a:r>
              <a:rPr lang="en-US" sz="1800" dirty="0"/>
              <a:t>I: investment </a:t>
            </a:r>
          </a:p>
          <a:p>
            <a:pPr lvl="1"/>
            <a:r>
              <a:rPr lang="en-US" sz="1400" dirty="0"/>
              <a:t>Nonresidential : includes spending on plant and equipment (auto factories, computers, and oil rigs)</a:t>
            </a:r>
          </a:p>
          <a:p>
            <a:pPr lvl="1"/>
            <a:r>
              <a:rPr lang="en-US" sz="1400" dirty="0"/>
              <a:t>Residential : single family and multi-family home building</a:t>
            </a:r>
          </a:p>
          <a:p>
            <a:pPr lvl="1"/>
            <a:r>
              <a:rPr lang="en-US" sz="1400" dirty="0"/>
              <a:t>Business inventories </a:t>
            </a:r>
          </a:p>
          <a:p>
            <a:r>
              <a:rPr lang="en-US" sz="1800" dirty="0"/>
              <a:t>G: Government spending</a:t>
            </a:r>
          </a:p>
          <a:p>
            <a:pPr lvl="1"/>
            <a:r>
              <a:rPr lang="en-US" sz="1400" dirty="0"/>
              <a:t>Entitlement (social security, </a:t>
            </a:r>
            <a:r>
              <a:rPr lang="en-US" sz="1400" dirty="0" err="1"/>
              <a:t>medicare</a:t>
            </a:r>
            <a:r>
              <a:rPr lang="en-US" sz="1400" dirty="0"/>
              <a:t>, and veterans benefits)</a:t>
            </a:r>
          </a:p>
          <a:p>
            <a:pPr lvl="1"/>
            <a:r>
              <a:rPr lang="en-US" sz="1400" dirty="0"/>
              <a:t>defense (aircraft carriers, bombs, and tanks)</a:t>
            </a:r>
          </a:p>
          <a:p>
            <a:pPr lvl="1"/>
            <a:r>
              <a:rPr lang="en-US" sz="1400" dirty="0"/>
              <a:t>Discretionary spending (NASA, the Park service, the IRS, and the FBI)</a:t>
            </a:r>
          </a:p>
          <a:p>
            <a:pPr lvl="1"/>
            <a:r>
              <a:rPr lang="en-US" sz="1400" dirty="0"/>
              <a:t>Interest payments</a:t>
            </a:r>
          </a:p>
          <a:p>
            <a:r>
              <a:rPr lang="en-US" sz="1800" dirty="0"/>
              <a:t>X: exports </a:t>
            </a:r>
          </a:p>
          <a:p>
            <a:pPr lvl="1"/>
            <a:endParaRPr lang="en-US" sz="1400" dirty="0"/>
          </a:p>
          <a:p>
            <a:r>
              <a:rPr lang="en-US" sz="1800" dirty="0"/>
              <a:t>M: Imports </a:t>
            </a:r>
          </a:p>
        </p:txBody>
      </p:sp>
      <p:sp>
        <p:nvSpPr>
          <p:cNvPr id="7" name="Content Placeholder 2">
            <a:extLst>
              <a:ext uri="{FF2B5EF4-FFF2-40B4-BE49-F238E27FC236}">
                <a16:creationId xmlns:a16="http://schemas.microsoft.com/office/drawing/2014/main" id="{4E8DE8EF-7C91-F311-EBD2-C49C52F8AF66}"/>
              </a:ext>
            </a:extLst>
          </p:cNvPr>
          <p:cNvSpPr txBox="1">
            <a:spLocks/>
          </p:cNvSpPr>
          <p:nvPr/>
        </p:nvSpPr>
        <p:spPr>
          <a:xfrm>
            <a:off x="5338455" y="2865620"/>
            <a:ext cx="6636730" cy="29505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Positive GDP growth</a:t>
            </a:r>
          </a:p>
          <a:p>
            <a:pPr lvl="1"/>
            <a:r>
              <a:rPr lang="en-US" sz="1400" dirty="0"/>
              <a:t>Indicates a healthy economy which can lead to increased corporate profits, consumer spending and foreign investment</a:t>
            </a:r>
          </a:p>
          <a:p>
            <a:pPr lvl="1"/>
            <a:r>
              <a:rPr lang="en-US" sz="1400" dirty="0"/>
              <a:t>Central banks may raise interest rates to prevent the economy from overheating and to control inflation</a:t>
            </a:r>
          </a:p>
          <a:p>
            <a:r>
              <a:rPr lang="en-US" sz="1800" dirty="0"/>
              <a:t>Negative GDP growth</a:t>
            </a:r>
          </a:p>
          <a:p>
            <a:pPr lvl="1"/>
            <a:r>
              <a:rPr lang="en-US" sz="1400" dirty="0"/>
              <a:t>It can lead to a decrease in investors confidence in future profitability of companies and increases risk-aversion</a:t>
            </a:r>
          </a:p>
          <a:p>
            <a:pPr lvl="1"/>
            <a:r>
              <a:rPr lang="en-US" sz="1400" dirty="0"/>
              <a:t>Central banks may lower interest rates to stimulate economic activity</a:t>
            </a:r>
          </a:p>
          <a:p>
            <a:pPr lvl="1"/>
            <a:r>
              <a:rPr lang="en-US" sz="1400" dirty="0"/>
              <a:t>Foreign investors may seek assets in other currencies or regions with stronger economic prospects </a:t>
            </a:r>
          </a:p>
          <a:p>
            <a:pPr marL="457200" lvl="1" indent="0">
              <a:buNone/>
            </a:pPr>
            <a:endParaRPr lang="en-US" sz="1000" dirty="0"/>
          </a:p>
        </p:txBody>
      </p:sp>
    </p:spTree>
    <p:extLst>
      <p:ext uri="{BB962C8B-B14F-4D97-AF65-F5344CB8AC3E}">
        <p14:creationId xmlns:p14="http://schemas.microsoft.com/office/powerpoint/2010/main" val="26334446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0DA3E-DFF0-CDFD-798B-84980A7F0D19}"/>
              </a:ext>
            </a:extLst>
          </p:cNvPr>
          <p:cNvSpPr>
            <a:spLocks noGrp="1"/>
          </p:cNvSpPr>
          <p:nvPr>
            <p:ph type="title"/>
          </p:nvPr>
        </p:nvSpPr>
        <p:spPr>
          <a:xfrm>
            <a:off x="156148" y="136525"/>
            <a:ext cx="10515600" cy="931524"/>
          </a:xfrm>
        </p:spPr>
        <p:txBody>
          <a:bodyPr/>
          <a:lstStyle/>
          <a:p>
            <a:r>
              <a:rPr lang="en-US" dirty="0"/>
              <a:t>Initial Unemployment Claims</a:t>
            </a:r>
          </a:p>
        </p:txBody>
      </p:sp>
      <p:sp>
        <p:nvSpPr>
          <p:cNvPr id="3" name="Content Placeholder 2">
            <a:extLst>
              <a:ext uri="{FF2B5EF4-FFF2-40B4-BE49-F238E27FC236}">
                <a16:creationId xmlns:a16="http://schemas.microsoft.com/office/drawing/2014/main" id="{F2FF31B3-591A-3848-3FF0-CE45C474CBAC}"/>
              </a:ext>
            </a:extLst>
          </p:cNvPr>
          <p:cNvSpPr>
            <a:spLocks noGrp="1"/>
          </p:cNvSpPr>
          <p:nvPr>
            <p:ph idx="1"/>
          </p:nvPr>
        </p:nvSpPr>
        <p:spPr>
          <a:xfrm>
            <a:off x="351020" y="1137920"/>
            <a:ext cx="4903032" cy="4351338"/>
          </a:xfrm>
        </p:spPr>
        <p:txBody>
          <a:bodyPr/>
          <a:lstStyle/>
          <a:p>
            <a:r>
              <a:rPr lang="en-US" dirty="0"/>
              <a:t>Initial unemployment claims are a measure of how many people are filing or unemployment benefits for the </a:t>
            </a:r>
            <a:r>
              <a:rPr lang="en-US" u="sng" dirty="0"/>
              <a:t>first time </a:t>
            </a:r>
            <a:r>
              <a:rPr lang="en-US" dirty="0"/>
              <a:t>in any given week</a:t>
            </a:r>
          </a:p>
          <a:p>
            <a:r>
              <a:rPr lang="en-US" dirty="0"/>
              <a:t>A leading indicator of economic activity </a:t>
            </a:r>
          </a:p>
          <a:p>
            <a:r>
              <a:rPr lang="en-US" dirty="0"/>
              <a:t>Weekly data is notoriously volatile </a:t>
            </a:r>
          </a:p>
        </p:txBody>
      </p:sp>
      <p:graphicFrame>
        <p:nvGraphicFramePr>
          <p:cNvPr id="4" name="Content Placeholder 3">
            <a:extLst>
              <a:ext uri="{FF2B5EF4-FFF2-40B4-BE49-F238E27FC236}">
                <a16:creationId xmlns:a16="http://schemas.microsoft.com/office/drawing/2014/main" id="{2D1002EC-6BE8-1793-082C-3359820C5FB2}"/>
              </a:ext>
            </a:extLst>
          </p:cNvPr>
          <p:cNvGraphicFramePr>
            <a:graphicFrameLocks/>
          </p:cNvGraphicFramePr>
          <p:nvPr>
            <p:extLst>
              <p:ext uri="{D42A27DB-BD31-4B8C-83A1-F6EECF244321}">
                <p14:modId xmlns:p14="http://schemas.microsoft.com/office/powerpoint/2010/main" val="1352223888"/>
              </p:ext>
            </p:extLst>
          </p:nvPr>
        </p:nvGraphicFramePr>
        <p:xfrm>
          <a:off x="5413948" y="1137920"/>
          <a:ext cx="6572250" cy="2291080"/>
        </p:xfrm>
        <a:graphic>
          <a:graphicData uri="http://schemas.openxmlformats.org/drawingml/2006/table">
            <a:tbl>
              <a:tblPr firstRow="1" bandRow="1">
                <a:tableStyleId>{5C22544A-7EE6-4342-B048-85BDC9FD1C3A}</a:tableStyleId>
              </a:tblPr>
              <a:tblGrid>
                <a:gridCol w="1314450">
                  <a:extLst>
                    <a:ext uri="{9D8B030D-6E8A-4147-A177-3AD203B41FA5}">
                      <a16:colId xmlns:a16="http://schemas.microsoft.com/office/drawing/2014/main" val="1832443906"/>
                    </a:ext>
                  </a:extLst>
                </a:gridCol>
                <a:gridCol w="1314450">
                  <a:extLst>
                    <a:ext uri="{9D8B030D-6E8A-4147-A177-3AD203B41FA5}">
                      <a16:colId xmlns:a16="http://schemas.microsoft.com/office/drawing/2014/main" val="3103549292"/>
                    </a:ext>
                  </a:extLst>
                </a:gridCol>
                <a:gridCol w="1314450">
                  <a:extLst>
                    <a:ext uri="{9D8B030D-6E8A-4147-A177-3AD203B41FA5}">
                      <a16:colId xmlns:a16="http://schemas.microsoft.com/office/drawing/2014/main" val="3064373860"/>
                    </a:ext>
                  </a:extLst>
                </a:gridCol>
                <a:gridCol w="1314450">
                  <a:extLst>
                    <a:ext uri="{9D8B030D-6E8A-4147-A177-3AD203B41FA5}">
                      <a16:colId xmlns:a16="http://schemas.microsoft.com/office/drawing/2014/main" val="2446405785"/>
                    </a:ext>
                  </a:extLst>
                </a:gridCol>
                <a:gridCol w="1314450">
                  <a:extLst>
                    <a:ext uri="{9D8B030D-6E8A-4147-A177-3AD203B41FA5}">
                      <a16:colId xmlns:a16="http://schemas.microsoft.com/office/drawing/2014/main" val="751434084"/>
                    </a:ext>
                  </a:extLst>
                </a:gridCol>
              </a:tblGrid>
              <a:tr h="370840">
                <a:tc>
                  <a:txBody>
                    <a:bodyPr/>
                    <a:lstStyle/>
                    <a:p>
                      <a:endParaRPr lang="en-US" dirty="0"/>
                    </a:p>
                  </a:txBody>
                  <a:tcPr/>
                </a:tc>
                <a:tc>
                  <a:txBody>
                    <a:bodyPr/>
                    <a:lstStyle/>
                    <a:p>
                      <a:endParaRPr lang="en-US"/>
                    </a:p>
                  </a:txBody>
                  <a:tcPr/>
                </a:tc>
                <a:tc gridSpan="3">
                  <a:txBody>
                    <a:bodyPr/>
                    <a:lstStyle/>
                    <a:p>
                      <a:r>
                        <a:rPr lang="en-US" dirty="0"/>
                        <a:t>Market </a:t>
                      </a:r>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789752364"/>
                  </a:ext>
                </a:extLst>
              </a:tr>
              <a:tr h="370840">
                <a:tc>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t>
                      </a:r>
                    </a:p>
                    <a:p>
                      <a:endParaRPr lang="en-US" dirty="0"/>
                    </a:p>
                  </a:txBody>
                  <a:tcPr/>
                </a:tc>
                <a:tc>
                  <a:txBody>
                    <a:bodyPr/>
                    <a:lstStyle/>
                    <a:p>
                      <a:r>
                        <a:rPr lang="en-US" dirty="0"/>
                        <a:t>Stock</a:t>
                      </a:r>
                    </a:p>
                  </a:txBody>
                  <a:tcPr/>
                </a:tc>
                <a:tc>
                  <a:txBody>
                    <a:bodyPr/>
                    <a:lstStyle/>
                    <a:p>
                      <a:r>
                        <a:rPr lang="en-US" dirty="0"/>
                        <a:t>Bond</a:t>
                      </a:r>
                    </a:p>
                  </a:txBody>
                  <a:tcPr/>
                </a:tc>
                <a:tc>
                  <a:txBody>
                    <a:bodyPr/>
                    <a:lstStyle/>
                    <a:p>
                      <a:r>
                        <a:rPr lang="en-US" dirty="0"/>
                        <a:t>Dollar</a:t>
                      </a:r>
                    </a:p>
                  </a:txBody>
                  <a:tcPr/>
                </a:tc>
                <a:extLst>
                  <a:ext uri="{0D108BD9-81ED-4DB2-BD59-A6C34878D82A}">
                    <a16:rowId xmlns:a16="http://schemas.microsoft.com/office/drawing/2014/main" val="82365793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Initial Claims</a:t>
                      </a:r>
                    </a:p>
                  </a:txBody>
                  <a:tcPr/>
                </a:tc>
                <a:tc>
                  <a:txBody>
                    <a:bodyPr/>
                    <a:lstStyle/>
                    <a:p>
                      <a:r>
                        <a:rPr lang="en-US" dirty="0"/>
                        <a:t>Up</a:t>
                      </a:r>
                    </a:p>
                  </a:txBody>
                  <a:tcPr/>
                </a:tc>
                <a:tc>
                  <a:txBody>
                    <a:bodyPr/>
                    <a:lstStyle/>
                    <a:p>
                      <a:r>
                        <a:rPr lang="en-US" dirty="0"/>
                        <a:t>No reaction</a:t>
                      </a:r>
                    </a:p>
                  </a:txBody>
                  <a:tcPr/>
                </a:tc>
                <a:tc>
                  <a:txBody>
                    <a:bodyPr/>
                    <a:lstStyle/>
                    <a:p>
                      <a:r>
                        <a:rPr lang="en-US" dirty="0"/>
                        <a:t>Up</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 reaction</a:t>
                      </a:r>
                    </a:p>
                    <a:p>
                      <a:endParaRPr lang="en-US" dirty="0"/>
                    </a:p>
                  </a:txBody>
                  <a:tcPr/>
                </a:tc>
                <a:extLst>
                  <a:ext uri="{0D108BD9-81ED-4DB2-BD59-A6C34878D82A}">
                    <a16:rowId xmlns:a16="http://schemas.microsoft.com/office/drawing/2014/main" val="2240237553"/>
                  </a:ext>
                </a:extLst>
              </a:tr>
              <a:tr h="370840">
                <a:tc>
                  <a:txBody>
                    <a:bodyPr/>
                    <a:lstStyle/>
                    <a:p>
                      <a:endParaRPr lang="en-US" dirty="0"/>
                    </a:p>
                  </a:txBody>
                  <a:tcPr/>
                </a:tc>
                <a:tc>
                  <a:txBody>
                    <a:bodyPr/>
                    <a:lstStyle/>
                    <a:p>
                      <a:r>
                        <a:rPr lang="en-US" dirty="0"/>
                        <a:t>Down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 reaction</a:t>
                      </a:r>
                    </a:p>
                    <a:p>
                      <a:endParaRPr lang="en-US" dirty="0"/>
                    </a:p>
                  </a:txBody>
                  <a:tcPr/>
                </a:tc>
                <a:tc>
                  <a:txBody>
                    <a:bodyPr/>
                    <a:lstStyle/>
                    <a:p>
                      <a:r>
                        <a:rPr lang="en-US" dirty="0"/>
                        <a:t>Down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 reaction</a:t>
                      </a:r>
                    </a:p>
                    <a:p>
                      <a:endParaRPr lang="en-US" dirty="0"/>
                    </a:p>
                  </a:txBody>
                  <a:tcPr/>
                </a:tc>
                <a:extLst>
                  <a:ext uri="{0D108BD9-81ED-4DB2-BD59-A6C34878D82A}">
                    <a16:rowId xmlns:a16="http://schemas.microsoft.com/office/drawing/2014/main" val="3723964624"/>
                  </a:ext>
                </a:extLst>
              </a:tr>
            </a:tbl>
          </a:graphicData>
        </a:graphic>
      </p:graphicFrame>
      <p:sp>
        <p:nvSpPr>
          <p:cNvPr id="5" name="Slide Number Placeholder 4">
            <a:extLst>
              <a:ext uri="{FF2B5EF4-FFF2-40B4-BE49-F238E27FC236}">
                <a16:creationId xmlns:a16="http://schemas.microsoft.com/office/drawing/2014/main" id="{61AC0D30-CE23-C677-01B9-1D2419FB11CD}"/>
              </a:ext>
            </a:extLst>
          </p:cNvPr>
          <p:cNvSpPr>
            <a:spLocks noGrp="1"/>
          </p:cNvSpPr>
          <p:nvPr>
            <p:ph type="sldNum" sz="quarter" idx="12"/>
          </p:nvPr>
        </p:nvSpPr>
        <p:spPr/>
        <p:txBody>
          <a:bodyPr/>
          <a:lstStyle/>
          <a:p>
            <a:fld id="{92AF051A-FF74-2247-B065-E58DA1926FE1}" type="slidenum">
              <a:rPr lang="en-US" smtClean="0"/>
              <a:t>9</a:t>
            </a:fld>
            <a:endParaRPr lang="en-US"/>
          </a:p>
        </p:txBody>
      </p:sp>
      <p:sp>
        <p:nvSpPr>
          <p:cNvPr id="6" name="Content Placeholder 2">
            <a:extLst>
              <a:ext uri="{FF2B5EF4-FFF2-40B4-BE49-F238E27FC236}">
                <a16:creationId xmlns:a16="http://schemas.microsoft.com/office/drawing/2014/main" id="{AB9E531E-4D46-AAB3-3EF3-D2D777F8A498}"/>
              </a:ext>
            </a:extLst>
          </p:cNvPr>
          <p:cNvSpPr txBox="1">
            <a:spLocks/>
          </p:cNvSpPr>
          <p:nvPr/>
        </p:nvSpPr>
        <p:spPr>
          <a:xfrm>
            <a:off x="5292235" y="3498871"/>
            <a:ext cx="6636730" cy="29505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Increase in initial unemployment claims  </a:t>
            </a:r>
          </a:p>
          <a:p>
            <a:pPr lvl="1"/>
            <a:r>
              <a:rPr lang="en-US" sz="1400" dirty="0"/>
              <a:t>Indicates that the labor market conditions are beginning to soften, presumably in response to a </a:t>
            </a:r>
            <a:r>
              <a:rPr lang="en-US" sz="1400" dirty="0" err="1"/>
              <a:t>dropoff</a:t>
            </a:r>
            <a:r>
              <a:rPr lang="en-US" sz="1400" dirty="0"/>
              <a:t>  in the demand for goods and services.</a:t>
            </a:r>
          </a:p>
          <a:p>
            <a:pPr lvl="1"/>
            <a:r>
              <a:rPr lang="en-US" sz="1400" dirty="0"/>
              <a:t>Theoretically indicates the pace of the economic activity is slowing</a:t>
            </a:r>
          </a:p>
          <a:p>
            <a:r>
              <a:rPr lang="en-US" sz="1800" dirty="0"/>
              <a:t>Decrease in initial unemployment claims  </a:t>
            </a:r>
          </a:p>
          <a:p>
            <a:pPr lvl="1"/>
            <a:r>
              <a:rPr lang="en-US" sz="1400" dirty="0"/>
              <a:t>Suggests fewer individuals are filing for unemployment benefits, indicating an improvement in the labor market</a:t>
            </a:r>
          </a:p>
          <a:p>
            <a:pPr marL="457200" lvl="1" indent="0">
              <a:buNone/>
            </a:pPr>
            <a:endParaRPr lang="en-US" sz="1000" dirty="0"/>
          </a:p>
        </p:txBody>
      </p:sp>
    </p:spTree>
    <p:extLst>
      <p:ext uri="{BB962C8B-B14F-4D97-AF65-F5344CB8AC3E}">
        <p14:creationId xmlns:p14="http://schemas.microsoft.com/office/powerpoint/2010/main" val="38211851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43254</TotalTime>
  <Words>2960</Words>
  <Application>Microsoft Macintosh PowerPoint</Application>
  <PresentationFormat>Widescreen</PresentationFormat>
  <Paragraphs>682</Paragraphs>
  <Slides>42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42</vt:i4>
      </vt:variant>
    </vt:vector>
  </HeadingPairs>
  <TitlesOfParts>
    <vt:vector size="47" baseType="lpstr">
      <vt:lpstr>Arial</vt:lpstr>
      <vt:lpstr>Calibri</vt:lpstr>
      <vt:lpstr>Calibri Light</vt:lpstr>
      <vt:lpstr>Lucida Grande</vt:lpstr>
      <vt:lpstr>Office Theme</vt:lpstr>
      <vt:lpstr>The macro minimum for quantitative research</vt:lpstr>
      <vt:lpstr>Fixed Income Market</vt:lpstr>
      <vt:lpstr>The stock market is tied to corporate profits plus the economy, inflation, and interest rates</vt:lpstr>
      <vt:lpstr>The dollar: depends on US interest rates relative to overseas rates </vt:lpstr>
      <vt:lpstr>Release dates for Economic indicators in the US</vt:lpstr>
      <vt:lpstr>Classification </vt:lpstr>
      <vt:lpstr>Indicator quality</vt:lpstr>
      <vt:lpstr>Gross Domestic Product (GDP)</vt:lpstr>
      <vt:lpstr>Initial Unemployment Claims</vt:lpstr>
      <vt:lpstr>Car/Truck Sales</vt:lpstr>
      <vt:lpstr>The purchasing managers’ index </vt:lpstr>
      <vt:lpstr>Employment (1)  (The king of the kings)</vt:lpstr>
      <vt:lpstr>Employment (2) (The king of the kings)</vt:lpstr>
      <vt:lpstr>Producer Price Index (PPI) Sneak Preview of Inflation</vt:lpstr>
      <vt:lpstr>Retail Sales  what is the consumer up to ?</vt:lpstr>
      <vt:lpstr>Industrial Production and Capacity Utilization The Fed’s takes the economy’s temperature</vt:lpstr>
      <vt:lpstr>The Consumer sentiment </vt:lpstr>
      <vt:lpstr>Housing Starts/Building Permits</vt:lpstr>
      <vt:lpstr>The consumer price index (CPI) </vt:lpstr>
      <vt:lpstr>Durable goods orders </vt:lpstr>
      <vt:lpstr>Personal Income and Consumption Expenditures </vt:lpstr>
      <vt:lpstr>The index of leading economic indicators </vt:lpstr>
      <vt:lpstr>New Home Sales The heart beat of America </vt:lpstr>
      <vt:lpstr>Construction Spending </vt:lpstr>
      <vt:lpstr>Factory orders and manufacturing inventoris </vt:lpstr>
      <vt:lpstr>Business inventories and sales</vt:lpstr>
      <vt:lpstr>Merchandise trade balance</vt:lpstr>
      <vt:lpstr>Non farm Productivity/Unit  labor costs </vt:lpstr>
      <vt:lpstr>Fed tools to implement the monetary policy</vt:lpstr>
      <vt:lpstr>PowerPoint Presentation</vt:lpstr>
      <vt:lpstr>PowerPoint Presentation</vt:lpstr>
      <vt:lpstr>Fed and Monetary Policy</vt:lpstr>
      <vt:lpstr>Administered Rates </vt:lpstr>
      <vt:lpstr>Ceiling/Floor to FFR</vt:lpstr>
      <vt:lpstr>Monetary policy evolution</vt:lpstr>
      <vt:lpstr>Expansionary  Monetary policy</vt:lpstr>
      <vt:lpstr>Contractionary monetary policy</vt:lpstr>
      <vt:lpstr>Fed board</vt:lpstr>
      <vt:lpstr>Fed events</vt:lpstr>
      <vt:lpstr>FOMC Calendar</vt:lpstr>
      <vt:lpstr>Beige book calendar </vt:lpstr>
      <vt:lpstr>Reference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Market Forces and the Federal Reserve</dc:title>
  <dc:creator>Microsoft Office User</dc:creator>
  <cp:lastModifiedBy>Microsoft Office User</cp:lastModifiedBy>
  <cp:revision>48</cp:revision>
  <dcterms:created xsi:type="dcterms:W3CDTF">2024-02-02T19:27:44Z</dcterms:created>
  <dcterms:modified xsi:type="dcterms:W3CDTF">2024-03-03T20:22:18Z</dcterms:modified>
</cp:coreProperties>
</file>