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72" r:id="rId3"/>
    <p:sldId id="260" r:id="rId4"/>
    <p:sldId id="261" r:id="rId5"/>
    <p:sldId id="262" r:id="rId6"/>
    <p:sldId id="263" r:id="rId7"/>
    <p:sldId id="277" r:id="rId8"/>
    <p:sldId id="264" r:id="rId9"/>
    <p:sldId id="267" r:id="rId10"/>
    <p:sldId id="257" r:id="rId11"/>
    <p:sldId id="269" r:id="rId12"/>
    <p:sldId id="258" r:id="rId13"/>
    <p:sldId id="278" r:id="rId14"/>
    <p:sldId id="268" r:id="rId15"/>
    <p:sldId id="279" r:id="rId16"/>
    <p:sldId id="273" r:id="rId17"/>
    <p:sldId id="274" r:id="rId18"/>
    <p:sldId id="281" r:id="rId19"/>
    <p:sldId id="271" r:id="rId20"/>
    <p:sldId id="270" r:id="rId21"/>
    <p:sldId id="275" r:id="rId22"/>
    <p:sldId id="276" r:id="rId23"/>
    <p:sldId id="26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/>
    <p:restoredTop sz="96327"/>
  </p:normalViewPr>
  <p:slideViewPr>
    <p:cSldViewPr snapToGrid="0">
      <p:cViewPr varScale="1">
        <p:scale>
          <a:sx n="123" d="100"/>
          <a:sy n="123" d="100"/>
        </p:scale>
        <p:origin x="22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2FD69-087D-1648-9CD0-7B8655605F70}" type="datetimeFigureOut">
              <a:rPr lang="en-US" smtClean="0"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E5836-6E8E-9C4F-8AF0-5EB886EAB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48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33A0-7ABE-7958-D0B1-81F9B3EE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D9E5C-4A15-4072-4E0D-76D74006E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5D0DC-7E08-FB87-5BA4-92A385D7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F8E0-B7E1-AA4B-8B95-356969723F22}" type="datetime1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7CB4-79B0-7B2C-B7C5-61645254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7BAD2-D580-DB69-1DFC-82C512EA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E4D1-91B4-C31B-482E-CFA0F22E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08DC8-4ED2-F104-2917-700B2524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8CA2C-127E-6C3A-ABFF-940CBD12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6DFA-FB8F-E749-8937-DDEBD11CE655}" type="datetime1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A2B3-4CE3-B494-2798-DFC4947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F4E33-B76C-32CA-21AB-66EB5DFE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0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452A8-1325-9765-4BFA-BF455AB21C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9A90D-9A6A-23DE-7F20-E8582A21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0130-9493-D2BE-BE89-26896F0C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7B0F-209E-0C4A-8045-B875AF1F185F}" type="datetime1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03778-F259-A831-2BCA-39E94FE8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D4E0-9BC4-387B-FF2C-B74084A1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66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69E6E-1F7B-4421-A975-76FAAA9A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5BEB-C752-BA9C-A634-FCA16DC2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10C8-852B-9BA0-A769-C651C11C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FD1-A995-7A4B-82F1-A86073359F7E}" type="datetime1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43654-15B4-A285-D25C-86107C95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5E57-852D-9501-1654-A7BE767D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D731-2C56-DB5D-744B-FF9919400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13BD-C50E-A1E2-EE1D-EA6C9147C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7F986-BC96-EDE7-A076-65442983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987F-BB03-FF48-B633-6FE10BAACA04}" type="datetime1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3B38-62E8-5DD6-4A29-0D44FFBE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C00DB-D960-D5CE-2947-3E6F6E9A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050F-F3E0-859B-971D-1E127A46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A8B6-ACDC-560D-BD98-667A054E2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4947E-0012-1C53-2154-3E6DD4013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74930-A5C8-A2EB-3468-DE0C584F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170CD-4F56-4441-994C-55FFF22748B4}" type="datetime1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42668-6D38-13D4-BBF1-B01C23F08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DE3BE-22FE-C11A-BD59-339832E9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6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D6BA-D000-5C08-5A91-A57C476B9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31DDF-1A92-8EAA-F4E9-3AE4CFAB6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6587B-FBCB-ED22-0122-44388C986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47DF74-F981-91AA-6767-38E239A05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389A1-AF32-0B8C-0AA8-6553FFFB2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59BF2-5780-A9A4-E6A5-1C583C7A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95F9-608D-7A47-8C8D-9B838EF5D392}" type="datetime1">
              <a:rPr lang="en-US" smtClean="0"/>
              <a:t>6/20/23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E5922-7B76-D65A-8C0A-FEFBF7C7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0A938-BB80-CF60-5AC2-5B7A2052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5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8837A-7589-A6A3-7983-FB366E29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71346-C779-947C-C58A-9DDB11CC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1362-A55C-FF47-BACC-B5747B73999E}" type="datetime1">
              <a:rPr lang="en-US" smtClean="0"/>
              <a:t>6/20/23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9C248-1440-CDCD-8973-0E06639A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0A0FD-C4C6-8440-27D5-B717E2A6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1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A1019-31C9-DBD2-2296-2BBC69D1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5794-04DF-9A48-A04F-FE3F50CE21AB}" type="datetime1">
              <a:rPr lang="en-US" smtClean="0"/>
              <a:t>6/20/23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D6D52-356D-CDFC-B8E0-5252298C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B9C1E-1FA1-0158-F141-DB20C6CD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E86E-87C8-7A18-8029-B3365B42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41791-FE1E-5BED-FA70-A55443038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E9B11-4239-AA7B-51B3-785572D23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2346A-27A3-4409-7F57-98F0B738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1032-0943-BD40-990F-1689AFA31AD0}" type="datetime1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97137-1484-5225-332F-C2D56E16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6C699-F74E-4FAD-AC67-3F752505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2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E2CB-4289-A7E6-DF3F-7E269287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1FA40-4F51-6528-9507-A77209E5E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2CDC9-A3B5-FC98-8C98-B13013472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9B063-E72F-8FBC-3DA5-5612582B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0F822-1605-234F-9254-1143C881A995}" type="datetime1">
              <a:rPr lang="en-US" smtClean="0"/>
              <a:t>6/20/23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26DA3-34F4-EE71-8437-E06026FF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0905E-82C1-D940-BC98-24569D68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4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4E69E-BCA1-C0AD-0A0E-F9F61A98D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90B-CE72-52C5-FD1F-7DB3F786F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A221E-212E-FDD3-CFA2-9F3F973DA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5D54D-E3C9-1C47-B93B-CEE5EF53B1AD}" type="datetime1">
              <a:rPr lang="en-US" smtClean="0"/>
              <a:t>6/20/23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94CD4-A62E-8D34-06B0-D771CB48F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231F-D9CE-F6F9-CF64-A8DCFC7F9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ED6E-2C5D-A24D-87A7-5DE4A0B65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forums.fast.ai/t/how-do-we-decide-the-optimizer-used-for-training/1829/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arxiv.org/pdf/1910.0544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arxiv.org/pdf/2007.0154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toronto.edu/~tijmen/csc321/" TargetMode="External"/><Relationship Id="rId3" Type="http://schemas.openxmlformats.org/officeDocument/2006/relationships/hyperlink" Target="https://arxiv.org/pdf/2007.01547.pdf" TargetMode="External"/><Relationship Id="rId7" Type="http://schemas.openxmlformats.org/officeDocument/2006/relationships/hyperlink" Target="http://www.charuaggarwal.net/Linear-Algebra-And-Optimization.pdf" TargetMode="External"/><Relationship Id="rId2" Type="http://schemas.openxmlformats.org/officeDocument/2006/relationships/hyperlink" Target="https://arxiv.org/pdf/1609.04747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.stanford.edu/~boyd/cvxbook/bv_cvxbook.pdf" TargetMode="External"/><Relationship Id="rId5" Type="http://schemas.openxmlformats.org/officeDocument/2006/relationships/hyperlink" Target="https://arxiv.org/pdf/1912.08957.pdf" TargetMode="External"/><Relationship Id="rId4" Type="http://schemas.openxmlformats.org/officeDocument/2006/relationships/hyperlink" Target="https://arxiv.org/pdf/1910.05446.pdf" TargetMode="External"/><Relationship Id="rId9" Type="http://schemas.openxmlformats.org/officeDocument/2006/relationships/hyperlink" Target="https://www.stat.cmu.edu/~ryantibs/convexopt-S15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stat.cmu.edu/~ryantibs/convexopt-F13/scribes/lec6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tat.cmu.edu/~ryantibs/convexopt-S15/lectures/22-coord-desc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seweb.ucsd.edu/classes/wi08/cse253/Handouts/lecun-98b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5BBC-F5B6-DA8D-304B-6FD338B93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Optimization for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64954-CD76-3371-F39D-8E4BFB2BF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8C1E0-5A56-936B-61B8-85363574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986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63BA-7072-0AA8-F9B2-CEEF4E2F8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83" y="126543"/>
            <a:ext cx="10515600" cy="613106"/>
          </a:xfrm>
        </p:spPr>
        <p:txBody>
          <a:bodyPr>
            <a:normAutofit fontScale="90000"/>
          </a:bodyPr>
          <a:lstStyle/>
          <a:p>
            <a:r>
              <a:rPr lang="en-US" dirty="0"/>
              <a:t>First/Second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CF7C9-8625-E42D-EAAB-B4B7F4573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655" y="1899967"/>
            <a:ext cx="4767146" cy="4351338"/>
          </a:xfrm>
        </p:spPr>
        <p:txBody>
          <a:bodyPr/>
          <a:lstStyle/>
          <a:p>
            <a:r>
              <a:rPr lang="en-US" dirty="0"/>
              <a:t>Second order </a:t>
            </a:r>
          </a:p>
          <a:p>
            <a:pPr lvl="1"/>
            <a:r>
              <a:rPr lang="en-US" dirty="0"/>
              <a:t>Newton </a:t>
            </a:r>
          </a:p>
          <a:p>
            <a:pPr lvl="1"/>
            <a:r>
              <a:rPr lang="en-US" dirty="0"/>
              <a:t>Quasi-Newton</a:t>
            </a:r>
          </a:p>
          <a:p>
            <a:pPr lvl="2"/>
            <a:r>
              <a:rPr lang="en-US" sz="1400" b="0" i="0" dirty="0" err="1">
                <a:effectLst/>
                <a:latin typeface="Söhne"/>
              </a:rPr>
              <a:t>Broyden</a:t>
            </a:r>
            <a:r>
              <a:rPr lang="en-US" sz="1400" b="0" i="0" dirty="0">
                <a:effectLst/>
                <a:latin typeface="Söhne"/>
              </a:rPr>
              <a:t>-Fletcher-Goldfarb-</a:t>
            </a:r>
            <a:r>
              <a:rPr lang="en-US" sz="1400" b="0" i="0" dirty="0" err="1">
                <a:effectLst/>
                <a:latin typeface="Söhne"/>
              </a:rPr>
              <a:t>Shanno</a:t>
            </a:r>
            <a:r>
              <a:rPr lang="en-US" sz="1400" b="0" i="0" dirty="0">
                <a:effectLst/>
                <a:latin typeface="Söhne"/>
              </a:rPr>
              <a:t> (BFGS) </a:t>
            </a:r>
            <a:endParaRPr lang="en-US" sz="1400" dirty="0"/>
          </a:p>
          <a:p>
            <a:pPr lvl="1"/>
            <a:r>
              <a:rPr lang="en-US" dirty="0"/>
              <a:t>Gauss-Newton </a:t>
            </a:r>
          </a:p>
          <a:p>
            <a:pPr lvl="1"/>
            <a:r>
              <a:rPr lang="en-US" dirty="0"/>
              <a:t>Levenberg-Marquardt Algorithm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04892D-44BD-C0CB-B48A-F4EF6A17B652}"/>
              </a:ext>
            </a:extLst>
          </p:cNvPr>
          <p:cNvSpPr txBox="1">
            <a:spLocks/>
          </p:cNvSpPr>
          <p:nvPr/>
        </p:nvSpPr>
        <p:spPr>
          <a:xfrm>
            <a:off x="1110476" y="1899967"/>
            <a:ext cx="45989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order </a:t>
            </a:r>
          </a:p>
          <a:p>
            <a:pPr lvl="1"/>
            <a:r>
              <a:rPr lang="en-US" dirty="0"/>
              <a:t>Gradient Descent </a:t>
            </a:r>
          </a:p>
          <a:p>
            <a:pPr lvl="1"/>
            <a:r>
              <a:rPr lang="en-US" dirty="0"/>
              <a:t>SGD</a:t>
            </a:r>
          </a:p>
          <a:p>
            <a:pPr lvl="1"/>
            <a:r>
              <a:rPr lang="en-US" dirty="0" err="1"/>
              <a:t>MiniBatch</a:t>
            </a:r>
            <a:r>
              <a:rPr lang="en-US" dirty="0"/>
              <a:t> SGD</a:t>
            </a:r>
          </a:p>
          <a:p>
            <a:pPr lvl="1"/>
            <a:r>
              <a:rPr lang="en-US" dirty="0" err="1"/>
              <a:t>MiniBatch</a:t>
            </a:r>
            <a:r>
              <a:rPr lang="en-US" dirty="0"/>
              <a:t>  </a:t>
            </a:r>
            <a:r>
              <a:rPr lang="en-US" dirty="0" err="1"/>
              <a:t>SGD+Momentum</a:t>
            </a:r>
            <a:endParaRPr lang="en-US" dirty="0"/>
          </a:p>
          <a:p>
            <a:pPr lvl="1"/>
            <a:r>
              <a:rPr lang="en-US" dirty="0"/>
              <a:t>NAG</a:t>
            </a:r>
          </a:p>
          <a:p>
            <a:pPr lvl="1"/>
            <a:r>
              <a:rPr lang="en-US" dirty="0" err="1"/>
              <a:t>Adagrad</a:t>
            </a:r>
            <a:endParaRPr lang="en-US" dirty="0"/>
          </a:p>
          <a:p>
            <a:pPr lvl="1"/>
            <a:r>
              <a:rPr lang="en-US" dirty="0" err="1"/>
              <a:t>RMSProp</a:t>
            </a:r>
            <a:endParaRPr lang="en-US" dirty="0"/>
          </a:p>
          <a:p>
            <a:pPr lvl="1"/>
            <a:r>
              <a:rPr lang="en-US" dirty="0" err="1"/>
              <a:t>AdaDelta</a:t>
            </a:r>
            <a:endParaRPr lang="en-US" dirty="0"/>
          </a:p>
          <a:p>
            <a:pPr lvl="1"/>
            <a:r>
              <a:rPr lang="en-US" dirty="0"/>
              <a:t>Adam</a:t>
            </a:r>
          </a:p>
          <a:p>
            <a:pPr lvl="1"/>
            <a:r>
              <a:rPr lang="en-US" dirty="0" err="1"/>
              <a:t>Nadam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011CF-5A17-EB73-C1F9-CA4A5A07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74AEE-C340-1453-A065-B61AB2B883A3}"/>
              </a:ext>
            </a:extLst>
          </p:cNvPr>
          <p:cNvSpPr txBox="1"/>
          <p:nvPr/>
        </p:nvSpPr>
        <p:spPr>
          <a:xfrm>
            <a:off x="8970228" y="825831"/>
            <a:ext cx="216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Hessian must be </a:t>
            </a:r>
          </a:p>
          <a:p>
            <a:r>
              <a:rPr lang="en-US" dirty="0"/>
              <a:t>computed/estimated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B7083-2169-9853-60C0-F5B3A3677D72}"/>
              </a:ext>
            </a:extLst>
          </p:cNvPr>
          <p:cNvSpPr txBox="1"/>
          <p:nvPr/>
        </p:nvSpPr>
        <p:spPr>
          <a:xfrm>
            <a:off x="3347904" y="850408"/>
            <a:ext cx="2369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gradient  must be </a:t>
            </a:r>
          </a:p>
          <a:p>
            <a:r>
              <a:rPr lang="en-US" dirty="0"/>
              <a:t>computed/estimated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E7639-D9EE-2ED8-C725-990C87D69552}"/>
              </a:ext>
            </a:extLst>
          </p:cNvPr>
          <p:cNvSpPr/>
          <p:nvPr/>
        </p:nvSpPr>
        <p:spPr>
          <a:xfrm>
            <a:off x="389332" y="4075636"/>
            <a:ext cx="5165124" cy="208417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/>
              <a:t>Use second order gradient (gradient squared)</a:t>
            </a:r>
          </a:p>
        </p:txBody>
      </p:sp>
    </p:spTree>
    <p:extLst>
      <p:ext uri="{BB962C8B-B14F-4D97-AF65-F5344CB8AC3E}">
        <p14:creationId xmlns:p14="http://schemas.microsoft.com/office/powerpoint/2010/main" val="134110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A8B9-EB88-9588-7742-CE6AD7C9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8" y="153638"/>
            <a:ext cx="10515600" cy="631051"/>
          </a:xfrm>
        </p:spPr>
        <p:txBody>
          <a:bodyPr>
            <a:normAutofit fontScale="90000"/>
          </a:bodyPr>
          <a:lstStyle/>
          <a:p>
            <a:r>
              <a:rPr lang="en-US" dirty="0"/>
              <a:t>Taxonomy of major deep learning optimizers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02BF-0FC7-495B-C8CB-9BB416FB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799" y="6337146"/>
            <a:ext cx="1852962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source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A031F-34FF-CABE-1A1F-7936916E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9A6B2-2BA8-996A-BEF4-44039810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480" y="1121853"/>
            <a:ext cx="7089467" cy="51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52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44D9-C356-F910-DDD5-0D6366A7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4" y="204710"/>
            <a:ext cx="10515600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49C91-F3FF-394A-37BD-A3C62E85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04" y="1044390"/>
            <a:ext cx="4485227" cy="3376690"/>
          </a:xfrm>
        </p:spPr>
        <p:txBody>
          <a:bodyPr>
            <a:normAutofit/>
          </a:bodyPr>
          <a:lstStyle/>
          <a:p>
            <a:r>
              <a:rPr lang="en-US" sz="1400" dirty="0"/>
              <a:t>Gain speed in directions with persistent but small gradients </a:t>
            </a:r>
          </a:p>
          <a:p>
            <a:r>
              <a:rPr lang="en-US" sz="1400" dirty="0"/>
              <a:t>Suppresses oscillations in high curvature directions</a:t>
            </a:r>
          </a:p>
          <a:p>
            <a:r>
              <a:rPr lang="en-US" sz="1400" dirty="0"/>
              <a:t>Useful in situations where the landscape is shallow and flat in some directions but narrow and steep in others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FCD3-9DE7-3970-212C-5E1D716D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C7262-16DC-4431-78DA-1395EA82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957" y="654232"/>
            <a:ext cx="6780056" cy="35965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53F179-2261-B57A-A311-144A7AF42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213" y="4421080"/>
            <a:ext cx="5765800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A99B6-B611-F0A8-AD91-0CAE4E120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17" y="4648307"/>
            <a:ext cx="5924920" cy="17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074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08254-D442-908A-F214-6B184D27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90" y="136525"/>
            <a:ext cx="10515600" cy="712826"/>
          </a:xfrm>
        </p:spPr>
        <p:txBody>
          <a:bodyPr/>
          <a:lstStyle/>
          <a:p>
            <a:r>
              <a:rPr lang="en-US" dirty="0" err="1"/>
              <a:t>Nesterov</a:t>
            </a:r>
            <a:r>
              <a:rPr lang="en-US" dirty="0"/>
              <a:t> Accelerated Gradient (NAG)y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4273-AE45-99BC-4975-D4CA14A3B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90" y="1319597"/>
            <a:ext cx="10610906" cy="4351338"/>
          </a:xfrm>
        </p:spPr>
        <p:txBody>
          <a:bodyPr>
            <a:normAutofit/>
          </a:bodyPr>
          <a:lstStyle/>
          <a:p>
            <a:r>
              <a:rPr lang="en-US" sz="1800" dirty="0"/>
              <a:t>Momentum has no concept of when to slow down</a:t>
            </a:r>
          </a:p>
          <a:p>
            <a:r>
              <a:rPr lang="en-US" sz="1800" dirty="0"/>
              <a:t>NAG is a way to make the  momentum term more aware of what is coming in the landscape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E84EB-7EBF-DB3A-9B5C-12ED1246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E9E6F-9B4E-0BF2-C380-5C737395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38" y="2917945"/>
            <a:ext cx="9499723" cy="239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98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0833-C703-69CC-C005-82827ADE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CA77F-4FDE-FE15-D4F1-69B801906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88664" cy="4351338"/>
          </a:xfrm>
        </p:spPr>
        <p:txBody>
          <a:bodyPr>
            <a:normAutofit/>
          </a:bodyPr>
          <a:lstStyle/>
          <a:p>
            <a:r>
              <a:rPr lang="en-US" sz="1400" dirty="0"/>
              <a:t>Adapts the learning rate to the parameters</a:t>
            </a:r>
          </a:p>
          <a:p>
            <a:pPr lvl="1"/>
            <a:r>
              <a:rPr lang="en-US" sz="1000" dirty="0"/>
              <a:t>Larger updates for infrequent parameters</a:t>
            </a:r>
          </a:p>
          <a:p>
            <a:pPr lvl="1"/>
            <a:r>
              <a:rPr lang="en-US" sz="1000" dirty="0"/>
              <a:t>Smaller updates for frequent parameters</a:t>
            </a:r>
          </a:p>
          <a:p>
            <a:r>
              <a:rPr lang="en-US" sz="1400" dirty="0"/>
              <a:t>Well suited for dealing with sparse data</a:t>
            </a:r>
          </a:p>
          <a:p>
            <a:r>
              <a:rPr lang="en-US" sz="1400" dirty="0"/>
              <a:t>Was found to improve the robustness of SGD</a:t>
            </a:r>
          </a:p>
          <a:p>
            <a:r>
              <a:rPr lang="en-US" sz="1400" dirty="0"/>
              <a:t>Used to train </a:t>
            </a:r>
            <a:r>
              <a:rPr lang="en-US" sz="1400" dirty="0" err="1"/>
              <a:t>GloVe</a:t>
            </a:r>
            <a:r>
              <a:rPr lang="en-US" sz="1400" dirty="0"/>
              <a:t> word embedding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7749-5D6E-1EF2-9A58-5FDEB4C0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AF74F-97A9-F810-BD8E-AA4C786B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237" y="1016000"/>
            <a:ext cx="7112000" cy="284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0F5788-9F99-ABC5-3BD5-8495EC2D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51" y="4040187"/>
            <a:ext cx="70866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56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B368-F1A9-F5D6-33A5-1AC40BCD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DCDDD-0D1F-D34A-4047-C64210613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5677" cy="4351338"/>
          </a:xfrm>
        </p:spPr>
        <p:txBody>
          <a:bodyPr>
            <a:normAutofit/>
          </a:bodyPr>
          <a:lstStyle/>
          <a:p>
            <a:r>
              <a:rPr lang="en-US" sz="1600" dirty="0"/>
              <a:t>Proposed by G Hinton </a:t>
            </a:r>
          </a:p>
          <a:p>
            <a:r>
              <a:rPr lang="en-US" sz="1600" dirty="0"/>
              <a:t>Attempts to resolve </a:t>
            </a:r>
            <a:r>
              <a:rPr lang="en-US" sz="1600" dirty="0" err="1"/>
              <a:t>Adagrad’s</a:t>
            </a:r>
            <a:r>
              <a:rPr lang="en-US" sz="1600" dirty="0"/>
              <a:t> diminishing learning rate</a:t>
            </a:r>
          </a:p>
          <a:p>
            <a:r>
              <a:rPr lang="en-US" sz="1600" dirty="0"/>
              <a:t>Very similar to </a:t>
            </a:r>
            <a:r>
              <a:rPr lang="en-US" sz="1600" dirty="0" err="1"/>
              <a:t>AdaDelta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8DD09-A10C-2C47-7709-444CAE04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F76E5-A2BD-8937-8FC3-E2FBCA03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877" y="1308876"/>
            <a:ext cx="7073900" cy="246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A81B3-FE06-C9C3-1849-B2C0CACE6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913" y="4221127"/>
            <a:ext cx="6426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65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C8A3-D273-B430-57C0-3AD8370E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220539"/>
            <a:ext cx="10515600" cy="46049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AdaDelta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F169-5054-AC9E-1DA1-D664B3A2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79576"/>
            <a:ext cx="4364773" cy="4351338"/>
          </a:xfrm>
        </p:spPr>
        <p:txBody>
          <a:bodyPr>
            <a:normAutofit/>
          </a:bodyPr>
          <a:lstStyle/>
          <a:p>
            <a:r>
              <a:rPr lang="en-US" sz="1400" dirty="0"/>
              <a:t>Extension of </a:t>
            </a:r>
            <a:r>
              <a:rPr lang="en-US" sz="1400" dirty="0" err="1"/>
              <a:t>Adagrad</a:t>
            </a:r>
            <a:r>
              <a:rPr lang="en-US" sz="1400" dirty="0"/>
              <a:t> that seeks to reduce its aggressive, monotonically decreasing learning rate</a:t>
            </a:r>
          </a:p>
          <a:p>
            <a:r>
              <a:rPr lang="en-US" sz="1400" dirty="0"/>
              <a:t>Restricts the window of accumulated past gradients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2B640-A61E-4000-B3EF-27C21B09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E6E82A-4EE7-599F-3CD4-C7ED404F6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594" y="597694"/>
            <a:ext cx="6985000" cy="340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47EB4-A636-6B9C-40C5-558E5C47A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0" y="4378449"/>
            <a:ext cx="58293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1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037A-7DB9-D151-2204-90DDA58B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88" y="177245"/>
            <a:ext cx="10515600" cy="575908"/>
          </a:xfrm>
        </p:spPr>
        <p:txBody>
          <a:bodyPr>
            <a:normAutofit fontScale="90000"/>
          </a:bodyPr>
          <a:lstStyle/>
          <a:p>
            <a:r>
              <a:rPr lang="en-US" dirty="0"/>
              <a:t>Adam/Yogi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7884F-FA84-A692-9B14-9DB856293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688" y="1553777"/>
            <a:ext cx="3856609" cy="4351338"/>
          </a:xfrm>
        </p:spPr>
        <p:txBody>
          <a:bodyPr>
            <a:normAutofit/>
          </a:bodyPr>
          <a:lstStyle/>
          <a:p>
            <a:r>
              <a:rPr lang="en-US" sz="1600" dirty="0"/>
              <a:t>Adam can be viewed as a combination of </a:t>
            </a:r>
          </a:p>
          <a:p>
            <a:pPr lvl="1"/>
            <a:r>
              <a:rPr lang="en-US" sz="1400" dirty="0"/>
              <a:t>RMSprop: exponentially decaying average of past squared gradients </a:t>
            </a:r>
          </a:p>
          <a:p>
            <a:pPr lvl="1"/>
            <a:r>
              <a:rPr lang="en-US" sz="1400" dirty="0"/>
              <a:t>Momentum: exponentially decaying average of past gradients 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15624-71E3-F237-7033-B3F5E5F2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D07CB-1B19-121F-289B-D0ADDFA7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12" y="256589"/>
            <a:ext cx="7099300" cy="444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83373-4745-452E-9BA9-548168DBF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12" y="4701589"/>
            <a:ext cx="71374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5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B676-DD0D-ABA3-9BF9-1FD796F1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260153"/>
            <a:ext cx="10515600" cy="841726"/>
          </a:xfrm>
        </p:spPr>
        <p:txBody>
          <a:bodyPr/>
          <a:lstStyle/>
          <a:p>
            <a:r>
              <a:rPr lang="en-US" dirty="0" err="1"/>
              <a:t>Nadam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1B17-966D-0C92-95D1-6DCE278D0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92" y="1690688"/>
            <a:ext cx="6005362" cy="4575175"/>
          </a:xfrm>
        </p:spPr>
        <p:txBody>
          <a:bodyPr/>
          <a:lstStyle/>
          <a:p>
            <a:r>
              <a:rPr lang="en-US" dirty="0"/>
              <a:t>Adam can be viewed as a combination of </a:t>
            </a:r>
          </a:p>
          <a:p>
            <a:pPr lvl="1"/>
            <a:r>
              <a:rPr lang="en-US" dirty="0"/>
              <a:t>RMSprop: exponentially decaying average of past squared gradients </a:t>
            </a:r>
          </a:p>
          <a:p>
            <a:pPr lvl="1"/>
            <a:r>
              <a:rPr lang="en-US" dirty="0"/>
              <a:t>Momentum: exponentially decaying average of past gradients </a:t>
            </a:r>
          </a:p>
          <a:p>
            <a:r>
              <a:rPr lang="en-US" dirty="0"/>
              <a:t>NAG is superior to vanilla momentum</a:t>
            </a:r>
          </a:p>
          <a:p>
            <a:r>
              <a:rPr lang="en-US" dirty="0"/>
              <a:t> </a:t>
            </a:r>
            <a:r>
              <a:rPr lang="en-US" dirty="0" err="1"/>
              <a:t>Nadam</a:t>
            </a:r>
            <a:r>
              <a:rPr lang="en-US" dirty="0"/>
              <a:t>:	</a:t>
            </a:r>
          </a:p>
          <a:p>
            <a:pPr lvl="1"/>
            <a:r>
              <a:rPr lang="en-US" dirty="0"/>
              <a:t>Adam</a:t>
            </a:r>
          </a:p>
          <a:p>
            <a:pPr lvl="1"/>
            <a:r>
              <a:rPr lang="en-US" dirty="0"/>
              <a:t>NAG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7900D-4F1D-8187-3D63-202B3FDE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8EEB9-7DCB-CF0E-8DB2-07DE1D34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0" y="4704175"/>
            <a:ext cx="3987800" cy="723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BAEFF2-DA23-3572-D531-4A60166B9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3490735"/>
            <a:ext cx="1333500" cy="116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6F04C-B39F-18F3-1CFE-B9CC0CF47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900" y="1855257"/>
            <a:ext cx="2260600" cy="469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E3DB8-5B7B-0529-E9D1-B3B53C021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0" y="2568163"/>
            <a:ext cx="26289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22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E91C-6B92-7B81-1989-84A21595F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131762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/>
              <a:t>Which optimizer to use ? Inclusion principle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0504-7A26-3E1D-5DB1-C09BC4FC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380" y="6452772"/>
            <a:ext cx="10515600" cy="268704"/>
          </a:xfrm>
        </p:spPr>
        <p:txBody>
          <a:bodyPr>
            <a:normAutofit/>
          </a:bodyPr>
          <a:lstStyle/>
          <a:p>
            <a:r>
              <a:rPr lang="en-US" sz="1200" dirty="0" err="1"/>
              <a:t>Dami</a:t>
            </a:r>
            <a:r>
              <a:rPr lang="en-US" sz="1200" dirty="0"/>
              <a:t> Choi et al, </a:t>
            </a:r>
            <a:r>
              <a:rPr lang="en-US" sz="1200" dirty="0">
                <a:hlinkClick r:id="rId2"/>
              </a:rPr>
              <a:t>On Empirical Comparisons of Optimizers for Deep Learning</a:t>
            </a:r>
            <a:r>
              <a:rPr lang="en-US" sz="1200" dirty="0"/>
              <a:t>,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0F837-DC2E-D594-1A15-303393C2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FE8D8-B6A5-7E30-E7FF-598A361CD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75" y="895350"/>
            <a:ext cx="3594100" cy="5067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27605-9401-92F0-7992-C1CDF2744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0525" y="547271"/>
            <a:ext cx="42164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4597-0882-4611-9725-5241F25F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4" y="75193"/>
            <a:ext cx="10515600" cy="876377"/>
          </a:xfrm>
        </p:spPr>
        <p:txBody>
          <a:bodyPr>
            <a:normAutofit fontScale="90000"/>
          </a:bodyPr>
          <a:lstStyle/>
          <a:p>
            <a:r>
              <a:rPr lang="en-US" dirty="0"/>
              <a:t>Taxonomy of </a:t>
            </a:r>
            <a:br>
              <a:rPr lang="en-US" dirty="0"/>
            </a:br>
            <a:r>
              <a:rPr lang="en-US" dirty="0"/>
              <a:t>optimization methods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22FD-C61C-B1D8-3A28-342B08D8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978" y="6440138"/>
            <a:ext cx="10515600" cy="365126"/>
          </a:xfrm>
        </p:spPr>
        <p:txBody>
          <a:bodyPr>
            <a:normAutofit/>
          </a:bodyPr>
          <a:lstStyle/>
          <a:p>
            <a:r>
              <a:rPr lang="en-US" sz="1200" dirty="0"/>
              <a:t>M. </a:t>
            </a:r>
            <a:r>
              <a:rPr lang="en-US" sz="1200" dirty="0" err="1"/>
              <a:t>Janda</a:t>
            </a:r>
            <a:r>
              <a:rPr lang="en-US" sz="1200" dirty="0"/>
              <a:t> et al, </a:t>
            </a:r>
            <a:r>
              <a:rPr lang="en-US" sz="1000" dirty="0"/>
              <a:t>Evolutionary algorithms, swarm intelligence methods, and their applications in water resources engineering: a state-of-the-art review, 2020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82338-605B-E58D-D9E2-B066C1021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C30CE-F09C-48F9-C162-032BAE5B6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589" y="400050"/>
            <a:ext cx="52451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20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CCF1-76CA-9650-39AA-69E6F3EA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83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optimizer to use ? Follow the crowd 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BFE4-68B4-7149-605B-D1BF2FB1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7833"/>
            <a:ext cx="10515600" cy="4782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Robin M. Schmidt et al, </a:t>
            </a:r>
            <a:r>
              <a:rPr lang="en-US" dirty="0">
                <a:hlinkClick r:id="rId2"/>
              </a:rPr>
              <a:t>Descending through a crowded valley – benchmarking deep learning Optimizers</a:t>
            </a:r>
            <a:r>
              <a:rPr lang="en-US" dirty="0"/>
              <a:t>, ICML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1D528-F6C0-7BE4-4C60-18506A97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1E1CF-B0D9-73B0-8A73-DF092CEB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27" y="1193800"/>
            <a:ext cx="3937000" cy="447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F9127-0C61-9384-26EE-A1A2F6201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673" y="1106873"/>
            <a:ext cx="76073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5F9F7-3C5E-B4D8-51CB-05AA3B06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586" y="136525"/>
            <a:ext cx="3604244" cy="876377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rate </a:t>
            </a:r>
            <a:br>
              <a:rPr lang="en-US" dirty="0"/>
            </a:br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DF262-9B79-B3F7-619D-F495A646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BCF0F-64B0-625A-76A3-1CC3D584B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28D9DC-BECE-A71E-9770-292DAC1E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78" y="358066"/>
            <a:ext cx="7048500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8B38B4-E722-911E-C144-46354C7B7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3" y="2339266"/>
            <a:ext cx="7086600" cy="181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753CE-DFD5-EB88-A891-3B1B81C73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3" y="4226364"/>
            <a:ext cx="6921500" cy="93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08A9BB-F603-DA47-3332-372820C53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53" y="5223167"/>
            <a:ext cx="70358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0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7995-C0F7-8568-0432-39360556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6" y="180459"/>
            <a:ext cx="10515600" cy="812696"/>
          </a:xfrm>
        </p:spPr>
        <p:txBody>
          <a:bodyPr/>
          <a:lstStyle/>
          <a:p>
            <a:r>
              <a:rPr lang="en-US" dirty="0"/>
              <a:t>Optimizers comparatives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392A806-6805-0817-F82C-324E5BBF4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100293"/>
              </p:ext>
            </p:extLst>
          </p:nvPr>
        </p:nvGraphicFramePr>
        <p:xfrm>
          <a:off x="978846" y="1278132"/>
          <a:ext cx="93472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890">
                  <a:extLst>
                    <a:ext uri="{9D8B030D-6E8A-4147-A177-3AD203B41FA5}">
                      <a16:colId xmlns:a16="http://schemas.microsoft.com/office/drawing/2014/main" val="1847661980"/>
                    </a:ext>
                  </a:extLst>
                </a:gridCol>
                <a:gridCol w="934910">
                  <a:extLst>
                    <a:ext uri="{9D8B030D-6E8A-4147-A177-3AD203B41FA5}">
                      <a16:colId xmlns:a16="http://schemas.microsoft.com/office/drawing/2014/main" val="68657057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72588443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89234714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9948538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40150276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4581157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0810611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Persistent small 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curvature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Fla/Steep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33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24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SGD 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4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SGD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46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41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NAG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920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AdaGrad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Adaptive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3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AdaDelta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Adaptive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519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RMSProp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Adaptive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Agnostic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9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Adaptive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587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~Fast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Adaptive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08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1AA61-1ABF-33F8-7B2F-48B835EC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E8C6C-78DF-21A3-0114-1864FE133842}"/>
              </a:ext>
            </a:extLst>
          </p:cNvPr>
          <p:cNvSpPr txBox="1"/>
          <p:nvPr/>
        </p:nvSpPr>
        <p:spPr>
          <a:xfrm>
            <a:off x="354227" y="6308209"/>
            <a:ext cx="2931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(*) with one single data point</a:t>
            </a:r>
          </a:p>
        </p:txBody>
      </p:sp>
    </p:spTree>
    <p:extLst>
      <p:ext uri="{BB962C8B-B14F-4D97-AF65-F5344CB8AC3E}">
        <p14:creationId xmlns:p14="http://schemas.microsoft.com/office/powerpoint/2010/main" val="1233495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402A-9809-65B4-89D3-6C70D90DB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9D36-961D-962C-3066-B5D4AA1AF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Papers </a:t>
            </a:r>
          </a:p>
          <a:p>
            <a:pPr lvl="1"/>
            <a:r>
              <a:rPr lang="en-US" sz="1400" dirty="0"/>
              <a:t>Sebastien Ruder, </a:t>
            </a:r>
            <a:r>
              <a:rPr lang="en-US" sz="1400" dirty="0">
                <a:hlinkClick r:id="rId2"/>
              </a:rPr>
              <a:t>An overview of gradient descent optimization</a:t>
            </a:r>
            <a:r>
              <a:rPr lang="en-US" sz="1400" dirty="0"/>
              <a:t> , 2017</a:t>
            </a:r>
          </a:p>
          <a:p>
            <a:pPr lvl="1"/>
            <a:r>
              <a:rPr lang="en-US" sz="1400" dirty="0"/>
              <a:t>Robin M. Schmidt et al, </a:t>
            </a:r>
            <a:r>
              <a:rPr lang="en-US" sz="1400" dirty="0">
                <a:hlinkClick r:id="rId3"/>
              </a:rPr>
              <a:t>Descending through a crowded valley – benchmarking deep learning Optimizers</a:t>
            </a:r>
            <a:r>
              <a:rPr lang="en-US" sz="1400" dirty="0"/>
              <a:t>, ICML 2021</a:t>
            </a:r>
          </a:p>
          <a:p>
            <a:pPr lvl="1"/>
            <a:r>
              <a:rPr lang="en-US" sz="1400" dirty="0" err="1"/>
              <a:t>Dami</a:t>
            </a:r>
            <a:r>
              <a:rPr lang="en-US" sz="1400" dirty="0"/>
              <a:t> Choi et al, </a:t>
            </a:r>
            <a:r>
              <a:rPr lang="en-US" sz="1400" dirty="0">
                <a:hlinkClick r:id="rId4"/>
              </a:rPr>
              <a:t>On Empirical Comparisons of Optimizers for Deep Learning</a:t>
            </a:r>
            <a:r>
              <a:rPr lang="en-US" sz="1400" dirty="0"/>
              <a:t>, 2020</a:t>
            </a:r>
          </a:p>
          <a:p>
            <a:pPr lvl="1"/>
            <a:r>
              <a:rPr lang="en-US" sz="1400" dirty="0" err="1"/>
              <a:t>Ruoyu</a:t>
            </a:r>
            <a:r>
              <a:rPr lang="en-US" sz="1400" dirty="0"/>
              <a:t> Sun, </a:t>
            </a:r>
            <a:r>
              <a:rPr lang="en-US" sz="1400" dirty="0">
                <a:hlinkClick r:id="rId5"/>
              </a:rPr>
              <a:t>Optimization for deep learning: theory and algorithms</a:t>
            </a:r>
            <a:r>
              <a:rPr lang="en-US" sz="1400" dirty="0"/>
              <a:t>, 2019</a:t>
            </a:r>
          </a:p>
          <a:p>
            <a:r>
              <a:rPr lang="en-US" dirty="0"/>
              <a:t>Books </a:t>
            </a:r>
          </a:p>
          <a:p>
            <a:pPr lvl="1"/>
            <a:r>
              <a:rPr lang="en-US" sz="1600" dirty="0"/>
              <a:t>Boyd and </a:t>
            </a:r>
            <a:r>
              <a:rPr lang="en-US" sz="1600" dirty="0" err="1"/>
              <a:t>Vandenberghe</a:t>
            </a:r>
            <a:r>
              <a:rPr lang="en-US" sz="1600" dirty="0"/>
              <a:t>, </a:t>
            </a:r>
            <a:r>
              <a:rPr lang="en-US" sz="1600" dirty="0">
                <a:hlinkClick r:id="rId6"/>
              </a:rPr>
              <a:t>Convex Optimization</a:t>
            </a:r>
            <a:r>
              <a:rPr lang="en-US" sz="1600" dirty="0"/>
              <a:t>, 2004</a:t>
            </a:r>
          </a:p>
          <a:p>
            <a:pPr lvl="1"/>
            <a:r>
              <a:rPr lang="en-US" sz="1600" dirty="0" err="1"/>
              <a:t>Charu</a:t>
            </a:r>
            <a:r>
              <a:rPr lang="en-US" sz="1600" dirty="0"/>
              <a:t> C. </a:t>
            </a:r>
            <a:r>
              <a:rPr lang="en-US" sz="1600" dirty="0">
                <a:hlinkClick r:id="rId7"/>
              </a:rPr>
              <a:t>Aggarwal</a:t>
            </a:r>
            <a:r>
              <a:rPr lang="en-US" sz="1600" dirty="0"/>
              <a:t>, Linear Algebra and Optimization for Machine Learning, 2020</a:t>
            </a:r>
          </a:p>
          <a:p>
            <a:r>
              <a:rPr lang="en-US" dirty="0"/>
              <a:t>Courses</a:t>
            </a:r>
          </a:p>
          <a:p>
            <a:pPr lvl="1"/>
            <a:r>
              <a:rPr lang="en-US" sz="1400" dirty="0"/>
              <a:t>G. Hinton </a:t>
            </a:r>
            <a:r>
              <a:rPr lang="en-US" sz="1400" dirty="0">
                <a:hlinkClick r:id="rId8"/>
              </a:rPr>
              <a:t>course</a:t>
            </a:r>
            <a:r>
              <a:rPr lang="en-US" sz="1400" dirty="0"/>
              <a:t>, 2014</a:t>
            </a:r>
          </a:p>
          <a:p>
            <a:pPr lvl="1"/>
            <a:r>
              <a:rPr lang="en-US" sz="1400" dirty="0"/>
              <a:t>Ryan </a:t>
            </a:r>
            <a:r>
              <a:rPr lang="en-US" sz="1400" dirty="0" err="1"/>
              <a:t>Tibshirani</a:t>
            </a:r>
            <a:r>
              <a:rPr lang="en-US" sz="1400" dirty="0"/>
              <a:t> </a:t>
            </a:r>
            <a:r>
              <a:rPr lang="en-US" sz="1400" dirty="0">
                <a:hlinkClick r:id="rId9"/>
              </a:rPr>
              <a:t>course</a:t>
            </a:r>
            <a:r>
              <a:rPr lang="en-US" sz="1400" dirty="0"/>
              <a:t>,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80B7E-2155-F324-480B-37C478A3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6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0ABB-396E-0221-40FB-084659F7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- Intuition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1FC4-D7C2-524D-3602-1C7428C0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540"/>
            <a:ext cx="10515600" cy="4351338"/>
          </a:xfrm>
        </p:spPr>
        <p:txBody>
          <a:bodyPr/>
          <a:lstStyle/>
          <a:p>
            <a:r>
              <a:rPr lang="en-US" dirty="0"/>
              <a:t>Why does it make sense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02B06-E02E-843A-3684-FC3BDC96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54" y="2296435"/>
            <a:ext cx="9895346" cy="3880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E608D7-D44B-E34F-B484-21A25451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595" y="843756"/>
            <a:ext cx="3263900" cy="3683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2FE39-2743-2C1A-F7EC-04CEB12C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0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790DD-596F-0332-5860-52AB8055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– Convergence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7DD38-55D1-7797-2F21-678D651C3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41507"/>
            <a:ext cx="10515600" cy="3354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Proof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D7EDC-F438-8048-181C-177AC28D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2108200"/>
            <a:ext cx="7581900" cy="26416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A947-C6C6-1CC7-BAEB-A8FCE89B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131A2-1CFE-D8F0-BD24-D620F53D32C4}"/>
              </a:ext>
            </a:extLst>
          </p:cNvPr>
          <p:cNvSpPr/>
          <p:nvPr/>
        </p:nvSpPr>
        <p:spPr>
          <a:xfrm>
            <a:off x="6096000" y="2618154"/>
            <a:ext cx="1758462" cy="2032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8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A02C-7B12-AB3C-2086-1AEBB8FE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2" y="0"/>
            <a:ext cx="6980068" cy="877229"/>
          </a:xfrm>
        </p:spPr>
        <p:txBody>
          <a:bodyPr>
            <a:noAutofit/>
          </a:bodyPr>
          <a:lstStyle/>
          <a:p>
            <a:r>
              <a:rPr lang="en-US" sz="2800" dirty="0"/>
              <a:t>Gradient descent vs coordinate descent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1FE6-FDF4-4FC4-C0B9-BAA964F0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965" y="6231114"/>
            <a:ext cx="1014554" cy="424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source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E1AAD-662B-26A1-A9C7-37058EFFF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53" y="1148547"/>
            <a:ext cx="4648200" cy="5372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B0F74-489D-897C-3AFF-335C02B4B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03" y="125236"/>
            <a:ext cx="4533900" cy="273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19EA5-BC05-FEA9-A08E-32732DF10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275" y="2980972"/>
            <a:ext cx="4208755" cy="33768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8BB2-F333-A3D9-ECDC-B3BCF29C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0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2CDB-611F-E772-F0A2-450D9B41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1" y="141224"/>
            <a:ext cx="10515600" cy="620296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rate/Newton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76DE-CEDE-8478-C33F-CE679948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264552"/>
            <a:ext cx="5057078" cy="4522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200" dirty="0">
                <a:effectLst/>
                <a:latin typeface="NimbusSanL"/>
              </a:rPr>
              <a:t>Source: </a:t>
            </a:r>
            <a:r>
              <a:rPr lang="en-US" sz="1200" dirty="0" err="1">
                <a:effectLst/>
                <a:latin typeface="NimbusSanL"/>
              </a:rPr>
              <a:t>LeCun</a:t>
            </a:r>
            <a:r>
              <a:rPr lang="en-US" sz="1200" dirty="0">
                <a:effectLst/>
                <a:latin typeface="NimbusSanL"/>
              </a:rPr>
              <a:t> Yann, Leon </a:t>
            </a:r>
            <a:r>
              <a:rPr lang="en-US" sz="1200" dirty="0" err="1">
                <a:effectLst/>
                <a:latin typeface="NimbusSanL"/>
              </a:rPr>
              <a:t>Bottou</a:t>
            </a:r>
            <a:r>
              <a:rPr lang="en-US" sz="1200" dirty="0">
                <a:effectLst/>
                <a:latin typeface="NimbusSanL"/>
              </a:rPr>
              <a:t>, Genevieve B Orr, and Klaus Robert Muller (1998b), </a:t>
            </a:r>
            <a:r>
              <a:rPr lang="en-US" sz="1200" i="1" dirty="0">
                <a:effectLst/>
                <a:latin typeface="NimbusSanL"/>
                <a:hlinkClick r:id="rId2"/>
              </a:rPr>
              <a:t>Efficient backprop</a:t>
            </a:r>
            <a:r>
              <a:rPr lang="en-US" sz="1200" i="1" dirty="0">
                <a:effectLst/>
                <a:latin typeface="NimbusSanL"/>
              </a:rPr>
              <a:t>, </a:t>
            </a:r>
            <a:r>
              <a:rPr lang="en-US" sz="1200" dirty="0">
                <a:effectLst/>
                <a:latin typeface="NimbusSanL"/>
              </a:rPr>
              <a:t>in Neural networks: Tricks of the trade (Springer) pp. 9-50. </a:t>
            </a:r>
            <a:endParaRPr lang="en-US" sz="1200" dirty="0">
              <a:effectLst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D0A440-B0CD-5C4A-9AF6-A783BC30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27" y="761520"/>
            <a:ext cx="3932621" cy="311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3159CF-6F7D-B44D-0970-E4049699C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50" y="4139558"/>
            <a:ext cx="3868176" cy="2201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A45A4-9FBD-1572-6630-61B7A99D5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947" y="141224"/>
            <a:ext cx="4201912" cy="15746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212B17-330D-EB21-9401-47EFE370F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420" y="1910041"/>
            <a:ext cx="4160304" cy="416030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8EAE4-211F-1DAC-0210-D512693C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3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12AB-3559-A818-3A14-8294405E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baseline Gradient Descent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0177-187E-CF9F-F865-BBB30E32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GD finds local minima of the cost function </a:t>
            </a:r>
          </a:p>
          <a:p>
            <a:r>
              <a:rPr lang="en-US" dirty="0"/>
              <a:t>Gradients are computationally expensive to calculate for large datasets </a:t>
            </a:r>
          </a:p>
          <a:p>
            <a:r>
              <a:rPr lang="en-US" dirty="0"/>
              <a:t>The GD is very sensitive to choices of the learning rates </a:t>
            </a:r>
          </a:p>
          <a:p>
            <a:r>
              <a:rPr lang="en-US" dirty="0"/>
              <a:t>The GD treats all directions in parameter space uniformly </a:t>
            </a:r>
          </a:p>
          <a:p>
            <a:r>
              <a:rPr lang="en-US" dirty="0"/>
              <a:t>The GD is sensitive to initial conditions</a:t>
            </a:r>
          </a:p>
          <a:p>
            <a:r>
              <a:rPr lang="en-US" dirty="0"/>
              <a:t>The GD can take exponential time to escape saddle points, even with random initialization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B1FE9-7672-779A-4678-2542CED7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3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8E1E3-C81A-F853-F81A-4D63A51F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164CF-6F62-19A9-E8C6-72641384D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48450-CD59-6276-A402-38E38161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387" y="681037"/>
            <a:ext cx="6921500" cy="565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8EF3E-3423-6B7C-9663-AC2E47FAF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23" y="2159000"/>
            <a:ext cx="4267200" cy="1270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25515-E7E4-7991-F624-4469D720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6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08B9-5A1D-4CD4-B2DD-BF0003D8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46" y="201574"/>
            <a:ext cx="10515600" cy="638485"/>
          </a:xfrm>
        </p:spPr>
        <p:txBody>
          <a:bodyPr>
            <a:normAutofit fontScale="90000"/>
          </a:bodyPr>
          <a:lstStyle/>
          <a:p>
            <a:r>
              <a:rPr lang="en-US" dirty="0"/>
              <a:t>SGD with minibatches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E29C-0DF6-2529-C103-8E476F77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42" y="5324529"/>
            <a:ext cx="10515600" cy="14491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Still an unbiased estimator of the gradient </a:t>
            </a:r>
          </a:p>
          <a:p>
            <a:r>
              <a:rPr lang="en-US" dirty="0"/>
              <a:t>But lower variance compared to using one single sample </a:t>
            </a:r>
          </a:p>
          <a:p>
            <a:r>
              <a:rPr lang="en-US" dirty="0"/>
              <a:t>Computationally more efficient than using all data compared to the variance reduction amount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2DC0B-AEE0-CF3B-B1F0-6B32EBB9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42" y="1494123"/>
            <a:ext cx="10847493" cy="31687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6CBCA-23D4-95C9-617B-904321BE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ED6E-2C5D-A24D-87A7-5DE4A0B654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7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764</Words>
  <Application>Microsoft Macintosh PowerPoint</Application>
  <PresentationFormat>Widescreen</PresentationFormat>
  <Paragraphs>211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NimbusSanL</vt:lpstr>
      <vt:lpstr>Söhne</vt:lpstr>
      <vt:lpstr>Office Theme</vt:lpstr>
      <vt:lpstr>Optimization for Deep Learning</vt:lpstr>
      <vt:lpstr>Taxonomy of  optimization methods </vt:lpstr>
      <vt:lpstr>Gradient Descent - Intuition </vt:lpstr>
      <vt:lpstr>Gradient descent – Convergence </vt:lpstr>
      <vt:lpstr>Gradient descent vs coordinate descent </vt:lpstr>
      <vt:lpstr>Learning rate/Newton</vt:lpstr>
      <vt:lpstr>Limitations of the baseline Gradient Descent </vt:lpstr>
      <vt:lpstr>SGD</vt:lpstr>
      <vt:lpstr>SGD with minibatches </vt:lpstr>
      <vt:lpstr>First/Second order</vt:lpstr>
      <vt:lpstr>Taxonomy of major deep learning optimizers </vt:lpstr>
      <vt:lpstr>Momentum</vt:lpstr>
      <vt:lpstr>Nesterov Accelerated Gradient (NAG)y</vt:lpstr>
      <vt:lpstr>AdaGrad</vt:lpstr>
      <vt:lpstr>RMSProp</vt:lpstr>
      <vt:lpstr>AdaDelta</vt:lpstr>
      <vt:lpstr>Adam/Yogi</vt:lpstr>
      <vt:lpstr>Nadam</vt:lpstr>
      <vt:lpstr>Which optimizer to use ? Inclusion principle ?</vt:lpstr>
      <vt:lpstr>Which optimizer to use ? Follow the crowd ! </vt:lpstr>
      <vt:lpstr>Learning rate  scheduling</vt:lpstr>
      <vt:lpstr>Optimizers comparatives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 for Deep Learning</dc:title>
  <dc:creator>Microsoft Office User</dc:creator>
  <cp:lastModifiedBy>Microsoft Office User</cp:lastModifiedBy>
  <cp:revision>30</cp:revision>
  <dcterms:created xsi:type="dcterms:W3CDTF">2023-06-20T11:31:56Z</dcterms:created>
  <dcterms:modified xsi:type="dcterms:W3CDTF">2023-06-21T13:48:22Z</dcterms:modified>
</cp:coreProperties>
</file>