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6" r:id="rId4"/>
    <p:sldId id="258" r:id="rId5"/>
    <p:sldId id="266" r:id="rId6"/>
    <p:sldId id="273" r:id="rId7"/>
    <p:sldId id="272" r:id="rId8"/>
    <p:sldId id="270" r:id="rId9"/>
    <p:sldId id="274" r:id="rId10"/>
    <p:sldId id="269" r:id="rId11"/>
    <p:sldId id="259" r:id="rId12"/>
    <p:sldId id="260" r:id="rId13"/>
    <p:sldId id="264" r:id="rId14"/>
    <p:sldId id="261" r:id="rId15"/>
    <p:sldId id="275" r:id="rId16"/>
    <p:sldId id="268" r:id="rId17"/>
    <p:sldId id="262" r:id="rId18"/>
    <p:sldId id="26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8"/>
    <p:restoredTop sz="96327"/>
  </p:normalViewPr>
  <p:slideViewPr>
    <p:cSldViewPr snapToGrid="0">
      <p:cViewPr varScale="1">
        <p:scale>
          <a:sx n="124" d="100"/>
          <a:sy n="124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5129E-4853-B344-A6E2-CB542D9780C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8432A-2184-AB47-842D-1B5B868E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8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8BB5-9614-E995-9C16-F8952BA86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4917D-8703-B7E8-CDEE-C0DBC61BC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BD37-7369-EDF7-8BC8-9BB2447F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72DE-593B-F942-B730-53B17E0297BB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310D-C261-38AA-509E-6C49B601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1DFD-6C8B-5082-218B-B2C02041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CF66-6EC9-9620-E3C0-0D10CBFA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AFC2E-D6F4-AD40-271D-6522E431E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6049-478D-72EF-1370-B6935E8C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88F6-5007-B64D-A5C2-185E6F46E4C8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B306-1343-4377-88F4-F98EEA26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E714-903A-8EFD-7CCB-3A8AAC70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8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418FD-46BB-37F7-B5A8-AA1FEF464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D5A9F-8463-C6F3-AC40-E2FAE5563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DA70-D8FF-C68E-8D31-8E5B4AB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EC28-AB7A-9845-AF6D-3D585A0481BD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6041F-794A-3FF3-2CC3-2AE2F1E9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97AAD-FA1F-041F-3B8D-837A7DC1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9115-707F-680A-32DE-F98DE715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A358-5402-1C41-2EE4-DB54B601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AE41-B8B4-2024-E291-38D220CD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B8BD-33D1-E14E-A936-E58760FA4620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90BF-1CC8-722B-129E-F3600122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64B8B-88ED-AF37-C038-F3FA552B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7E37-FBF7-4B12-0183-4623B8AC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D4B59-622E-5446-BEE1-E61D569F1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E25E8-26D7-7AD0-D1AE-AE319DE8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95BE-508B-C641-9918-072369F76A32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7E16-8B35-F0CE-631A-B9047F6F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B451-7166-E86B-6B47-F07EB2E0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8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C54C-3AFC-D905-9310-04C1E443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75BB-526E-F06F-5A4D-66B9D7F72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C043C-B95B-E3EE-978C-3DC4C654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4805B-A4AE-A784-8044-C7103D63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9FB4-9F97-E44C-AFC7-D979D9A7A975}" type="datetime1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8134-ABF5-3DE3-B958-6DF7F21F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87980-6370-9A1C-E837-0841DC51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E5E8-1EE9-4938-A306-ED0BBEA5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BCC9A-0EDF-5B4C-1A68-C89EC1AE3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7EEAC-D8AA-F35E-9A44-EEA05354B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8BFB2-F4AA-36B1-ABDB-D527308C6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EBBCA-3661-974F-0128-9BFDC8481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D8137-E6CB-95DA-657B-4879A414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0EA6-6B40-FF4F-A458-27A8D868755F}" type="datetime1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B4DD1-B95F-1A3B-EF4C-4976BCC6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4252A-37EA-2654-E09F-547A1875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1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B213-21DD-8083-1B65-3D781FD3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75990-36E5-4738-268C-5A4BBDAC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6FA1-9293-BB41-9414-B79FA7B8AEBF}" type="datetime1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A472C-35E3-0289-8F23-B3727FE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1A7A4-E7AA-A8A5-6E8D-7CC23563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60081-86AF-AB9B-D3BE-0214909C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282A-5B6F-924B-B3C2-1C0F2397DBC8}" type="datetime1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B860-BC5B-A669-FB3D-525B49A1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F829-6BA9-6D5F-ECA9-D8C08B51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6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6066-6862-3ECE-98C4-67BE4ADD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8999-0AB9-7472-2141-515B419E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F93CE-8643-2A9F-0BCC-4921E0A96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18B23-B1A8-B989-F6F4-176FAA8D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21D5-25E8-7748-B58C-623BD40E69DC}" type="datetime1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BA461-AC93-DCB3-D78B-E9B78B59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CB039-711B-61C1-51B8-545CF1FA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9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E000-A6EA-0774-1C1C-E4C7F242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65E02-A939-5BFE-93A7-4900411C2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A5480-70D8-7799-8485-766D2A00E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F319C-E0B3-0A34-AECA-2FA041DE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D7E9-63F1-F74E-9682-7A55A4DCA5F2}" type="datetime1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CB5C-F788-9451-740D-A2176A83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532A7-6D81-D679-E65F-BF906076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7965C-E240-2206-4B3E-304A1A81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73BA2-937E-C946-2483-079FB9043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9AD7-7B2F-3E77-1F58-F0AC9334F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A494-BB56-F149-BBAF-9B0607E705C5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46C5-5E09-ECBF-C415-51AF7EDA0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07FE-B6CE-2C8C-4D9E-0F65AB8D2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leadea.org/cfa-level-1/efficient-frontier-investor-optimal-portfolio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arxiv.org/pdf/1708.02985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pdf.sciencedirectassets.com/271542/1-s2.0-S0370157316X00580/1-s2.0-S0370157316303337/main.pdf?X-Amz-Security-Token=IQoJb3JpZ2luX2VjEAwaCXVzLWVhc3QtMSJHMEUCIBG6MaQUVLnasw31N%2FURdTyKG6USltAn%2Fm2n91lvWotxAiEAwx%2FkHMWk1tckc1ehdbXq6DVYYBExQpp8HNrBZfUG%2BoEqswUINRAFGgwwNTkwMDM1NDY4NjUiDLVCYOad%2FXPDqZ5mLiqQBWF16CTRdAViNDut5EY2er%2BvxXhSv%2FXtOcZJG0kz3iAW9el2J7hpWI%2BOmSQmcYIWbIN0WKaTQMXGcyj0UCIR033OGyfM7vrytpPLkl0QT0cwsnoMI%2BwoIxjud%2ByYWQJyV%2FM1zXNYSfV9Eyr9gndxqKw2bff7JCvVBp3u1Zd1Y0N7zM2XnrZ6gV%2BKMXq52nUXHY7O2bqCcfazR4CJ0n2i2cCMg%2FjaKbdBWpYq%2FMfrG3JZvXQcVPIeRWsgayrW0OA2Dz0kmx3yuaZWmKg8qCArv9W0ULGRiyd5Qz1NnugQjNRgQRYb1pWxr5b3iwPV1x%2F5v8yf%2BE3MZIcIodxAdidko34yvKrQSnpcVqK5lJyjfN%2B7Q%2FvJCKjbrAOQxBw5hITzVHUSzrxp3X1k0B0hWriirhg3eLPYdFJ9FqK0%2B8AARHNKJoxLS9CxGTlBACcQRKs%2B%2FZNzHbh6ikTYgiS9a9Jl6BVE8579cCSqjboQJh%2FWIXjoF1aU8QHrNaleuAaRHSecRQxuGsJukxZ%2BE77KcMPRrobAtFQlrCjEjE4E1gszbFhxKtSWciK13s0GEHDKK95uw3%2FephDaN7ByjlM6HKkVXC86H3mUWkj%2BleIfVmerPx67sLAcR6Sn5JJfv1rtIN185hYF5UxJZbE1hZIPFUR23cDOwssWyY0YJNZDWbMAvrm6bJL9v%2ByX8snc1qTlfX83FXC7XeXU45xsvsnDzTIqzJOu%2BF6rEAbqu3wGjd%2F8a5X2BV8Q9bPxr%2B6UB1hw5MwCe0XY1OH7ngV999jYeYu%2FtJuOS6dX91kdlwDc47lmJgoi78bwL554x3jcI%2FAhwbRrHgHlmTRIUnOX1q4fg1SJpFtBTONQ9RByGYmJTfg9BwM3MKL9prAGOrEBxA2YyqrJm2iqR%2BIlGNuilvDQjhdW2znxumv1z2yCeNhOo9bpz50ImAzQO2bYF195HGSz8RV4W4xOhq%2BNOLN0yo%2B4hC1cKmC2Uts7skaUBqoVNZ0w45hM04k4GpB1ti6YkWDWDzRAEIcKdJWugxZ2GcDUvdg5t9MgMAp85FQEgxSHjCk0kHN3OvPzvbVZ0pXocYxtx3C2s3mHBqYaDlyfIlL%2BKkzXxGyZkUGSyzRn5q3c&amp;X-Amz-Algorithm=AWS4-HMAC-SHA256&amp;X-Amz-Date=20240331T204326Z&amp;X-Amz-SignedHeaders=host&amp;X-Amz-Expires=300&amp;X-Amz-Credential=ASIAQ3PHCVTY7PMDIAW3%2F20240331%2Fus-east-1%2Fs3%2Faws4_request&amp;X-Amz-Signature=dda3bafe9d7f524598b8a8d6a257759b5d927eb0d580ce4964ef19ba78f17e80&amp;hash=f50f0ffc3794b011a28342693bae928c4a927c3fe75291101b39085dbf56c0b4&amp;host=68042c943591013ac2b2430a89b270f6af2c76d8dfd086a07176afe7c76c2c61&amp;pii=S0370157316303337&amp;tid=spdf-774f2507-5de2-4723-8be2-e4e4cb1870a6&amp;sid=c6fe52b6742ab347750ac741d54fdcfa031bgxrqa&amp;type=client&amp;tsoh=d3d3LnNjaWVuY2VkaXJlY3QuY29t&amp;ua=1b125a52025c5507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Course-Random-Physicists-Engineers-Scientists/dp/1108488080" TargetMode="External"/><Relationship Id="rId3" Type="http://schemas.openxmlformats.org/officeDocument/2006/relationships/hyperlink" Target="https://math.nyu.edu/~avellane/LalouxPCA.pdf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www.ledoit.net/ole1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jmlr.org/papers/volume22/20-410/20-410.pdf" TargetMode="External"/><Relationship Id="rId4" Type="http://schemas.openxmlformats.org/officeDocument/2006/relationships/hyperlink" Target="https://pdf.sciencedirectassets.com/272481/1-s2.0-S0047259X09X00072/1-s2.0-S0047259X09000876/main.pdf?X-Amz-Security-Token=IQoJb3JpZ2luX2VjEA8aCXVzLWVhc3QtMSJHMEUCIQC54023eKyArULyMYsIEzZrhXGUTqqQvDxnqPO%2ByjGjIgIgFWmF088s70Lkl96RttBz1V%2Fi1uQk%2Bz31F1qZeD1jTv8qswUIOBAFGgwwNTkwMDM1NDY4NjUiDNrftPHst074HrUe4yqQBYIqDwkiQN10X5wuRodTrD91PhedDLs36SsSKn%2FKuUZEQz%2FpHxitAStJqTXmNIQO0uDo6OflMbAcAfjoG4RRwovwOLOa1RmIzGyw80tR%2ByCeoHT7aG%2FCKJ0%2BcC7CyeBZ5oiKY%2FZBAcg4KDTW1mQuLxPw44G9HCnqB4tGErVjDeUHbXylLVUijZzsxR%2BOqViZCem46rfP19jRmdXLwcr8jcxwVMqER8N8jovFk1pWBmIsd79Oto4wC3Gv%2Fad4p5fuO0uBgu%2BN1hYclwQummDyeb8YZ%2FNnOeWts1QG5BnWDzl5ud7%2B68CA8I7bXplbNE%2FoSkfXwEqo41KOBws57mI1TOAE8ikCDYlfjIwZtW6Qeg45dUoX5uEHNlav8Hc6WE%2B81qFDzc1DGsVHqAZu3b5eYR73GctrXkPfaVmnmXITY0D9iM42eoHIxUT3zl0CdU%2BUSL67VSeHWethDJs8e9%2FRE%2BoHQZqwK5St9W61kxFzWbwh0A%2FfOEPQk14GhyneLKQhWKNh6tajvdNZEa41%2BLORO1fqI5qGylvmWZb2kbVrYeoG%2F9KJU1oU%2BNso%2BkC296AutJk2Y6d7kXCKG1yun%2F0q7DmeZcU4JmxrQm88EeXS1vpKN1xTAyIkLarIm0sUIMUaqdBAPYVeirlT0zPZFtA6A1ksHMsLW3O6OpCHPFCEEdOK0%2F4bmCxr7BuGYW5SnvOxm4buludTfHQwLrHxMq6DkzHoHwfOZw9VfWliq%2Fz9FIsboVZwBQwaV6D7aAApefzyHQKEu51R8A%2By3D9F4%2BRkfKAj1y1%2B28991IbVt9pviBS1rlgl%2BKkRlA6VXDVNenBGLbWyk9n664koNVXlppEReIeoBZBsENihO3di9QKy%2FJ6IMLXSp7AGOrEBbQf3rQbSjQ43PDIgUNJcVjN0kTtrL1gIdTjT3%2BPBThEB%2FqfuhInkG%2Bv0N1cSqhZq%2FFAhvaqVf1Aqa2cq%2FhIgHADinIWE4K9UwwRVabylbSQoUoSSj7%2FIoIGtMJO8UeF24y6azKb4wf6kZ0jWANa7l0FrH92NWt7aJDYbDz8EuIeoIP6du3D1z3W5iXvtxFbYLDej79IHtHWs73n5zDoKtH3IUwNNBZ4hq4gEjKAqPWzU&amp;X-Amz-Algorithm=AWS4-HMAC-SHA256&amp;X-Amz-Date=20240401T001303Z&amp;X-Amz-SignedHeaders=host&amp;X-Amz-Expires=300&amp;X-Amz-Credential=ASIAQ3PHCVTYRP7LRG5G%2F20240401%2Fus-east-1%2Fs3%2Faws4_request&amp;X-Amz-Signature=795443ad73a262b9e318cc5ef5d63df91e4a882fd2720c8359433bdd531a2ad3&amp;hash=9c2ae25aab8a806f1a253f590d5e9c35b5608336979e2a55e1a328384240775b&amp;host=68042c943591013ac2b2430a89b270f6af2c76d8dfd086a07176afe7c76c2c61&amp;pii=S0047259X09000876&amp;tid=spdf-b999e87a-2d13-4853-806b-5c285ad95301&amp;sid=c6fe52b6742ab347750ac741d54fdcfa031bgxrqa&amp;type=client&amp;tsoh=d3d3LnNjaWVuY2VkaXJlY3QuY29t&amp;ua=1b125a5202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regorygundersen.com/blog/2022/01/09/geometry-efficient-fronti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5625-746B-BD3D-0425-A656B131D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Denoising and </a:t>
            </a:r>
            <a:r>
              <a:rPr lang="en-US" dirty="0" err="1"/>
              <a:t>Detoning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41991-5BFB-FE20-B7DA-F8673F485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for asset managers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D13D-5DDD-ECAE-9F8C-1D7978FC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6426-260D-ECC3-893B-993F35F8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91" y="240434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to portfolio optimization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D78D-1CFB-6E94-9621-69F3CF94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80" y="1134052"/>
            <a:ext cx="10515600" cy="4351338"/>
          </a:xfrm>
        </p:spPr>
        <p:txBody>
          <a:bodyPr/>
          <a:lstStyle/>
          <a:p>
            <a:r>
              <a:rPr lang="en-US" dirty="0"/>
              <a:t>Given </a:t>
            </a:r>
          </a:p>
          <a:p>
            <a:pPr lvl="1"/>
            <a:r>
              <a:rPr lang="en-US" dirty="0"/>
              <a:t>The covariance matrix</a:t>
            </a:r>
          </a:p>
          <a:p>
            <a:pPr lvl="1"/>
            <a:r>
              <a:rPr lang="en-US" dirty="0"/>
              <a:t>The expected returns vector </a:t>
            </a:r>
          </a:p>
          <a:p>
            <a:r>
              <a:rPr lang="en-US" dirty="0"/>
              <a:t>We can identify:</a:t>
            </a:r>
          </a:p>
          <a:p>
            <a:pPr lvl="1"/>
            <a:r>
              <a:rPr lang="en-US" dirty="0"/>
              <a:t>The minimum-variance portfolio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maximum-Sharpe portfolio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D1DF8-9B45-29C1-E7A0-AAC4C2C5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11" y="2039757"/>
            <a:ext cx="5527355" cy="3814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7D7EF-AB19-B1A5-B735-F6D59AAA45AB}"/>
              </a:ext>
            </a:extLst>
          </p:cNvPr>
          <p:cNvSpPr txBox="1"/>
          <p:nvPr/>
        </p:nvSpPr>
        <p:spPr>
          <a:xfrm>
            <a:off x="7455431" y="5909416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39A64-B3BD-F4F4-077E-00F77F22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52907-B5A3-7599-31BF-F13A9E297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70" y="5020108"/>
            <a:ext cx="2070100" cy="93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74BE6-A71D-4FF6-481E-944E9A732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152" y="4901911"/>
            <a:ext cx="2616200" cy="952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50070-2578-82ED-D5E9-97F1C9267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1613" y="3309721"/>
            <a:ext cx="1676400" cy="901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498B17-210A-4CE6-C578-C9F9094FE8A5}"/>
              </a:ext>
            </a:extLst>
          </p:cNvPr>
          <p:cNvSpPr txBox="1"/>
          <p:nvPr/>
        </p:nvSpPr>
        <p:spPr>
          <a:xfrm>
            <a:off x="2310228" y="6314435"/>
            <a:ext cx="767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Question: can RMT denoising of the covariance achieve better MVP and MSP 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4BEC1A-0F71-CD07-3EA5-384588D30E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135" y="551954"/>
            <a:ext cx="1739900" cy="2133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0237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EDD2-71ED-2583-1A18-0DCCC091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2" y="129599"/>
            <a:ext cx="10515600" cy="784802"/>
          </a:xfrm>
        </p:spPr>
        <p:txBody>
          <a:bodyPr/>
          <a:lstStyle/>
          <a:p>
            <a:r>
              <a:rPr lang="en-US" dirty="0"/>
              <a:t>Application to portfolio optimization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CFE0-EB22-B305-8B3D-E2C1034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2" y="1174462"/>
            <a:ext cx="6116782" cy="52540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Hypothesis: RMT denoising helps identifying more optimal portfolios</a:t>
            </a:r>
          </a:p>
          <a:p>
            <a:r>
              <a:rPr lang="en-US" dirty="0"/>
              <a:t>Validation: </a:t>
            </a:r>
          </a:p>
          <a:p>
            <a:pPr lvl="1"/>
            <a:r>
              <a:rPr lang="en-US" dirty="0"/>
              <a:t>we need to design an experiment  that allow us to compare portfolios constructed using denoised covariance matrices against  </a:t>
            </a:r>
            <a:r>
              <a:rPr lang="en-US" i="1" u="sng" dirty="0"/>
              <a:t>true/target</a:t>
            </a:r>
            <a:r>
              <a:rPr lang="en-US" dirty="0"/>
              <a:t> optimal portfolios.</a:t>
            </a:r>
          </a:p>
          <a:p>
            <a:pPr lvl="1"/>
            <a:r>
              <a:rPr lang="en-US" dirty="0"/>
              <a:t>To construct a true/target portfolio, we need to construct a true/target covariance matrix:</a:t>
            </a:r>
          </a:p>
          <a:p>
            <a:pPr lvl="2"/>
            <a:r>
              <a:rPr lang="en-US" dirty="0"/>
              <a:t>10 blocks of 50 each </a:t>
            </a:r>
          </a:p>
          <a:p>
            <a:pPr lvl="2"/>
            <a:r>
              <a:rPr lang="en-US" dirty="0"/>
              <a:t>Off diagonal elements within each block have a correlation of 0.5</a:t>
            </a:r>
          </a:p>
          <a:p>
            <a:pPr lvl="2"/>
            <a:r>
              <a:rPr lang="en-US" dirty="0"/>
              <a:t>This covariance is a stylized representation of a true (nonempirical) </a:t>
            </a:r>
            <a:r>
              <a:rPr lang="en-US" dirty="0" err="1"/>
              <a:t>detoned</a:t>
            </a:r>
            <a:r>
              <a:rPr lang="en-US" dirty="0"/>
              <a:t> correlation matrix of the S&amp;P 500 where each block is associated with an economic sector </a:t>
            </a:r>
          </a:p>
          <a:p>
            <a:pPr lvl="2"/>
            <a:r>
              <a:rPr lang="en-US" dirty="0"/>
              <a:t>Variances are drawn from a uniform distribution between 5% and 20%</a:t>
            </a:r>
          </a:p>
          <a:p>
            <a:pPr lvl="2"/>
            <a:r>
              <a:rPr lang="en-US" dirty="0"/>
              <a:t>Vector of means is drawn from a normal distribution with mean and standard deviation equal to the standard deviation from the covariance matrix</a:t>
            </a:r>
          </a:p>
          <a:p>
            <a:pPr lvl="1"/>
            <a:r>
              <a:rPr lang="en-US" dirty="0"/>
              <a:t>Use true/target covariance to compute true/target optimal portfolios</a:t>
            </a:r>
          </a:p>
          <a:p>
            <a:pPr lvl="1"/>
            <a:r>
              <a:rPr lang="en-US" dirty="0"/>
              <a:t>Sample observations from the true/target matrix </a:t>
            </a:r>
          </a:p>
          <a:p>
            <a:pPr lvl="1"/>
            <a:r>
              <a:rPr lang="en-US" dirty="0"/>
              <a:t>Compute corresponding sample covariances </a:t>
            </a:r>
          </a:p>
          <a:p>
            <a:pPr lvl="1"/>
            <a:r>
              <a:rPr lang="en-US" dirty="0"/>
              <a:t>Estimate optimal portfolios w/o denoising </a:t>
            </a:r>
          </a:p>
          <a:p>
            <a:pPr lvl="1"/>
            <a:r>
              <a:rPr lang="en-US" dirty="0"/>
              <a:t>Evaluate if denoising helps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764A2-D2A5-CE39-2726-AE17BE8F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672" y="731368"/>
            <a:ext cx="3706091" cy="3014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E05D74-877B-F32A-ED75-D4718AFA8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617" y="3745793"/>
            <a:ext cx="3886200" cy="31122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A67E-66D9-459E-3ED4-AB59B1FB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C88C39C-9AE1-4CD6-DE87-1848C27EB17D}"/>
              </a:ext>
            </a:extLst>
          </p:cNvPr>
          <p:cNvSpPr/>
          <p:nvPr/>
        </p:nvSpPr>
        <p:spPr>
          <a:xfrm>
            <a:off x="8686768" y="1529090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Covariance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A84F5D-3A84-239E-283C-50317BA8CE59}"/>
              </a:ext>
            </a:extLst>
          </p:cNvPr>
          <p:cNvSpPr/>
          <p:nvPr/>
        </p:nvSpPr>
        <p:spPr>
          <a:xfrm>
            <a:off x="8427307" y="2127877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Covariance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11BD8F99-7FED-AC91-7408-A7E93EFD4723}"/>
              </a:ext>
            </a:extLst>
          </p:cNvPr>
          <p:cNvSpPr/>
          <p:nvPr/>
        </p:nvSpPr>
        <p:spPr>
          <a:xfrm>
            <a:off x="5968250" y="1166593"/>
            <a:ext cx="1208689" cy="152045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Sampled data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389E9A45-7C9B-684B-F321-A95F88D7FEC0}"/>
              </a:ext>
            </a:extLst>
          </p:cNvPr>
          <p:cNvSpPr/>
          <p:nvPr/>
        </p:nvSpPr>
        <p:spPr>
          <a:xfrm>
            <a:off x="5520554" y="1770387"/>
            <a:ext cx="1208689" cy="152045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Sampled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BAD44-DB82-293C-516C-3C3F66F7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81" y="193382"/>
            <a:ext cx="10515600" cy="608796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illustration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B6C04-91E1-3BCE-C3D9-9DC267FBB25D}"/>
              </a:ext>
            </a:extLst>
          </p:cNvPr>
          <p:cNvSpPr/>
          <p:nvPr/>
        </p:nvSpPr>
        <p:spPr>
          <a:xfrm>
            <a:off x="2379275" y="2272215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Covariance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BB5ED7-E10C-FCF8-E868-EC014C3451D9}"/>
              </a:ext>
            </a:extLst>
          </p:cNvPr>
          <p:cNvSpPr/>
          <p:nvPr/>
        </p:nvSpPr>
        <p:spPr>
          <a:xfrm>
            <a:off x="8167846" y="2532423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Covariance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EBB51AB-F452-FE04-EE9A-903437BD82AA}"/>
              </a:ext>
            </a:extLst>
          </p:cNvPr>
          <p:cNvSpPr/>
          <p:nvPr/>
        </p:nvSpPr>
        <p:spPr>
          <a:xfrm>
            <a:off x="5211808" y="2635248"/>
            <a:ext cx="1208689" cy="152045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Sampled data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DA9D593-6956-F8FB-28B6-AE706CC1B855}"/>
              </a:ext>
            </a:extLst>
          </p:cNvPr>
          <p:cNvSpPr/>
          <p:nvPr/>
        </p:nvSpPr>
        <p:spPr>
          <a:xfrm>
            <a:off x="4401202" y="2676662"/>
            <a:ext cx="735724" cy="192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0AF7940-5FAE-3606-DB1E-A91078DC1E2D}"/>
              </a:ext>
            </a:extLst>
          </p:cNvPr>
          <p:cNvSpPr/>
          <p:nvPr/>
        </p:nvSpPr>
        <p:spPr>
          <a:xfrm>
            <a:off x="7246878" y="2718166"/>
            <a:ext cx="735724" cy="192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FD78D-7BA2-DEF7-7B03-865194964998}"/>
              </a:ext>
            </a:extLst>
          </p:cNvPr>
          <p:cNvSpPr txBox="1"/>
          <p:nvPr/>
        </p:nvSpPr>
        <p:spPr>
          <a:xfrm>
            <a:off x="4277395" y="230733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0830A-C531-4B52-BFED-AEE95106DF8C}"/>
              </a:ext>
            </a:extLst>
          </p:cNvPr>
          <p:cNvSpPr txBox="1"/>
          <p:nvPr/>
        </p:nvSpPr>
        <p:spPr>
          <a:xfrm>
            <a:off x="7130949" y="232939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18EAF7A3-CAA6-28A3-2CE9-F7A6E5D6F7F5}"/>
              </a:ext>
            </a:extLst>
          </p:cNvPr>
          <p:cNvSpPr/>
          <p:nvPr/>
        </p:nvSpPr>
        <p:spPr>
          <a:xfrm>
            <a:off x="3157041" y="3429000"/>
            <a:ext cx="143208" cy="18366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DCC1D9-346E-69F9-300C-A420C5DB9C80}"/>
              </a:ext>
            </a:extLst>
          </p:cNvPr>
          <p:cNvSpPr/>
          <p:nvPr/>
        </p:nvSpPr>
        <p:spPr>
          <a:xfrm>
            <a:off x="2379275" y="5462105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Optimal Minimum variance portfolio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806984-9657-0BF7-F51A-BF94744EAF3C}"/>
              </a:ext>
            </a:extLst>
          </p:cNvPr>
          <p:cNvSpPr/>
          <p:nvPr/>
        </p:nvSpPr>
        <p:spPr>
          <a:xfrm>
            <a:off x="8366230" y="5462105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Estimated Minimum variance portfolios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D03026-777D-1147-5BDE-7933FA5390D7}"/>
              </a:ext>
            </a:extLst>
          </p:cNvPr>
          <p:cNvSpPr/>
          <p:nvPr/>
        </p:nvSpPr>
        <p:spPr>
          <a:xfrm>
            <a:off x="8427307" y="4012821"/>
            <a:ext cx="1702676" cy="891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Cleanse Matrices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57657B97-EB58-7FDC-5A9F-A08245B99EE2}"/>
              </a:ext>
            </a:extLst>
          </p:cNvPr>
          <p:cNvSpPr/>
          <p:nvPr/>
        </p:nvSpPr>
        <p:spPr>
          <a:xfrm>
            <a:off x="8904329" y="3466548"/>
            <a:ext cx="233569" cy="50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4DE90379-CFA9-EC92-7636-72CC8F9BC24A}"/>
              </a:ext>
            </a:extLst>
          </p:cNvPr>
          <p:cNvSpPr/>
          <p:nvPr/>
        </p:nvSpPr>
        <p:spPr>
          <a:xfrm>
            <a:off x="9022399" y="5006893"/>
            <a:ext cx="143208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1FF986-5E11-8506-B47C-DA6B8F35F159}"/>
              </a:ext>
            </a:extLst>
          </p:cNvPr>
          <p:cNvSpPr/>
          <p:nvPr/>
        </p:nvSpPr>
        <p:spPr>
          <a:xfrm>
            <a:off x="5264469" y="5462105"/>
            <a:ext cx="1702676" cy="8919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RMSE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5DB1751-3B6F-8ABC-E6E3-4F50F7128E6F}"/>
              </a:ext>
            </a:extLst>
          </p:cNvPr>
          <p:cNvSpPr/>
          <p:nvPr/>
        </p:nvSpPr>
        <p:spPr>
          <a:xfrm>
            <a:off x="4339298" y="5811720"/>
            <a:ext cx="735724" cy="192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DAD4649-F91E-D8E6-592F-B70730CA2C15}"/>
              </a:ext>
            </a:extLst>
          </p:cNvPr>
          <p:cNvSpPr/>
          <p:nvPr/>
        </p:nvSpPr>
        <p:spPr>
          <a:xfrm>
            <a:off x="7294180" y="5811720"/>
            <a:ext cx="840827" cy="19267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05E95A-8E69-41AD-3A33-2D376B4FC5EE}"/>
              </a:ext>
            </a:extLst>
          </p:cNvPr>
          <p:cNvSpPr txBox="1"/>
          <p:nvPr/>
        </p:nvSpPr>
        <p:spPr>
          <a:xfrm>
            <a:off x="5412981" y="4998081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66D63-64F1-70DC-EF50-F649CEAEA16C}"/>
              </a:ext>
            </a:extLst>
          </p:cNvPr>
          <p:cNvSpPr txBox="1"/>
          <p:nvPr/>
        </p:nvSpPr>
        <p:spPr>
          <a:xfrm>
            <a:off x="7156592" y="5382614"/>
            <a:ext cx="113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8AEE56-D534-7D6D-1448-5F0A69B3D92B}"/>
              </a:ext>
            </a:extLst>
          </p:cNvPr>
          <p:cNvSpPr txBox="1"/>
          <p:nvPr/>
        </p:nvSpPr>
        <p:spPr>
          <a:xfrm rot="16200000">
            <a:off x="625696" y="4132161"/>
            <a:ext cx="285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Variance Optimization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1C59F6-2398-A799-8889-8B523BB8A39C}"/>
              </a:ext>
            </a:extLst>
          </p:cNvPr>
          <p:cNvSpPr txBox="1"/>
          <p:nvPr/>
        </p:nvSpPr>
        <p:spPr>
          <a:xfrm rot="5400000">
            <a:off x="9084582" y="4393182"/>
            <a:ext cx="317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RMT Denoising (w/o shrinkage)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D23DD5-E9F3-2E02-6663-F37DAEE27BEE}"/>
              </a:ext>
            </a:extLst>
          </p:cNvPr>
          <p:cNvSpPr txBox="1"/>
          <p:nvPr/>
        </p:nvSpPr>
        <p:spPr>
          <a:xfrm>
            <a:off x="5617497" y="558681"/>
            <a:ext cx="13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Monte Carlo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196D18B7-988B-F3F0-D0FF-11C945F6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B4D2-A598-3B2A-B777-90AACC5C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157306"/>
            <a:ext cx="10515600" cy="701675"/>
          </a:xfrm>
        </p:spPr>
        <p:txBody>
          <a:bodyPr/>
          <a:lstStyle/>
          <a:p>
            <a:r>
              <a:rPr lang="en-US" dirty="0"/>
              <a:t>Empirical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0E083C-C65B-2677-2AC0-B2A754455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384785"/>
              </p:ext>
            </p:extLst>
          </p:nvPr>
        </p:nvGraphicFramePr>
        <p:xfrm>
          <a:off x="1016426" y="1904379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299336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105303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6415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denoised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Denoised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9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shrunk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4.95e-3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1.99e-3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61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Shrunk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3.45e-3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1.7e-3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388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8657F6-3E90-34E9-CA76-86256E8FF8FF}"/>
              </a:ext>
            </a:extLst>
          </p:cNvPr>
          <p:cNvSpPr txBox="1"/>
          <p:nvPr/>
        </p:nvSpPr>
        <p:spPr>
          <a:xfrm>
            <a:off x="2438399" y="1197014"/>
            <a:ext cx="767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RMSE for combinations of denoising and shrinkage (minimum variance portfolio)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E86DE-657A-F973-F493-B2C876CFF03F}"/>
              </a:ext>
            </a:extLst>
          </p:cNvPr>
          <p:cNvSpPr txBox="1"/>
          <p:nvPr/>
        </p:nvSpPr>
        <p:spPr>
          <a:xfrm>
            <a:off x="2438398" y="3244334"/>
            <a:ext cx="764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RMSE for combinations of denoising and shrinkage (maximum Sharpe portfolio)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4FBFE6F-01C3-BA39-9557-4B77B65714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251270"/>
              </p:ext>
            </p:extLst>
          </p:nvPr>
        </p:nvGraphicFramePr>
        <p:xfrm>
          <a:off x="1016426" y="4062297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299336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105303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6415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denoised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Denoised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9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shrunk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9.48e-1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5.27e-2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61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Shrunk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2.77e-1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5.17e-2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38836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AA608D-FAA9-5859-ED6A-0E314995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7EAE-57DD-7BF9-56AF-716EBA49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16"/>
            <a:ext cx="10515600" cy="765032"/>
          </a:xfrm>
        </p:spPr>
        <p:txBody>
          <a:bodyPr/>
          <a:lstStyle/>
          <a:p>
            <a:r>
              <a:rPr lang="en-US" dirty="0"/>
              <a:t>Alternative approaches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12B9-C8B3-3B6E-4E8A-2F6CD017D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6" y="1353014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38CBC-A6B3-E607-AAF5-E8DC599A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2DCBF-9167-C313-467E-E9AABA59CE51}"/>
              </a:ext>
            </a:extLst>
          </p:cNvPr>
          <p:cNvSpPr txBox="1"/>
          <p:nvPr/>
        </p:nvSpPr>
        <p:spPr>
          <a:xfrm>
            <a:off x="1969453" y="6277510"/>
            <a:ext cx="825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Soufiane </a:t>
            </a:r>
            <a:r>
              <a:rPr lang="en-US" dirty="0" err="1"/>
              <a:t>Hayou</a:t>
            </a:r>
            <a:r>
              <a:rPr lang="en-US" dirty="0"/>
              <a:t> (2017), </a:t>
            </a:r>
            <a:r>
              <a:rPr lang="en-US" dirty="0">
                <a:hlinkClick r:id="rId2"/>
              </a:rPr>
              <a:t>Cleaning the correlation matrix with a denoising auto-encoder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D67D7-8A06-4671-4685-BE0824C78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" y="714064"/>
            <a:ext cx="4891200" cy="2911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DE43F4-5507-644D-3A45-6B842009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96" y="193039"/>
            <a:ext cx="5477385" cy="2690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ACCF05-5AF5-D1D9-9D38-4D451215F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873" y="3108911"/>
            <a:ext cx="3858832" cy="30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5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4C31-CE5A-DB41-5AB3-9DD4A119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" y="136525"/>
            <a:ext cx="10515600" cy="798657"/>
          </a:xfrm>
        </p:spPr>
        <p:txBody>
          <a:bodyPr/>
          <a:lstStyle/>
          <a:p>
            <a:r>
              <a:rPr lang="en-US" dirty="0"/>
              <a:t>Rotationally Invariant Estimators (RIE)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0C10-BD99-CD7F-0C45-884A50CD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B044C-8A29-4218-CC66-2749B431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C0B84-DBE3-1CC3-34AF-31C2992C47EE}"/>
              </a:ext>
            </a:extLst>
          </p:cNvPr>
          <p:cNvSpPr txBox="1"/>
          <p:nvPr/>
        </p:nvSpPr>
        <p:spPr>
          <a:xfrm>
            <a:off x="1177636" y="6356350"/>
            <a:ext cx="850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Joel Bun, Jean-Philippe </a:t>
            </a:r>
            <a:r>
              <a:rPr lang="en-US" sz="1200" dirty="0" err="1"/>
              <a:t>Bouchaud</a:t>
            </a:r>
            <a:r>
              <a:rPr lang="en-US" sz="1200" dirty="0"/>
              <a:t>, Marc Potters, (2016)  </a:t>
            </a:r>
            <a:r>
              <a:rPr lang="en-US" sz="1200" dirty="0">
                <a:hlinkClick r:id="rId2"/>
              </a:rPr>
              <a:t>Cleaning large correlation matrices: Tools from Random Matrix Theory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ADABF-AF7B-CE25-460C-0D4D8D48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64" y="1305277"/>
            <a:ext cx="7772400" cy="46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2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0E2F-EEC7-6E0A-8B7D-B2EF620C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274781"/>
            <a:ext cx="10515600" cy="81251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755B-7C81-3A78-BBAF-5164983D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4" y="1768143"/>
            <a:ext cx="5942744" cy="3907355"/>
          </a:xfrm>
        </p:spPr>
        <p:txBody>
          <a:bodyPr>
            <a:normAutofit fontScale="92500"/>
          </a:bodyPr>
          <a:lstStyle/>
          <a:p>
            <a:r>
              <a:rPr lang="en-US" sz="1800" dirty="0" err="1">
                <a:solidFill>
                  <a:srgbClr val="211E1E"/>
                </a:solidFill>
                <a:effectLst/>
                <a:latin typeface="AdvOT5843c571"/>
              </a:rPr>
              <a:t>Ledoit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O., and M. Wolf (2004): 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“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  <a:hlinkClick r:id="rId2"/>
              </a:rPr>
              <a:t>A Well-Conditioned Estimator for Large- Dimensional Covariance Matrices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.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” </a:t>
            </a:r>
            <a:r>
              <a:rPr lang="en-US" sz="1800" dirty="0">
                <a:solidFill>
                  <a:srgbClr val="211E1E"/>
                </a:solidFill>
                <a:effectLst/>
                <a:latin typeface="AdvOTf90d833a.I"/>
              </a:rPr>
              <a:t>Journal of Multivariate Analysis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Vol. 88, No. 2, pp. 365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–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411. </a:t>
            </a:r>
          </a:p>
          <a:p>
            <a:r>
              <a:rPr lang="en-US" sz="1800" dirty="0" err="1">
                <a:solidFill>
                  <a:srgbClr val="211E1E"/>
                </a:solidFill>
                <a:effectLst/>
                <a:latin typeface="AdvOT5843c571"/>
              </a:rPr>
              <a:t>Laloux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L., P. </a:t>
            </a:r>
            <a:r>
              <a:rPr lang="en-US" sz="1800" dirty="0" err="1">
                <a:solidFill>
                  <a:srgbClr val="211E1E"/>
                </a:solidFill>
                <a:effectLst/>
                <a:latin typeface="AdvOT5843c571"/>
              </a:rPr>
              <a:t>Cizeau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J. P. </a:t>
            </a:r>
            <a:r>
              <a:rPr lang="en-US" sz="1800" dirty="0" err="1">
                <a:solidFill>
                  <a:srgbClr val="211E1E"/>
                </a:solidFill>
                <a:effectLst/>
                <a:latin typeface="AdvOT5843c571"/>
              </a:rPr>
              <a:t>Bouchaud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and M. Potters (2000): 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“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  <a:hlinkClick r:id="rId3"/>
              </a:rPr>
              <a:t>Random Matrix Theory and Financial Correlations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.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” </a:t>
            </a:r>
            <a:r>
              <a:rPr lang="en-US" sz="1800" dirty="0">
                <a:solidFill>
                  <a:srgbClr val="211E1E"/>
                </a:solidFill>
                <a:effectLst/>
                <a:latin typeface="AdvOTf90d833a.I"/>
              </a:rPr>
              <a:t>International Journal of Theoretical and Applied Finance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Vol. 3, No. 3, pp. 391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–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97. </a:t>
            </a:r>
            <a:endParaRPr lang="en-US" dirty="0"/>
          </a:p>
          <a:p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Lewandowski, D., D. </a:t>
            </a:r>
            <a:r>
              <a:rPr lang="en-US" sz="1800" dirty="0" err="1">
                <a:solidFill>
                  <a:srgbClr val="211E1E"/>
                </a:solidFill>
                <a:effectLst/>
                <a:latin typeface="AdvOT5843c571"/>
              </a:rPr>
              <a:t>Kurowicka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and H. Joe (2009): 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“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  <a:hlinkClick r:id="rId4"/>
              </a:rPr>
              <a:t>Generating Random Correlation Matrices Based on Vines and Extended Onion Method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.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” </a:t>
            </a:r>
            <a:r>
              <a:rPr lang="en-US" sz="1800" dirty="0">
                <a:solidFill>
                  <a:srgbClr val="211E1E"/>
                </a:solidFill>
                <a:effectLst/>
                <a:latin typeface="AdvOTf90d833a.I"/>
              </a:rPr>
              <a:t>Journal of Multivariate Analysis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Vol. 100, pp. 1989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–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2001. </a:t>
            </a:r>
            <a:endParaRPr lang="en-US" dirty="0"/>
          </a:p>
          <a:p>
            <a:r>
              <a:rPr lang="en-US" sz="1700" i="1" u="sng" dirty="0"/>
              <a:t>Tangential: RMT is relevant in understanding DL generalizability</a:t>
            </a:r>
          </a:p>
          <a:p>
            <a:pPr lvl="1"/>
            <a:r>
              <a:rPr lang="en-US" sz="1500" dirty="0"/>
              <a:t>Charles Martin et al (2021), </a:t>
            </a:r>
            <a:r>
              <a:rPr lang="en-US" sz="1500" dirty="0">
                <a:hlinkClick r:id="rId5"/>
              </a:rPr>
              <a:t>Implicit Self-Regularization in Deep Neural Networks: Evidence from Random Matrix Theory and Implications for Learning. </a:t>
            </a:r>
            <a:endParaRPr lang="en-US" sz="15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615BE-3482-8C6D-7C57-1E496590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DAAFD-E7DC-462B-A991-58DA868AD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175" y="1349940"/>
            <a:ext cx="2383949" cy="3321963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78CAEE3-04B7-B655-14A3-124CD00A9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7304" y="1087291"/>
            <a:ext cx="2338354" cy="3849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00BB35-933B-1082-B1EC-645C21FC386D}"/>
              </a:ext>
            </a:extLst>
          </p:cNvPr>
          <p:cNvSpPr txBox="1"/>
          <p:nvPr/>
        </p:nvSpPr>
        <p:spPr>
          <a:xfrm>
            <a:off x="10469366" y="5013789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source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3D7E2-3572-3D39-9DE6-DACBC26970F3}"/>
              </a:ext>
            </a:extLst>
          </p:cNvPr>
          <p:cNvSpPr txBox="1"/>
          <p:nvPr/>
        </p:nvSpPr>
        <p:spPr>
          <a:xfrm>
            <a:off x="7693113" y="483207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2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7800-0D10-A2E1-F7C3-561996BC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92B60-4561-B80C-358F-30B60BF8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10D2-6999-A317-B6AD-078DAEFC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7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1BEC-AC32-F577-CCF1-33A89475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3609108" cy="1144589"/>
          </a:xfrm>
        </p:spPr>
        <p:txBody>
          <a:bodyPr>
            <a:normAutofit/>
          </a:bodyPr>
          <a:lstStyle/>
          <a:p>
            <a:r>
              <a:rPr lang="en-US" sz="2800" dirty="0"/>
              <a:t>Deriving minimum variance portfolios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D09E-E7C9-500E-8960-4DB3AB92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BB61-FACE-25D9-DD74-322074F1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4620-0EE6-82B9-68AC-D944D1BB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543" y="0"/>
            <a:ext cx="7061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3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A97C-B0A2-1EA2-E120-6DB39C5E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4" y="129597"/>
            <a:ext cx="10515600" cy="798657"/>
          </a:xfrm>
        </p:spPr>
        <p:txBody>
          <a:bodyPr/>
          <a:lstStyle/>
          <a:p>
            <a:r>
              <a:rPr lang="en-US" dirty="0"/>
              <a:t>Deriving maximum Sharpe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4249-DEE6-F29C-EA63-2C0FDBD3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Gregory Gundersen does an amazing job deriving the maximum Sharpe portfolio in this 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 post.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28018-6965-252D-FDA5-BF154D06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1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509C-BFD7-34B0-1C72-F814CF31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D49A-C27D-5913-0BEE-DCFF6B75B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 </a:t>
            </a:r>
          </a:p>
          <a:p>
            <a:r>
              <a:rPr lang="en-US" dirty="0"/>
              <a:t>Random Matrix Theory:</a:t>
            </a:r>
          </a:p>
          <a:p>
            <a:pPr lvl="1"/>
            <a:r>
              <a:rPr lang="en-US" dirty="0" err="1"/>
              <a:t>Marcenko-Pastur</a:t>
            </a:r>
            <a:r>
              <a:rPr lang="en-US" dirty="0"/>
              <a:t> PDF and theorem </a:t>
            </a:r>
          </a:p>
          <a:p>
            <a:r>
              <a:rPr lang="en-US" dirty="0"/>
              <a:t>Matrix Denoising </a:t>
            </a:r>
          </a:p>
          <a:p>
            <a:r>
              <a:rPr lang="en-US" dirty="0"/>
              <a:t>Matrix </a:t>
            </a:r>
            <a:r>
              <a:rPr lang="en-US" dirty="0" err="1"/>
              <a:t>Detoning</a:t>
            </a:r>
            <a:r>
              <a:rPr lang="en-US" dirty="0"/>
              <a:t> </a:t>
            </a:r>
          </a:p>
          <a:p>
            <a:r>
              <a:rPr lang="en-US" dirty="0"/>
              <a:t>Illustration on portfolio optimization </a:t>
            </a:r>
          </a:p>
          <a:p>
            <a:r>
              <a:rPr lang="en-US" dirty="0"/>
              <a:t>Alternative Approaches </a:t>
            </a:r>
          </a:p>
          <a:p>
            <a:r>
              <a:rPr lang="en-US" dirty="0"/>
              <a:t>References </a:t>
            </a:r>
          </a:p>
          <a:p>
            <a:r>
              <a:rPr lang="en-US" dirty="0"/>
              <a:t>Appendix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24371-CE23-137C-E192-ACCADC68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B655-51CE-0B73-A64E-840586E7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5" y="44668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0221-DF3D-DD6F-A4BB-CC3601AD0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60" y="727507"/>
            <a:ext cx="5540962" cy="2107406"/>
          </a:xfrm>
        </p:spPr>
        <p:txBody>
          <a:bodyPr>
            <a:normAutofit/>
          </a:bodyPr>
          <a:lstStyle/>
          <a:p>
            <a:r>
              <a:rPr lang="en-US" sz="1600" dirty="0"/>
              <a:t>Covariances are ubiquitous in finance</a:t>
            </a:r>
          </a:p>
          <a:p>
            <a:pPr lvl="1"/>
            <a:r>
              <a:rPr lang="en-US" sz="1400" dirty="0"/>
              <a:t>Run regressions </a:t>
            </a:r>
          </a:p>
          <a:p>
            <a:pPr lvl="1"/>
            <a:r>
              <a:rPr lang="en-US" sz="1400" dirty="0"/>
              <a:t>Estimate risks </a:t>
            </a:r>
          </a:p>
          <a:p>
            <a:pPr lvl="1"/>
            <a:r>
              <a:rPr lang="en-US" sz="1400" dirty="0"/>
              <a:t>Optimize portfolios </a:t>
            </a:r>
          </a:p>
          <a:p>
            <a:pPr lvl="1"/>
            <a:r>
              <a:rPr lang="en-US" sz="1400" dirty="0"/>
              <a:t>Monte Carlo scenario analysis</a:t>
            </a:r>
          </a:p>
          <a:p>
            <a:pPr lvl="1"/>
            <a:r>
              <a:rPr lang="en-US" sz="1400" dirty="0"/>
              <a:t>Clustering</a:t>
            </a:r>
          </a:p>
          <a:p>
            <a:pPr lvl="1"/>
            <a:r>
              <a:rPr lang="en-US" sz="1400" dirty="0"/>
              <a:t>Dimension reduction </a:t>
            </a:r>
            <a:r>
              <a:rPr lang="en-US" sz="1400" dirty="0" err="1"/>
              <a:t>etc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29CC1-8396-3517-5E7E-06846179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2C474-167B-9230-F165-A9628B70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842" y="0"/>
            <a:ext cx="3532909" cy="2901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A43B59-515F-EC9F-E803-85A90B361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3836"/>
            <a:ext cx="3737633" cy="2901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4BE7E-379C-51F8-F045-CFF461A4D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366" y="3336191"/>
            <a:ext cx="3899792" cy="2901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36AE6-5230-6C96-D6B8-75EB5980B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891" y="3258157"/>
            <a:ext cx="3997860" cy="2993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9D0C0-94EC-0B99-BF24-BC3DA80BAC97}"/>
              </a:ext>
            </a:extLst>
          </p:cNvPr>
          <p:cNvSpPr txBox="1"/>
          <p:nvPr/>
        </p:nvSpPr>
        <p:spPr>
          <a:xfrm>
            <a:off x="3124546" y="6352143"/>
            <a:ext cx="559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Hard to estimate true covariances due to finite/thin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20E5-1683-4A5D-A5D7-84E38F58AF3A}"/>
              </a:ext>
            </a:extLst>
          </p:cNvPr>
          <p:cNvSpPr txBox="1"/>
          <p:nvPr/>
        </p:nvSpPr>
        <p:spPr>
          <a:xfrm>
            <a:off x="4270774" y="2990722"/>
            <a:ext cx="3129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Years of data if we want daily covariance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22BBC-999C-676A-4E91-FAB2024D9543}"/>
              </a:ext>
            </a:extLst>
          </p:cNvPr>
          <p:cNvSpPr txBox="1"/>
          <p:nvPr/>
        </p:nvSpPr>
        <p:spPr>
          <a:xfrm>
            <a:off x="8417252" y="2974418"/>
            <a:ext cx="3295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Years of data if we want weekly covariance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271296-3F0B-A74E-D1BB-CD2DA7397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291" y="727507"/>
            <a:ext cx="3149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FE15-A792-FD0F-0F85-762F1905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" y="71713"/>
            <a:ext cx="10515600" cy="653169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covariances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2FF83-6D1B-CED0-92A2-CAFCC505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930"/>
            <a:ext cx="10515600" cy="5055034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Most real world financial problems don’t have enough data to estimate high dimensional covariances</a:t>
            </a:r>
          </a:p>
          <a:p>
            <a:r>
              <a:rPr lang="en-US" sz="2000" dirty="0"/>
              <a:t>This situation leas to ill-conditioned matrices:</a:t>
            </a:r>
          </a:p>
          <a:p>
            <a:pPr lvl="1"/>
            <a:r>
              <a:rPr lang="en-US" sz="1800" dirty="0"/>
              <a:t>Small changes in the input data can lead to large changes in the output </a:t>
            </a:r>
          </a:p>
          <a:p>
            <a:r>
              <a:rPr lang="en-US" sz="2000" dirty="0"/>
              <a:t>Ill-conditioning can be quantified by the condition number: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Solution: apply shrinkage which make the covariance matrix close to diagonal, therefore reducing its condition number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Problem: shrinkage accomplishes that without discriminating between noise and signal, as a result, it can further eliminate an already weak signal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735C5-A321-10C9-3C96-6BC1F519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F73137-2769-2316-2C1F-2BFB1B17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982" y="511261"/>
            <a:ext cx="1147370" cy="5345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E7367F-28AD-D526-91E5-30A252585341}"/>
              </a:ext>
            </a:extLst>
          </p:cNvPr>
          <p:cNvSpPr txBox="1"/>
          <p:nvPr/>
        </p:nvSpPr>
        <p:spPr>
          <a:xfrm>
            <a:off x="8537825" y="110700"/>
            <a:ext cx="271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Eigen-value decomposition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F42CD0-E638-FBE9-DBAB-62130662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993" y="2694808"/>
            <a:ext cx="789313" cy="8621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9205B-0761-9F7A-26FF-F9F64990D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149" y="4479622"/>
            <a:ext cx="2921000" cy="774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1121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34D9-D264-18F3-DFBF-7CE191AA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675"/>
            <a:ext cx="10515600" cy="6521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Marcenko-Pastur</a:t>
            </a:r>
            <a:r>
              <a:rPr lang="en-US" dirty="0"/>
              <a:t> probability density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6984-0B7A-9B80-1D21-0C897CF43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77431-C029-180E-393B-21286115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CBB86-5094-5796-5A22-02F4B6A6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6" y="1057852"/>
            <a:ext cx="5996034" cy="579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533F5-1337-3ED4-350B-B081488A0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917" y="1483368"/>
            <a:ext cx="3886200" cy="3032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B1E69-A644-4A1E-0933-D138CF4DE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268" y="5073087"/>
            <a:ext cx="6336766" cy="11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1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F30B-1FF6-B48F-EFE2-5A662F04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85" y="136525"/>
            <a:ext cx="10515600" cy="723936"/>
          </a:xfrm>
        </p:spPr>
        <p:txBody>
          <a:bodyPr/>
          <a:lstStyle/>
          <a:p>
            <a:r>
              <a:rPr lang="en-US" dirty="0"/>
              <a:t>How is </a:t>
            </a:r>
            <a:r>
              <a:rPr lang="en-US" dirty="0" err="1"/>
              <a:t>Marcenko-Pastur</a:t>
            </a:r>
            <a:r>
              <a:rPr lang="en-US" dirty="0"/>
              <a:t> is being fit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0D449-16FA-0C71-D564-825E8C2F3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685" y="1253331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82D5E-4351-8C43-6346-37548FC4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7AAA6-72DC-9F18-BCDA-F498B8CC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68" y="1181261"/>
            <a:ext cx="9920517" cy="500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0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60B1-CDE2-4BAE-CA2E-0E0E177B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4" y="208934"/>
            <a:ext cx="10515600" cy="701675"/>
          </a:xfrm>
        </p:spPr>
        <p:txBody>
          <a:bodyPr>
            <a:noAutofit/>
          </a:bodyPr>
          <a:lstStyle/>
          <a:p>
            <a:r>
              <a:rPr lang="en-US" sz="3200" dirty="0"/>
              <a:t>Constant Residual Eigenvalue Method- </a:t>
            </a:r>
            <a:r>
              <a:rPr lang="en-US" sz="3200" dirty="0" err="1"/>
              <a:t>Laloux</a:t>
            </a:r>
            <a:r>
              <a:rPr lang="en-US" sz="3200" dirty="0"/>
              <a:t>’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E20B-D114-7A80-6964-DD9C43FA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A37CA-E9D6-EA5F-C259-EF45B10D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0C9F0-66D1-1727-FA6D-FDC38978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3" y="1834783"/>
            <a:ext cx="2949871" cy="2258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0B83C3-BBED-83DD-DB9F-48D00965D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61" y="4280225"/>
            <a:ext cx="2881823" cy="2178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95E92-D003-98D6-39FB-DF37D2B97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514" y="4280225"/>
            <a:ext cx="3082380" cy="2260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C5712-9F08-DBCE-966C-09E3D9B9A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29" y="1834783"/>
            <a:ext cx="3026186" cy="225856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792A02-1A82-A04F-23A6-C3792C04FAFD}"/>
              </a:ext>
            </a:extLst>
          </p:cNvPr>
          <p:cNvCxnSpPr>
            <a:cxnSpLocks/>
          </p:cNvCxnSpPr>
          <p:nvPr/>
        </p:nvCxnSpPr>
        <p:spPr>
          <a:xfrm>
            <a:off x="1644022" y="1418919"/>
            <a:ext cx="0" cy="506964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94A8B6-434B-55DD-32E7-C06BA5CC0D14}"/>
              </a:ext>
            </a:extLst>
          </p:cNvPr>
          <p:cNvSpPr txBox="1"/>
          <p:nvPr/>
        </p:nvSpPr>
        <p:spPr>
          <a:xfrm>
            <a:off x="1750102" y="1461952"/>
            <a:ext cx="1399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Signal eigen-values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BB19F-EF08-178F-C38E-B97589E51243}"/>
              </a:ext>
            </a:extLst>
          </p:cNvPr>
          <p:cNvSpPr txBox="1"/>
          <p:nvPr/>
        </p:nvSpPr>
        <p:spPr>
          <a:xfrm>
            <a:off x="192933" y="1483773"/>
            <a:ext cx="1378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Noise eigen-values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AF87F2-3DEC-D92E-5C1C-F2EE834863E7}"/>
              </a:ext>
            </a:extLst>
          </p:cNvPr>
          <p:cNvSpPr/>
          <p:nvPr/>
        </p:nvSpPr>
        <p:spPr>
          <a:xfrm>
            <a:off x="3896829" y="1622272"/>
            <a:ext cx="1007680" cy="2471079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3410B4F-F2EB-4DA0-74B2-44FAFD2E1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492" y="2809484"/>
            <a:ext cx="4312438" cy="25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98C0-83E2-0CD2-F6A0-FE3513FE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3" y="136525"/>
            <a:ext cx="10515600" cy="826677"/>
          </a:xfrm>
        </p:spPr>
        <p:txBody>
          <a:bodyPr/>
          <a:lstStyle/>
          <a:p>
            <a:r>
              <a:rPr lang="en-US" dirty="0"/>
              <a:t>Targeted Shrinkage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09E7-9F96-6D79-41B9-E3C39DD85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8F78B-9977-A1B1-F9D8-A7A76B5F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CACBB-97ED-5D48-6A95-BC5D5261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76" y="1142589"/>
            <a:ext cx="11440648" cy="50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8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7ED1-A646-A247-2EE6-9FC71CF3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215"/>
            <a:ext cx="10515600" cy="4537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35D7-64DE-4B85-E70A-3DCABF4F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FA1EB-593B-7D50-7740-50964BA0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65AB4-33E1-23CA-C861-5AF82B47A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5347"/>
            <a:ext cx="10245437" cy="57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1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754</Words>
  <Application>Microsoft Macintosh PowerPoint</Application>
  <PresentationFormat>Widescreen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AdvOT5843c571</vt:lpstr>
      <vt:lpstr>AdvOT5843c571+20</vt:lpstr>
      <vt:lpstr>AdvOTf90d833a.I</vt:lpstr>
      <vt:lpstr>Arial</vt:lpstr>
      <vt:lpstr>Calibri</vt:lpstr>
      <vt:lpstr>Calibri Light</vt:lpstr>
      <vt:lpstr>Office Theme</vt:lpstr>
      <vt:lpstr>Denoising and Detoning</vt:lpstr>
      <vt:lpstr>Agenda</vt:lpstr>
      <vt:lpstr>Background</vt:lpstr>
      <vt:lpstr>Sample covariances</vt:lpstr>
      <vt:lpstr>The Marcenko-Pastur probability density function</vt:lpstr>
      <vt:lpstr>How is Marcenko-Pastur is being fit ?</vt:lpstr>
      <vt:lpstr>Constant Residual Eigenvalue Method- Laloux’ approach </vt:lpstr>
      <vt:lpstr>Targeted Shrinkage</vt:lpstr>
      <vt:lpstr>Detoning</vt:lpstr>
      <vt:lpstr>Application to portfolio optimization (1)</vt:lpstr>
      <vt:lpstr>Application to portfolio optimization (2)</vt:lpstr>
      <vt:lpstr>Experiment illustration </vt:lpstr>
      <vt:lpstr>Empirical Results</vt:lpstr>
      <vt:lpstr>Alternative approaches </vt:lpstr>
      <vt:lpstr>Rotationally Invariant Estimators (RIE)</vt:lpstr>
      <vt:lpstr>References</vt:lpstr>
      <vt:lpstr>Appendix</vt:lpstr>
      <vt:lpstr>Deriving minimum variance portfolios</vt:lpstr>
      <vt:lpstr>Deriving maximum Sharpe portfolio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Denoising and Detoning</dc:title>
  <dc:creator>Microsoft Office User</dc:creator>
  <cp:lastModifiedBy>Microsoft Office User</cp:lastModifiedBy>
  <cp:revision>18</cp:revision>
  <dcterms:created xsi:type="dcterms:W3CDTF">2024-03-30T12:58:01Z</dcterms:created>
  <dcterms:modified xsi:type="dcterms:W3CDTF">2024-04-01T00:18:34Z</dcterms:modified>
</cp:coreProperties>
</file>