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6" r:id="rId5"/>
    <p:sldId id="267" r:id="rId6"/>
    <p:sldId id="261" r:id="rId7"/>
    <p:sldId id="262" r:id="rId8"/>
    <p:sldId id="263" r:id="rId9"/>
    <p:sldId id="269" r:id="rId10"/>
    <p:sldId id="270" r:id="rId11"/>
    <p:sldId id="260" r:id="rId12"/>
    <p:sldId id="268" r:id="rId13"/>
    <p:sldId id="258" r:id="rId14"/>
    <p:sldId id="259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9"/>
    <p:restoredTop sz="96327"/>
  </p:normalViewPr>
  <p:slideViewPr>
    <p:cSldViewPr snapToGrid="0">
      <p:cViewPr varScale="1">
        <p:scale>
          <a:sx n="158" d="100"/>
          <a:sy n="158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B0B6-ECAC-A34B-9ABE-D2AD8BFE22E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DEC-6FB7-7749-8E69-766D174C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85F4-9A11-31A0-CA1D-0E501249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FA6CB-D4D8-6A70-6432-41B91B9C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B0D3-3DEB-1D61-5E77-3F554C80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031F-61E6-4E40-9FCD-53771154A984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582F-96BB-0C61-4E7A-91FE7143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7778-E282-9FAB-DA31-129807B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1E6-F0CE-195D-DF9D-99D5F095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4C39D-E29E-123D-B116-193DF2DA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7A83-AE13-4144-4B63-AB9477B0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BF4B-2958-6740-98AB-465F9539222C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FDB7-C774-2572-A51E-0A021BC2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6E0-40C2-6FCC-07F2-677AC63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93CE-4F6E-2930-9D0F-B5AB2BB2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11F4-8000-26EE-4FD2-A2C67FB3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104B-F50F-D808-E6FC-5C65ED45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A67B-CB1A-0742-98AF-731A5C2CF6E5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7366-AE4F-5DEE-0F9E-8593BD13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0C36-9B5C-063B-B8B8-4958B1E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FD7D-77D6-EA3A-F7C1-0FE11370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E8D9-4190-031B-47DD-54460E7D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D1A7-6E39-8542-4A22-1CF9B13C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65A1-A8DA-0748-A80D-C4DC23595BFE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A21C-788E-2905-70F0-8C9C19B6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6D3B-BA17-229E-6CDC-66B4D216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1753-D74C-9DBB-C66B-C905C473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5CC2-0231-30EA-00F7-860749BB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4E65-A977-806D-BD88-CAC5CC9B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AA0-2574-134B-83C1-FF8A1B124AC9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759-9DB7-07DF-3F7C-FF64A5F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5C84-CD1D-BA9B-2401-E5E009B6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04D0-72DC-2C1B-DF8D-0A75AC93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EE4-6FD3-BD17-D6BF-E5F8AC5DD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D2EC-189A-1CFD-A720-25D16119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635F-2C71-0C60-251A-E4D0757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4FE1-F08D-884D-8241-FA730A985CBE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C5B3-AA38-8D8D-18D8-FAA1BFC0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12D8-751E-88C7-2BA4-80086B69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3C25-7414-B64B-35FD-CEA3B18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2B74-746C-D27B-6A05-2A6EFB61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D5F52-61FA-A0D7-1C62-CEF5786D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26DD6-396F-6316-4B82-77AD71C3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A8CBD-B2E3-1850-952F-4540CCD9D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326BD-19B2-5C0C-C77D-6169DB1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F38-123D-CD4B-8687-C8EC5BE08106}" type="datetime1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874E3-9B17-6FF1-B5B6-CFCA9C4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6B698-6034-6839-82E0-B266016E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ED8E-D844-3213-16CD-FD028A3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52D1-33A9-4E3B-1D04-AD4A7071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F3D-07BC-D547-B4AB-0C8D80F5B159}" type="datetime1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6DAD-4AE0-924F-0537-280071D2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5460-3AFB-317C-140E-D61223E7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933AA-38BB-B4C4-EED1-433ABA5A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3F6-27B0-6E4E-98EE-A44936B835F6}" type="datetime1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2A6C1-E479-CC27-9E99-D812195C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B7D6-7CF7-D730-3FF2-9C68598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5817-BFC5-49CD-7662-BEA26EC3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A8C6-D192-E6C1-7858-B3518770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B023-FD51-7F3E-9387-3D359E18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B00F-9C77-D813-65FD-BC555600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16DE-5EB5-6F43-8150-333242435FCD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0B2F-96CF-AB2A-D6B8-3F5C079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964F-A922-80FC-391B-409BAE4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552-8707-72D7-69D9-2DBB37A6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0AF71-C221-FD7B-03D3-2F5BE136A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06345-6FCD-938B-1E69-9E45DC16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6020-5098-0F01-0FD4-118335DB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646C-1FB9-014D-8C5C-252828411029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B492-4A4B-8C1E-4520-D0022D5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5D2F-2110-8AFA-AEF2-05A547DA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7525D-97A4-2BF3-6779-45AD45F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D787-E348-922E-5D38-9573B0CD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5510-26B8-52DE-15B7-8AAB9F3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9A14-8FDA-7E4B-AD90-79AB3FA55FE5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D0C5-EE56-5CCC-E037-16B74888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1614-07FF-2215-7F1F-2E2DC6435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35DF-4C93-394C-BF64-EC243BDA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arxiv.org/pdf/2303.18223.pdf" TargetMode="External"/><Relationship Id="rId4" Type="http://schemas.openxmlformats.org/officeDocument/2006/relationships/hyperlink" Target="https://arxiv.org/pdf/1810.04805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ptune.ai/blog/bert-and-the-transformer-architecture" TargetMode="External"/><Relationship Id="rId2" Type="http://schemas.openxmlformats.org/officeDocument/2006/relationships/hyperlink" Target="https://towardsdatascience.com/natural-language-inference-an-overview-57c0eecf65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arxiv.org/pdf/1606.01933.pdf" TargetMode="External"/><Relationship Id="rId4" Type="http://schemas.openxmlformats.org/officeDocument/2006/relationships/hyperlink" Target="https://nlp.stanford.edu/pubs/snli_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mlr.org/papers/volume12/collobert11a/collobert11a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nnon.cs.illinois.edu/DenotationGrap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ptune.ai/blog/bert-and-the-transformer-archite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7FFE-8C8C-734B-C0E9-874F8729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8FBD-1D26-754E-97D7-A80BFF037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0F0C-0F94-05F3-7E1B-44385133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DDEA-CE1B-17F0-0E1B-6A48D23C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71" y="201512"/>
            <a:ext cx="5643520" cy="781647"/>
          </a:xfrm>
        </p:spPr>
        <p:txBody>
          <a:bodyPr/>
          <a:lstStyle/>
          <a:p>
            <a:r>
              <a:rPr lang="en-US" dirty="0"/>
              <a:t>Bert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B810-503E-F3E6-617D-B6A0B93B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6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C9083-BDD9-5535-74E5-315DDFAF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3981A-F7FF-0538-5A94-11EB3F2B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2" y="1646238"/>
            <a:ext cx="5524500" cy="416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9D5BD-C5F0-840F-EDEC-6BB909C813B4}"/>
              </a:ext>
            </a:extLst>
          </p:cNvPr>
          <p:cNvSpPr txBox="1"/>
          <p:nvPr/>
        </p:nvSpPr>
        <p:spPr>
          <a:xfrm>
            <a:off x="533400" y="5914817"/>
            <a:ext cx="509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(4)  We note that in the literature the bidirectional Transformer is often referred to as a “Transformer encoder” </a:t>
            </a:r>
          </a:p>
          <a:p>
            <a:r>
              <a:rPr lang="en-US" sz="800" dirty="0"/>
              <a:t>while the left-context-only version is referred to as a “Transformer decoder” since it can be used for text generation.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53798-E905-997D-2C73-58F4E7E2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40" y="3302159"/>
            <a:ext cx="5885189" cy="2781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8F1F2-810F-A378-7455-5E0720330EC6}"/>
              </a:ext>
            </a:extLst>
          </p:cNvPr>
          <p:cNvSpPr txBox="1"/>
          <p:nvPr/>
        </p:nvSpPr>
        <p:spPr>
          <a:xfrm>
            <a:off x="-469338" y="63563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050" dirty="0"/>
              <a:t>Jacob Devlin et al, 2019, </a:t>
            </a:r>
            <a:r>
              <a:rPr lang="en-US" sz="1050" dirty="0">
                <a:hlinkClick r:id="rId4"/>
              </a:rPr>
              <a:t>BERT: Pre-training of Deep Bidirectional Transformers for Language Understanding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5F08A-F3EF-78B2-F64E-FA445F7E263F}"/>
              </a:ext>
            </a:extLst>
          </p:cNvPr>
          <p:cNvSpPr txBox="1"/>
          <p:nvPr/>
        </p:nvSpPr>
        <p:spPr>
          <a:xfrm>
            <a:off x="5794443" y="6154779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050" dirty="0"/>
              <a:t>Zhao et al, 2023, </a:t>
            </a:r>
            <a:r>
              <a:rPr lang="en-US" sz="1050" dirty="0">
                <a:hlinkClick r:id="rId5"/>
              </a:rPr>
              <a:t>A Survey of Large Language Models</a:t>
            </a:r>
            <a:endParaRPr lang="en-US" sz="10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12947-C4CE-B255-9F1D-3913B97BE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296" y="60521"/>
            <a:ext cx="1834309" cy="33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A2D9-85A4-FFF9-C2C0-839B57EA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66ED-64CF-DF4B-0328-D17D5B17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0E397-09FF-DED7-236B-B9F43576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89" y="2289383"/>
            <a:ext cx="7772400" cy="31426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06758-9FAE-9A2E-CE15-80CDDEC3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F625-58D1-91D6-AD63-72BAC8A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embedding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834C-7CD5-7224-8D4D-662FCCB7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F091C-4A68-F18E-39A3-5CA9DB13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608DC-B6B8-76DD-EAD4-1C6F5E5C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27" y="2615426"/>
            <a:ext cx="7772400" cy="25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5BD-230A-B34E-C17D-DF98F11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7FB6-5F9D-B05F-B313-6949F2F3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Masked Language Model (MLM)</a:t>
            </a:r>
          </a:p>
          <a:p>
            <a:pPr lvl="1"/>
            <a:r>
              <a:rPr lang="en-US" dirty="0"/>
              <a:t>Mask some percentage of the input tokens</a:t>
            </a:r>
          </a:p>
          <a:p>
            <a:endParaRPr lang="en-US" dirty="0"/>
          </a:p>
          <a:p>
            <a:r>
              <a:rPr lang="en-US" dirty="0"/>
              <a:t>Next Sentence Prediction (NSP)</a:t>
            </a:r>
          </a:p>
          <a:p>
            <a:pPr lvl="1"/>
            <a:r>
              <a:rPr lang="en-US" dirty="0"/>
              <a:t>Question Answering (QA)</a:t>
            </a:r>
          </a:p>
          <a:p>
            <a:pPr lvl="1"/>
            <a:r>
              <a:rPr lang="en-US" dirty="0"/>
              <a:t>Natural Language Inference (NLI)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41FAA-88BC-CF5E-85E8-E523C2C7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2335-F6A5-56C9-2EF7-F618182E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9" y="108139"/>
            <a:ext cx="2560455" cy="895273"/>
          </a:xfrm>
        </p:spPr>
        <p:txBody>
          <a:bodyPr>
            <a:normAutofit fontScale="90000"/>
          </a:bodyPr>
          <a:lstStyle/>
          <a:p>
            <a:r>
              <a:rPr lang="en-US" dirty="0"/>
              <a:t>Fine Tuning</a:t>
            </a:r>
            <a:br>
              <a:rPr lang="en-US" dirty="0"/>
            </a:br>
            <a:r>
              <a:rPr lang="en-US" dirty="0"/>
              <a:t> Bert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D020-F00C-D41D-9511-84476363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3CD54-26BC-4C04-F4EA-35A37F76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79" y="361949"/>
            <a:ext cx="5774682" cy="61769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8CDD-4396-A559-EA9A-045A4DAE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6502-4176-215A-D5D3-CD844820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7" y="136525"/>
            <a:ext cx="10515600" cy="913417"/>
          </a:xfrm>
        </p:spPr>
        <p:txBody>
          <a:bodyPr/>
          <a:lstStyle/>
          <a:p>
            <a:r>
              <a:rPr lang="en-US" dirty="0"/>
              <a:t>Fine tuning BERT for NLI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1314-52B7-0376-E6FD-D5015866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8015-9C38-2653-366F-036C30E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DE419-09D9-6313-6A0A-FA601364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07" y="1971292"/>
            <a:ext cx="7772400" cy="34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AD7-1830-3EE6-D58A-52C7AAB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EA4-D1A9-B311-293A-364B0529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Blog posts </a:t>
            </a:r>
          </a:p>
          <a:p>
            <a:pPr lvl="1"/>
            <a:r>
              <a:rPr lang="en-US" dirty="0">
                <a:hlinkClick r:id="rId2"/>
              </a:rPr>
              <a:t>Natural Language Inference: An Overview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10 things you need to know about BERT and the Transformer Architecture That Are Reshaping the AI landscape.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Papers </a:t>
            </a:r>
          </a:p>
          <a:p>
            <a:pPr lvl="1"/>
            <a:r>
              <a:rPr lang="en-US" dirty="0"/>
              <a:t>NLI: </a:t>
            </a:r>
          </a:p>
          <a:p>
            <a:pPr lvl="2"/>
            <a:r>
              <a:rPr lang="en-US" dirty="0"/>
              <a:t>Bowman et al, 2015, </a:t>
            </a:r>
            <a:r>
              <a:rPr lang="en-US" dirty="0">
                <a:hlinkClick r:id="rId4"/>
              </a:rPr>
              <a:t>A large annotated corpus for learning natural language inference </a:t>
            </a:r>
            <a:endParaRPr lang="en-US" dirty="0"/>
          </a:p>
          <a:p>
            <a:pPr lvl="2"/>
            <a:r>
              <a:rPr lang="en-US" dirty="0"/>
              <a:t>Ankur Parikh et al, 2016, </a:t>
            </a:r>
            <a:r>
              <a:rPr lang="en-US" dirty="0">
                <a:hlinkClick r:id="rId5"/>
              </a:rPr>
              <a:t>A decomposable Attention Model for Natural Language Inference </a:t>
            </a:r>
            <a:endParaRPr lang="en-US" dirty="0"/>
          </a:p>
          <a:p>
            <a:pPr lvl="1"/>
            <a:r>
              <a:rPr lang="en-US" dirty="0"/>
              <a:t>Bert:</a:t>
            </a:r>
          </a:p>
          <a:p>
            <a:pPr lvl="2"/>
            <a:r>
              <a:rPr lang="en-US" dirty="0"/>
              <a:t>Jacob Devlin et al, 2019, </a:t>
            </a:r>
            <a:r>
              <a:rPr lang="en-US" dirty="0">
                <a:hlinkClick r:id="rId6"/>
              </a:rPr>
              <a:t>BERT: Pre-training of Deep Bidirectional Transformers for Language Understanding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F27-A22A-BB1B-F611-7E01F703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14EA-4687-37C2-CFBC-4AD88E27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4" y="219468"/>
            <a:ext cx="10515600" cy="65447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E43-6316-EC7B-B06E-3A861A04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14" y="1092425"/>
            <a:ext cx="10515600" cy="5108814"/>
          </a:xfrm>
        </p:spPr>
        <p:txBody>
          <a:bodyPr/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RNN</a:t>
            </a:r>
          </a:p>
          <a:p>
            <a:pPr lvl="1"/>
            <a:r>
              <a:rPr lang="en-US" dirty="0"/>
              <a:t>CNN</a:t>
            </a:r>
          </a:p>
          <a:p>
            <a:endParaRPr lang="en-US" dirty="0"/>
          </a:p>
          <a:p>
            <a:r>
              <a:rPr lang="en-US" dirty="0"/>
              <a:t>Natural Language Inference</a:t>
            </a:r>
          </a:p>
          <a:p>
            <a:pPr lvl="1"/>
            <a:r>
              <a:rPr lang="en-US" dirty="0"/>
              <a:t>SNLI</a:t>
            </a:r>
          </a:p>
          <a:p>
            <a:pPr lvl="1"/>
            <a:r>
              <a:rPr lang="en-US" dirty="0"/>
              <a:t>NLI with attention</a:t>
            </a:r>
          </a:p>
          <a:p>
            <a:r>
              <a:rPr lang="en-US" dirty="0"/>
              <a:t>BERT Fine tuning </a:t>
            </a:r>
          </a:p>
          <a:p>
            <a:r>
              <a:rPr lang="en-US" dirty="0"/>
              <a:t>NLI with Bert Fine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2676F-1086-2186-683D-003FDA9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3C74-5A46-D360-590D-188C482F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280886"/>
            <a:ext cx="7879080" cy="894715"/>
          </a:xfrm>
        </p:spPr>
        <p:txBody>
          <a:bodyPr/>
          <a:lstStyle/>
          <a:p>
            <a:r>
              <a:rPr lang="en-US" dirty="0"/>
              <a:t>Sentiment Analysis -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EB4E-92AF-2F4B-7038-D737F24D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AEE01-CA24-4BB4-FF55-2454D68A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89" y="2509200"/>
            <a:ext cx="4677871" cy="23514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DAA91-0582-B0CB-DB44-CFE40890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BB24E-85C3-1CE7-1941-037DA5FE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4" y="1634186"/>
            <a:ext cx="6189561" cy="3453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EDB75-F94F-61A8-34C2-CBA3FBC76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6" y="5132682"/>
            <a:ext cx="6335416" cy="8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9609-61BE-3D1E-EC5A-7DAB659F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A14E-4E8A-1B69-07A8-6F844F90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402D6-A9D2-E2B2-0246-629388DE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1" y="1478238"/>
            <a:ext cx="7772400" cy="13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B60C6-235E-1254-18C0-EDD2EA89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8" y="2970479"/>
            <a:ext cx="7772400" cy="164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BD12F-7FA0-BE17-DEE8-F5B305FE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18" y="4760920"/>
            <a:ext cx="7772400" cy="1828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8550-E4D4-4486-D389-CBFD5859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7228-D307-A0AD-04C3-D5FBD760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80" y="0"/>
            <a:ext cx="6151880" cy="478155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16E0-9775-02E3-E375-6C4876CF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F3682-ABFD-1F62-E8D7-DDCCA31F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" y="558800"/>
            <a:ext cx="6496986" cy="629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984E3-650B-8D81-164C-76404AF1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56" y="0"/>
            <a:ext cx="3873689" cy="6176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52B7F-49F2-2BF7-4311-65BC737A9FFD}"/>
              </a:ext>
            </a:extLst>
          </p:cNvPr>
          <p:cNvSpPr txBox="1"/>
          <p:nvPr/>
        </p:nvSpPr>
        <p:spPr>
          <a:xfrm>
            <a:off x="6733026" y="6255871"/>
            <a:ext cx="512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Collobert</a:t>
            </a:r>
            <a:r>
              <a:rPr lang="en-US" sz="1400" dirty="0"/>
              <a:t> et al, 2011, </a:t>
            </a:r>
            <a:r>
              <a:rPr lang="en-US" sz="1400" dirty="0">
                <a:hlinkClick r:id="rId4"/>
              </a:rPr>
              <a:t>Natural Language Processing (Almost)</a:t>
            </a:r>
          </a:p>
          <a:p>
            <a:r>
              <a:rPr lang="en-US" sz="1400" dirty="0">
                <a:hlinkClick r:id="rId4"/>
              </a:rPr>
              <a:t> from Scratch</a:t>
            </a:r>
            <a:r>
              <a:rPr lang="en-US" sz="1400" dirty="0"/>
              <a:t>, JMLR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458AA2-FC97-F7E1-B25D-360AB06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D8B-EBC1-4EB0-6E89-A7712383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" y="104053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9E0C-A48C-7232-F536-EFAC0655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8FF4-8874-3F28-627C-45B80AC5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3" y="844508"/>
            <a:ext cx="8520395" cy="59094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3DDC-8D20-2F11-81EB-E425331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D8B-EBC1-4EB0-6E89-A7712383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Inference - SNLI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9E0C-A48C-7232-F536-EFAC0655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Stanford Natural Language Inference (SNLI)  benchmark</a:t>
            </a:r>
          </a:p>
          <a:p>
            <a:r>
              <a:rPr lang="en-US" dirty="0"/>
              <a:t>Size: 570k</a:t>
            </a:r>
          </a:p>
          <a:p>
            <a:r>
              <a:rPr lang="en-US" dirty="0"/>
              <a:t>Premise type: sentence</a:t>
            </a:r>
          </a:p>
          <a:p>
            <a:r>
              <a:rPr lang="en-US" dirty="0"/>
              <a:t>Labels: </a:t>
            </a:r>
          </a:p>
          <a:p>
            <a:pPr lvl="1"/>
            <a:r>
              <a:rPr lang="en-US" dirty="0"/>
              <a:t>Entailment</a:t>
            </a:r>
          </a:p>
          <a:p>
            <a:pPr lvl="1"/>
            <a:r>
              <a:rPr lang="en-US" dirty="0"/>
              <a:t>Neutral </a:t>
            </a:r>
          </a:p>
          <a:p>
            <a:pPr lvl="1"/>
            <a:r>
              <a:rPr lang="en-US" dirty="0"/>
              <a:t>Contradiction  </a:t>
            </a:r>
          </a:p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Based on the image captions from the </a:t>
            </a:r>
            <a:r>
              <a:rPr lang="en-US" dirty="0">
                <a:hlinkClick r:id="rId2"/>
              </a:rPr>
              <a:t>Flickr30k corpus</a:t>
            </a:r>
            <a:r>
              <a:rPr lang="en-US" dirty="0"/>
              <a:t>, where the image captions are used as premises. The hypothesis was created manually by the Mechanical Turk workers in line with the following instructions:</a:t>
            </a:r>
          </a:p>
          <a:p>
            <a:pPr lvl="2"/>
            <a:r>
              <a:rPr lang="en-US" dirty="0"/>
              <a:t>Entailment: write one alternate caption that is definitely an accurate description of the photo </a:t>
            </a:r>
          </a:p>
          <a:p>
            <a:pPr lvl="2"/>
            <a:r>
              <a:rPr lang="en-US" dirty="0"/>
              <a:t>Neutral: write one alternate caption that might be an accurate description of the photo </a:t>
            </a:r>
          </a:p>
          <a:p>
            <a:pPr lvl="2"/>
            <a:r>
              <a:rPr lang="en-US" dirty="0"/>
              <a:t>Contradiction: write one alternate caption that is a wrong description of the photo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9D49-6B57-5D4F-EC81-DF47B0F5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D8B-EBC1-4EB0-6E89-A7712383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253998"/>
            <a:ext cx="4551218" cy="97905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9E0C-A48C-7232-F536-EFAC0655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2C4F3-1E82-11E1-3CBA-B9AEE1A0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4" y="70293"/>
            <a:ext cx="6781801" cy="291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4B198-438F-F33B-68EF-BBB9F50B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3" y="3172093"/>
            <a:ext cx="5992091" cy="3418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353B3-78D4-A71A-C5CE-3809F7D8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09" y="3429000"/>
            <a:ext cx="5341718" cy="291809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35C81-AC8D-3FE8-8B14-130CDE2B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DE3-7315-8AD0-595A-62100587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48880"/>
            <a:ext cx="10515600" cy="742315"/>
          </a:xfrm>
        </p:spPr>
        <p:txBody>
          <a:bodyPr/>
          <a:lstStyle/>
          <a:p>
            <a:r>
              <a:rPr lang="en-US" dirty="0"/>
              <a:t>Bert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3982-A0EC-70CA-2F15-8BC6A88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D8EB-F648-B3D6-9D1B-F16ABB2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35DF-4C93-394C-BF64-EC243BDA99FA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Transformer network">
            <a:extLst>
              <a:ext uri="{FF2B5EF4-FFF2-40B4-BE49-F238E27FC236}">
                <a16:creationId xmlns:a16="http://schemas.microsoft.com/office/drawing/2014/main" id="{68F39E28-8D76-2FEE-9423-26962BBD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357920"/>
            <a:ext cx="3311525" cy="45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t_encoder">
            <a:extLst>
              <a:ext uri="{FF2B5EF4-FFF2-40B4-BE49-F238E27FC236}">
                <a16:creationId xmlns:a16="http://schemas.microsoft.com/office/drawing/2014/main" id="{AE970333-0FC8-9175-6231-941F3114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7920"/>
            <a:ext cx="4976383" cy="45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5EF5A-DF7B-D7D1-EC9B-08D9D696DA52}"/>
              </a:ext>
            </a:extLst>
          </p:cNvPr>
          <p:cNvSpPr txBox="1"/>
          <p:nvPr/>
        </p:nvSpPr>
        <p:spPr>
          <a:xfrm>
            <a:off x="8584191" y="6184384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7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386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NLP Application</vt:lpstr>
      <vt:lpstr>Agenda</vt:lpstr>
      <vt:lpstr>Sentiment Analysis - RNN</vt:lpstr>
      <vt:lpstr>Sentiment Analysis -  CNN</vt:lpstr>
      <vt:lpstr>Sentiment Analysis - CNN</vt:lpstr>
      <vt:lpstr>Natural Language Inference </vt:lpstr>
      <vt:lpstr>Natural Language Inference - SNLI </vt:lpstr>
      <vt:lpstr>Natural Language Inference </vt:lpstr>
      <vt:lpstr>Bert Architecture </vt:lpstr>
      <vt:lpstr>Bert architecture </vt:lpstr>
      <vt:lpstr>Bert Architecture </vt:lpstr>
      <vt:lpstr>Bert embedding layer </vt:lpstr>
      <vt:lpstr>Bert Pre-training</vt:lpstr>
      <vt:lpstr>Fine Tuning  Bert </vt:lpstr>
      <vt:lpstr>Fine tuning BERT for NLI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</dc:title>
  <dc:creator>Microsoft Office User</dc:creator>
  <cp:lastModifiedBy>Microsoft Office User</cp:lastModifiedBy>
  <cp:revision>15</cp:revision>
  <dcterms:created xsi:type="dcterms:W3CDTF">2023-07-16T11:57:02Z</dcterms:created>
  <dcterms:modified xsi:type="dcterms:W3CDTF">2023-07-17T13:37:51Z</dcterms:modified>
</cp:coreProperties>
</file>