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C28B65-349C-9A49-97CA-D8B7585DCB85}">
          <p14:sldIdLst>
            <p14:sldId id="256"/>
            <p14:sldId id="257"/>
            <p14:sldId id="258"/>
            <p14:sldId id="259"/>
            <p14:sldId id="260"/>
            <p14:sldId id="264"/>
            <p14:sldId id="265"/>
            <p14:sldId id="261"/>
            <p14:sldId id="262"/>
            <p14:sldId id="263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2"/>
    <p:restoredTop sz="96327"/>
  </p:normalViewPr>
  <p:slideViewPr>
    <p:cSldViewPr snapToGrid="0">
      <p:cViewPr varScale="1">
        <p:scale>
          <a:sx n="128" d="100"/>
          <a:sy n="128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1E33E-73A2-CB4D-BDFF-5FBD9F5F4D46}" type="datetimeFigureOut">
              <a:rPr lang="en-US" smtClean="0"/>
              <a:t>2/25/24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54942-8F79-B34E-923F-F168D65D6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4C4A9-811D-58BA-8D45-79D9E8E645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34AB6-ABC7-E2E4-FE2B-3FE77447D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8EEC-5127-89A2-EE0C-BE353A6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D8F3-BBE4-7C40-8D1C-6A31E2830406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D1D03-8997-EEE3-527B-2D2AE763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0C78-65D6-6190-E028-D7586E6A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60-FF82-A402-CA13-E060EB50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3A502D-7A42-FCC7-5509-B0AEB2051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3B8E2-12C5-4106-7D62-D22A4537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3D75-5A2D-4642-8F5E-66D934085B3A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4439B-2D1F-F411-944D-1F9C84CB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7D44-7583-E11D-54E6-BC2E8D07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71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50D303-CADA-A015-0AA9-878F457D8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8D2C3-4341-8A39-7875-421280C4C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9A13-7F34-0F13-EA27-BD1E9CCA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0382-B4B3-E34A-9255-D8F4FCF49A6E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07061-6617-33A5-992A-05FD4F50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4BB6D-EF05-647F-FE06-5DD297AD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95E4E-4C19-A724-17FE-D3987FCF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CC39F-6D39-C3A7-BFE3-29FC8B3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99C5F-77DA-006D-FE7B-F488DDD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1362-B17D-4C4A-9A7A-0EEF7F53452B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3B5E-5056-9250-DD50-9460DAD73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749A1-FF0E-584F-5374-7F001D176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4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8424-C064-ED06-9F5C-69B17F79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33462-B093-BDCD-DD0A-19D776D9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BF3E-8A2D-8314-5519-E6DE12AD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41A6-2A93-1D42-9755-A6AE3D5472AA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903CC-5030-8E88-69E5-5C0A0307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5E24-A855-D2A0-F7A3-D2B5AD5B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E8AB-D9CF-D152-794B-D5042D722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8F33-E785-6A27-0906-A859617FD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FC60F-92C0-C0DB-A419-7089EB52B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4B19A-5D55-286B-16B6-DE26ADF47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E909C-1F5E-0A41-9611-E40464E570F4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713C9-2C6C-4236-95D6-03C79C8B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DF3E6-D979-4691-C3BB-31223A28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C127-00E7-DD69-1FFC-CACBEA03D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FDCC-3627-1367-B777-F79684F61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85FAF-69EE-EE87-5CF0-42FE0158F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CBEA1-4CC3-4F5F-02BF-DE1AF4A73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182873-26D7-317A-3678-96F5AD025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47A48-9AE6-A39D-A71E-E1063490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6368C-19CB-BF49-95CE-CEF953F2EB90}" type="datetime1">
              <a:rPr lang="en-US" smtClean="0"/>
              <a:t>2/25/24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31F4D-C50F-72E8-8282-A97AF6FE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9408A-BB40-F4AA-34D1-25B0C2D4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0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241F-9070-A1FF-4846-9D31C46A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C017A-4C86-88DC-4083-24BA5047E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4E8B-5C7B-124F-9102-778E62C5C6BA}" type="datetime1">
              <a:rPr lang="en-US" smtClean="0"/>
              <a:t>2/25/24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9FB6D-05AC-DDA0-E27E-09B29C9BC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D46F3-3774-F30D-A03F-AA45C1C1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E2FEFA-936D-E8D6-A242-0DE6E573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8AA3-45B9-A946-8A04-9FFBB56C6D18}" type="datetime1">
              <a:rPr lang="en-US" smtClean="0"/>
              <a:t>2/25/24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65AA6-76C3-C188-9BF5-C1B26E426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A13C5-1913-14C0-5422-6A1E8BE0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292E-8F1A-1F36-953F-0AD4C5F7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2D10-1C98-C9DB-4965-9F3AFBF71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734F0-8898-3398-48C1-74E86F49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E3990-D5AF-4552-635F-51461054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3DAD9-27A6-9B49-8D61-BC478675DE0E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B5017-B99F-0D55-18C7-EDAE70372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93F57-0D40-89A4-253D-C78585A3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1E3-7DC4-9746-7E97-52A2D68F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4A5BF-0058-A026-57DB-4F67DE64F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276B-D693-D417-508E-ECC1B509B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64696-1B98-6208-D7D2-758BEA60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8238C-4FB3-164B-961A-7559FA49041E}" type="datetime1">
              <a:rPr lang="en-US" smtClean="0"/>
              <a:t>2/25/24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7B494-7B0D-2E4A-7E2A-BAB21601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BF4B-0855-C9D5-725C-B87C011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9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AA230-FAEF-7E2A-5DA6-DC90A3295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DA09B-ACFD-CAD4-B6C4-5B7CC7A1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97F5-6D8A-DF20-2D79-101CF77DB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8B967-09DF-6849-BF95-39AA9632B6EC}" type="datetime1">
              <a:rPr lang="en-US" smtClean="0"/>
              <a:t>2/25/24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9D870-7BC8-774D-75FA-C300C4B03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FB37-D97A-BF01-9664-8B6CDCC11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987C-A28D-F143-B143-AE9C68291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1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pers.ssrn.com/sol3/papers.cfm?abstract_id=2326253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plainenglish.io/demystifying-the-probability-of-backtest-overfitting-a-step-by-step-guide-with-python-code-and-66f83c0d5f08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plainenglish.io/demystifying-the-probability-of-backtest-overfitting-a-step-by-step-guide-with-python-code-and-66f83c0d5f08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python.plainenglish.io/demystifying-the-probability-of-backtest-overfitting-a-step-by-step-guide-with-python-code-and-66f83c0d5f0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90D2-FB7F-71DB-FA61-D73859DD03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Backtesting</a:t>
            </a:r>
            <a:r>
              <a:rPr lang="en-US" dirty="0"/>
              <a:t> with cross-validation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0D5B0-2AE9-464E-F1A8-665ACEC4B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42C0D-E685-9E2C-AA37-F2E0883C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CEB1-E7DD-B992-5E04-3FE558E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310"/>
            <a:ext cx="10515600" cy="638727"/>
          </a:xfrm>
        </p:spPr>
        <p:txBody>
          <a:bodyPr>
            <a:normAutofit fontScale="90000"/>
          </a:bodyPr>
          <a:lstStyle/>
          <a:p>
            <a:r>
              <a:rPr lang="en-US" dirty="0"/>
              <a:t>Embargoing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288BC-EEF5-840E-A990-1C639B6CD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63B481-1B4E-82C6-7671-A768F763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61" y="993373"/>
            <a:ext cx="6732749" cy="3479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3A98B0-404B-9731-EC3F-285016D2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049" y="1825625"/>
            <a:ext cx="4867490" cy="40426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83ABB-D9FB-6B14-EC6F-1980CA0F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1F48-0802-6DFB-EE9B-C0F6A14B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31"/>
            <a:ext cx="10515600" cy="579092"/>
          </a:xfrm>
        </p:spPr>
        <p:txBody>
          <a:bodyPr>
            <a:noAutofit/>
          </a:bodyPr>
          <a:lstStyle/>
          <a:p>
            <a:r>
              <a:rPr lang="en-US" sz="3200" dirty="0"/>
              <a:t>Combinatorial Purged Cross-validation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2E8E-5567-C641-EDC4-FCC2139BD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CSCV + Purging + Embargoing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263EF-3681-D246-BDD5-68FC673F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6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58D9-1715-6F11-56D7-59CCFAB86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36525"/>
            <a:ext cx="10515600" cy="738118"/>
          </a:xfrm>
        </p:spPr>
        <p:txBody>
          <a:bodyPr>
            <a:noAutofit/>
          </a:bodyPr>
          <a:lstStyle/>
          <a:p>
            <a:r>
              <a:rPr lang="en-US" sz="2800" dirty="0"/>
              <a:t>Proposal for the optimal market making strategy (quoting logic) identification using CPCV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E6BB-AB29-462E-D551-7FD9509E6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183"/>
            <a:ext cx="10515600" cy="506378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Suppose we have one full year of RFQs </a:t>
            </a:r>
          </a:p>
          <a:p>
            <a:r>
              <a:rPr lang="en-US" dirty="0"/>
              <a:t>Use the first six months (*)  to identify the features and hyperparameters of</a:t>
            </a:r>
          </a:p>
          <a:p>
            <a:pPr lvl="1"/>
            <a:r>
              <a:rPr lang="en-US" dirty="0"/>
              <a:t>XC model </a:t>
            </a:r>
          </a:p>
          <a:p>
            <a:pPr lvl="1"/>
            <a:r>
              <a:rPr lang="en-US" dirty="0"/>
              <a:t>Edge model </a:t>
            </a:r>
          </a:p>
          <a:p>
            <a:r>
              <a:rPr lang="en-US" dirty="0"/>
              <a:t>Generate a space of market making strategies </a:t>
            </a:r>
          </a:p>
          <a:p>
            <a:pPr lvl="1"/>
            <a:r>
              <a:rPr lang="en-US" dirty="0"/>
              <a:t>All possible combinations of the key parameters (levels of aggressiveness , penalization of smart clients , any other constraints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Use CPCV to generate (10,5) = 252 paths on the second half (*) of the year </a:t>
            </a:r>
          </a:p>
          <a:p>
            <a:r>
              <a:rPr lang="en-US" dirty="0"/>
              <a:t>For each path, train XC and Edge, and evaluate the different market marking strategies </a:t>
            </a:r>
          </a:p>
          <a:p>
            <a:r>
              <a:rPr lang="en-US" dirty="0"/>
              <a:t>Estimate the PBO</a:t>
            </a:r>
          </a:p>
          <a:p>
            <a:r>
              <a:rPr lang="en-US" dirty="0"/>
              <a:t>If PBO &lt; 50%, examine the top 10 MM strategies and pick the one that makes the most intuitive sense , otherwise go back to better researching XC and Edge models </a:t>
            </a:r>
          </a:p>
          <a:p>
            <a:pPr marL="0" indent="0">
              <a:buNone/>
            </a:pPr>
            <a:r>
              <a:rPr lang="en-US" dirty="0"/>
              <a:t>(*) alternatively, we can randomly pick 25 weeks for each of the tasks:  model fitting and strategy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9EC89-3971-15B1-6D12-2F8BB930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4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AAC1-28AA-BDA2-14B8-CCEACE75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C0F22-5F4A-B2B5-54F6-C625DECD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Probability of Back-test Overfitting (PBO)</a:t>
            </a:r>
          </a:p>
          <a:p>
            <a:r>
              <a:rPr lang="en-US" sz="2800" dirty="0" err="1"/>
              <a:t>Combinatorially</a:t>
            </a:r>
            <a:r>
              <a:rPr lang="en-US" sz="2800" dirty="0"/>
              <a:t> Symmetric Cross-validation (CSCV)</a:t>
            </a:r>
          </a:p>
          <a:p>
            <a:r>
              <a:rPr lang="en-US" sz="2800" dirty="0"/>
              <a:t>Leakage-proof cross-validation</a:t>
            </a:r>
          </a:p>
          <a:p>
            <a:pPr lvl="1"/>
            <a:r>
              <a:rPr lang="en-US" dirty="0"/>
              <a:t>Purging</a:t>
            </a:r>
          </a:p>
          <a:p>
            <a:pPr lvl="1"/>
            <a:r>
              <a:rPr lang="en-US" dirty="0"/>
              <a:t>Embargoing </a:t>
            </a:r>
          </a:p>
          <a:p>
            <a:pPr lvl="1"/>
            <a:r>
              <a:rPr lang="en-US" dirty="0"/>
              <a:t>Purged K-Fold cross-validation</a:t>
            </a:r>
          </a:p>
          <a:p>
            <a:r>
              <a:rPr lang="en-US" sz="2800" dirty="0"/>
              <a:t>Combinatorial Purged Cross-validation (CPCV)</a:t>
            </a:r>
          </a:p>
          <a:p>
            <a:r>
              <a:rPr lang="en-US" dirty="0"/>
              <a:t>Proposal for the optimal market making strategy (quoting logic) using CPCV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4F0F-2F6F-CD7B-A3B2-2BE04BF3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40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14ED-4FD4-1FE8-26A5-A9BD0DEE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29" y="346447"/>
            <a:ext cx="10515600" cy="485665"/>
          </a:xfrm>
        </p:spPr>
        <p:txBody>
          <a:bodyPr>
            <a:noAutofit/>
          </a:bodyPr>
          <a:lstStyle/>
          <a:p>
            <a:r>
              <a:rPr lang="en-US" sz="3200" dirty="0"/>
              <a:t>Probability of Back-test Overfitting (PBO)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D88F-B53C-BF70-5063-A218514C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5797B-A7FE-CDEE-71E0-FC282C78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98" y="628939"/>
            <a:ext cx="5279967" cy="54735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0B5E19-8C98-AAD7-9106-72A2D6E8D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859" y="628939"/>
            <a:ext cx="5040797" cy="1376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5F5BE-3A3E-5CDD-D380-3783F694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161" y="1950779"/>
            <a:ext cx="5040797" cy="16359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98C9E-ABC0-21F7-A4EC-62F138BD8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3337" y="3660216"/>
            <a:ext cx="4855996" cy="2496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7127A1-A8A9-9EC3-E80E-B52E5FC84030}"/>
              </a:ext>
            </a:extLst>
          </p:cNvPr>
          <p:cNvSpPr txBox="1"/>
          <p:nvPr/>
        </p:nvSpPr>
        <p:spPr>
          <a:xfrm>
            <a:off x="2665386" y="6326887"/>
            <a:ext cx="625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Bailey et al, (2015) </a:t>
            </a:r>
            <a:r>
              <a:rPr lang="en-US" dirty="0">
                <a:hlinkClick r:id="rId6"/>
              </a:rPr>
              <a:t>The Probability of </a:t>
            </a:r>
            <a:r>
              <a:rPr lang="en-US" dirty="0" err="1">
                <a:hlinkClick r:id="rId6"/>
              </a:rPr>
              <a:t>backtest</a:t>
            </a:r>
            <a:r>
              <a:rPr lang="en-US" dirty="0">
                <a:hlinkClick r:id="rId6"/>
              </a:rPr>
              <a:t> overfitting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515AD-F932-3896-9A93-6232FDF7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49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E7C1-F299-04D3-00CB-E92BCE1C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769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800" dirty="0" err="1"/>
              <a:t>Combinatorially</a:t>
            </a:r>
            <a:r>
              <a:rPr lang="en-US" sz="2800" dirty="0"/>
              <a:t> Symmetric Cross-validation (CSCV)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454F-104F-1C52-9F47-08292E038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F4D7B-5DCF-6573-2B74-14420A99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0" y="412681"/>
            <a:ext cx="5155907" cy="6251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E114FF-87DC-7B5C-6534-214356FC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735" y="254725"/>
            <a:ext cx="5050541" cy="62517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BBAC3-30E6-BF3B-5F84-F94B08E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5919-AF98-15A7-E3AE-6C27A7A8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CSCV – illustration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BFD2A-ACC8-B8E2-1487-519243C20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FA6E91-55BF-2F45-C4EB-080CFCDC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286" y="1412327"/>
            <a:ext cx="6457122" cy="4899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EEA885-D929-C69F-F34C-73FA532B1F56}"/>
              </a:ext>
            </a:extLst>
          </p:cNvPr>
          <p:cNvSpPr txBox="1"/>
          <p:nvPr/>
        </p:nvSpPr>
        <p:spPr>
          <a:xfrm>
            <a:off x="4532244" y="63119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D364A-A49B-EE29-ECAF-A1229F4CC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86" y="2331347"/>
            <a:ext cx="4059858" cy="306153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13127-1E45-DFED-4B37-77455A5A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8D94-9DEC-B907-F83B-887042668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33349"/>
            <a:ext cx="10515600" cy="779463"/>
          </a:xfrm>
        </p:spPr>
        <p:txBody>
          <a:bodyPr/>
          <a:lstStyle/>
          <a:p>
            <a:r>
              <a:rPr lang="en-US" dirty="0"/>
              <a:t>CSCV – illustration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4C7D4-FE1F-BF04-1F6A-A3ECB6DF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21DCB-626B-E9E6-EA8B-72753B493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389" y="0"/>
            <a:ext cx="515118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53E4CF-37CE-7755-6EEA-54D1BBD9205C}"/>
              </a:ext>
            </a:extLst>
          </p:cNvPr>
          <p:cNvSpPr txBox="1"/>
          <p:nvPr/>
        </p:nvSpPr>
        <p:spPr>
          <a:xfrm>
            <a:off x="4532244" y="63119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2E8B-A874-CD9A-30EF-EDC4FCAC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1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3288-A3A7-12F9-4FDC-27166A81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96769"/>
            <a:ext cx="10515600" cy="757997"/>
          </a:xfrm>
        </p:spPr>
        <p:txBody>
          <a:bodyPr/>
          <a:lstStyle/>
          <a:p>
            <a:r>
              <a:rPr lang="en-US" dirty="0"/>
              <a:t>CSCV – illustration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8FB1-48EB-3128-EC8C-0141213A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D72CC-DB61-8D85-E40C-7A0E68A4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74" y="1412945"/>
            <a:ext cx="4124187" cy="3652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CF6A52-AA35-4DB6-01AF-D46DA5AF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217" y="216378"/>
            <a:ext cx="5850200" cy="26053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6D713B-EA5B-BC5A-D599-D5BB4987F17B}"/>
              </a:ext>
            </a:extLst>
          </p:cNvPr>
          <p:cNvSpPr txBox="1"/>
          <p:nvPr/>
        </p:nvSpPr>
        <p:spPr>
          <a:xfrm>
            <a:off x="4532244" y="631190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24CA1E-A666-221E-1EE2-62AF4BC7D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69" y="3340679"/>
            <a:ext cx="4827104" cy="265738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974511-E209-DB6C-578E-F2582ACAB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2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0B73-DD6D-6775-2DCC-6E9530111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2" y="504274"/>
            <a:ext cx="10515600" cy="589032"/>
          </a:xfrm>
        </p:spPr>
        <p:txBody>
          <a:bodyPr>
            <a:noAutofit/>
          </a:bodyPr>
          <a:lstStyle/>
          <a:p>
            <a:r>
              <a:rPr lang="en-US" sz="3200" dirty="0"/>
              <a:t>Leakage-proof cross-validation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62510-95E6-D7C7-689E-631E23B7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1093306"/>
            <a:ext cx="11244469" cy="5260420"/>
          </a:xfrm>
        </p:spPr>
        <p:txBody>
          <a:bodyPr>
            <a:normAutofit/>
          </a:bodyPr>
          <a:lstStyle/>
          <a:p>
            <a:r>
              <a:rPr lang="en-US" dirty="0"/>
              <a:t>Purging: purge from the training set all observations whose labels overlapped in time with those labels included in the testing set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Embargoing: eliminate from the training set observations that immediately follow an observation in the testing set , because financial features often incorporate series that exhibit serial correlation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92D139-AD67-DBF8-B1C0-3CB0A7F4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B461-1EA4-F1A5-AA6F-B39D255A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dirty="0"/>
              <a:t>Purging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C2D1-33C4-9860-917A-7394F705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8D5CD6-4BD6-5D76-63B2-69C649D1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3" y="747457"/>
            <a:ext cx="6507728" cy="61105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852634-53A6-3804-4AC7-B01109CDE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89" y="1488236"/>
            <a:ext cx="5059928" cy="437748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B6F9-7D56-09E6-CF78-7BE7A0054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987C-A28D-F143-B143-AE9C682917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7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319</Words>
  <Application>Microsoft Macintosh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Backtesting with cross-validation</vt:lpstr>
      <vt:lpstr>Agenda</vt:lpstr>
      <vt:lpstr>Probability of Back-test Overfitting (PBO) </vt:lpstr>
      <vt:lpstr>Combinatorially Symmetric Cross-validation (CSCV)</vt:lpstr>
      <vt:lpstr>CSCV – illustration </vt:lpstr>
      <vt:lpstr>CSCV – illustration </vt:lpstr>
      <vt:lpstr>CSCV – illustration </vt:lpstr>
      <vt:lpstr>Leakage-proof cross-validation </vt:lpstr>
      <vt:lpstr>Purging</vt:lpstr>
      <vt:lpstr>Embargoing</vt:lpstr>
      <vt:lpstr>Combinatorial Purged Cross-validation </vt:lpstr>
      <vt:lpstr>Proposal for the optimal market making strategy (quoting logic) identification using CPCV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Backtesting with cross-validation</dc:title>
  <dc:creator>Microsoft Office User</dc:creator>
  <cp:lastModifiedBy>Microsoft Office User</cp:lastModifiedBy>
  <cp:revision>1</cp:revision>
  <dcterms:created xsi:type="dcterms:W3CDTF">2024-02-25T13:20:41Z</dcterms:created>
  <dcterms:modified xsi:type="dcterms:W3CDTF">2024-02-25T17:17:40Z</dcterms:modified>
</cp:coreProperties>
</file>