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9"/>
    <p:restoredTop sz="96327"/>
  </p:normalViewPr>
  <p:slideViewPr>
    <p:cSldViewPr snapToGrid="0">
      <p:cViewPr varScale="1">
        <p:scale>
          <a:sx n="146" d="100"/>
          <a:sy n="146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3790-D595-47CA-CCBB-248C891C7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7183B-721B-D211-9717-119807D92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D38A6-383D-3C29-3D09-27F399C7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A47A-6256-8F4F-B550-16A126149868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5CD54-FE54-DB72-57E0-4F7183C9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1C444-0304-5EBB-76DD-8AB96329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051A-FF74-2247-B065-E58DA192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5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0E57-C4E8-B719-4D3F-47E20784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F9F04-E279-7557-8A60-D7E5B5318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56CE0-792B-3A8D-880F-18AE211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A47A-6256-8F4F-B550-16A126149868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3D367-091F-52A9-003C-DDDD1E07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CD1E2-9068-85B4-779E-2F674910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051A-FF74-2247-B065-E58DA192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2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61600-62FF-53D7-1144-D610E5648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F379B-9405-F9A6-10AC-528F9C60B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6CC0A-AA5A-62CA-25D6-4E96E29E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A47A-6256-8F4F-B550-16A126149868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3E8AC-8033-38E1-3540-570C95EF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7B920-FD93-3C97-8AFD-34E57026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051A-FF74-2247-B065-E58DA192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2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9998-B643-164E-2462-102AFDCB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4E1F-AA60-08AB-B93F-24D64EB9E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E0B93-A3D7-47AA-40EC-21793318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A47A-6256-8F4F-B550-16A126149868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DA4E8-1F8A-BECA-CF7D-8DC303A2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D057A-062F-49B1-5DB5-BC146412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051A-FF74-2247-B065-E58DA192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3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14DC-F661-BCD6-6E9E-0494279A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75DB1-3501-291E-8F3D-27AF482BC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E2B3F-F2AD-F192-FA5F-217AA518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A47A-6256-8F4F-B550-16A126149868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FB319-91CA-DACB-F403-3A0740CA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98BE9-AC84-2D3C-43B9-5E121D48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051A-FF74-2247-B065-E58DA192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E000-4BEF-2B72-48B9-AAD82A01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49E3-C117-EE68-AA85-A784A687F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D2879-A701-7CC6-B285-B564EF0EF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9D6EC-225E-49FC-F0E2-69157790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A47A-6256-8F4F-B550-16A126149868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6ECE3-83FC-D0FE-F055-EF801E18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71E48-CCE4-3CCF-C18B-18F79D01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051A-FF74-2247-B065-E58DA192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5711-8804-E322-81BC-25245E9F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B1008-FF42-FD3B-1A70-AE4BD89A5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01645-8CFA-A0DE-E803-8DCE59265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48E47-632C-16C2-D67F-AD479429F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71650-9E22-7228-16A7-1738033B2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2F33C-04C6-9226-EB2A-976022F8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A47A-6256-8F4F-B550-16A126149868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69AEF-0D78-62A3-7983-8A600BE5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2A5B1-7208-123F-C097-48B1CDE7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051A-FF74-2247-B065-E58DA192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2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9510-E983-BFC3-044B-681830D6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559AD-B3C5-6AF6-439A-6BE8D726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A47A-6256-8F4F-B550-16A126149868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02691-666B-3D66-15A4-7DA0517B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6030B-9814-F247-EF4A-17E0ECB7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051A-FF74-2247-B065-E58DA192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1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FDAFA-4B51-D244-817E-3965CF8B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A47A-6256-8F4F-B550-16A126149868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120C9-C916-447E-18D8-30668D92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F6DC4-43CD-EF46-FF3D-617C491A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051A-FF74-2247-B065-E58DA192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8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C76B-6524-02AB-E4D7-C8869821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DDE3-90EA-B8F4-2AB9-69F51E786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B61BA-0B8B-7966-6355-2AC98B9F7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5A2C9-FBE8-4389-2E7C-7F40DBD2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A47A-6256-8F4F-B550-16A126149868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0D4A5-0AD8-E4C2-D1AD-F016BA1A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CF8FF-7877-2A23-BC70-1BCF82E9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051A-FF74-2247-B065-E58DA192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4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6AC7-BA65-7E81-1384-F23FB7C1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36D64-696D-A1E1-EB83-B0A8B1EAD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226BF-2C04-E230-F558-7B074988E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AD14B-BFC1-2D0C-D422-011D11CA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A47A-6256-8F4F-B550-16A126149868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507D4-9818-69F4-C005-6CF24374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B3F5D-8576-603E-B2C6-25AD3E16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F051A-FF74-2247-B065-E58DA192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0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7F900-10BF-31AD-3210-7CF429A8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B7E66-A86A-384A-6F7D-7AA6B882F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445CF-EBDD-9E3F-C7C9-E63BE8D29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A47A-6256-8F4F-B550-16A126149868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5BC25-387D-803E-C02C-AA1E79CCA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27E44-9AF6-EC6C-8071-6EA1E6FAC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F051A-FF74-2247-B065-E58DA192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4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Numbers-Survival-Guide-Economic-Indicators/dp/1887147039/ref=sr_1_1?crid=3E5TXG5F0Q5QI&amp;keywords=by+the+numbers+a+survival+guide+to+economic+indicators&amp;qid=1708305437&amp;sprefix=by+the+numbers+a+survival+guide+to+economic+indicators%2Caps%2C103&amp;sr=8-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CCA3-9BA4-BDE7-7041-1D477B243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macro minimum for quantitative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70B82-167B-6E08-66AE-356040091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Oualid</a:t>
            </a:r>
            <a:r>
              <a:rPr lang="en-US" dirty="0"/>
              <a:t> </a:t>
            </a:r>
            <a:r>
              <a:rPr lang="en-US" dirty="0" err="1"/>
              <a:t>Missaoui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2D5F-0FB4-D021-4D29-026FA6C8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purchasing managers’ index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5E8E8-FB64-99C3-0264-1A914BE4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9B60D1-9817-312F-3012-5EBC57F30B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162207"/>
              </p:ext>
            </p:extLst>
          </p:nvPr>
        </p:nvGraphicFramePr>
        <p:xfrm>
          <a:off x="2523000" y="1962425"/>
          <a:ext cx="657225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PM index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68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65A5-0776-AF40-E93D-D5844DEB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Employment (The king of the kings)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DE805-616B-0C0D-C213-D4AD3BBAC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B0345B-9D94-96F2-705A-7737E5B14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342376"/>
              </p:ext>
            </p:extLst>
          </p:nvPr>
        </p:nvGraphicFramePr>
        <p:xfrm>
          <a:off x="2443800" y="1459866"/>
          <a:ext cx="657225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Payroll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F5ADD1F-6B2A-8F69-DA10-8ABB2EB2DD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0933760"/>
              </p:ext>
            </p:extLst>
          </p:nvPr>
        </p:nvGraphicFramePr>
        <p:xfrm>
          <a:off x="2373000" y="3885883"/>
          <a:ext cx="657225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Unemployment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85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DB57-DF28-DF7D-F3DE-AAE3A22E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Price Index (PPI)</a:t>
            </a:r>
            <a:br>
              <a:rPr lang="en-US" dirty="0"/>
            </a:br>
            <a:r>
              <a:rPr lang="en-US" sz="2800" dirty="0"/>
              <a:t>Sneak Preview of Inflation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5AD9E-D25E-BEDF-2660-A39755151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49B83A-95C6-2A1A-F914-F2B63F451F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753661"/>
              </p:ext>
            </p:extLst>
          </p:nvPr>
        </p:nvGraphicFramePr>
        <p:xfrm>
          <a:off x="2077800" y="2193883"/>
          <a:ext cx="657225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Uncertain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Uncertain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93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3DAE-B602-013B-CD88-840A80C3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Sales </a:t>
            </a:r>
            <a:br>
              <a:rPr lang="en-US" dirty="0"/>
            </a:br>
            <a:r>
              <a:rPr lang="en-US" sz="2800" dirty="0"/>
              <a:t>what is the consumer up to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D71EA-6024-296F-58C4-94E50950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06A9056-2001-2151-6F90-02485D35D2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615153"/>
              </p:ext>
            </p:extLst>
          </p:nvPr>
        </p:nvGraphicFramePr>
        <p:xfrm>
          <a:off x="2077800" y="2193883"/>
          <a:ext cx="657225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Retail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Little reaction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Little reaction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27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D77C-D558-5754-CD08-877AACBE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Industrial Production and Capacity Utilization</a:t>
            </a:r>
            <a:br>
              <a:rPr lang="en-US" dirty="0"/>
            </a:br>
            <a:r>
              <a:rPr lang="en-US" sz="2800" dirty="0"/>
              <a:t>The Fed’s takes the economy’s temperature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C4D7-8724-1281-CC4C-1A57C2A9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2481B8-EB12-3636-3716-09E62E74C1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87447"/>
              </p:ext>
            </p:extLst>
          </p:nvPr>
        </p:nvGraphicFramePr>
        <p:xfrm>
          <a:off x="2646600" y="1545883"/>
          <a:ext cx="657225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Industrial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Little reaction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Little reaction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701E5DC-A7B7-0FD1-B44E-B9B7C9AA94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896415"/>
              </p:ext>
            </p:extLst>
          </p:nvPr>
        </p:nvGraphicFramePr>
        <p:xfrm>
          <a:off x="2646600" y="4167883"/>
          <a:ext cx="657225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Capacity Utilization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Little reaction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Little reaction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01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2720-0762-5D56-E741-7DF3E85D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Consumer sentiment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10EE7-C817-0452-A9F1-978EB8B93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3B2F28-9127-8578-4AC4-4AB004BFD4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735340"/>
              </p:ext>
            </p:extLst>
          </p:nvPr>
        </p:nvGraphicFramePr>
        <p:xfrm>
          <a:off x="2077800" y="2193883"/>
          <a:ext cx="657225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Consumer Sentiment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777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D155-0BD9-A257-0ECC-D026E1A6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Housing Starts/Building Permits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DC5C9-4CB2-B2B4-A213-A3B45859F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7C9CBE-E530-2FAC-8E9F-08515C30AC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172818"/>
              </p:ext>
            </p:extLst>
          </p:nvPr>
        </p:nvGraphicFramePr>
        <p:xfrm>
          <a:off x="2077800" y="2193883"/>
          <a:ext cx="657225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Housing Starts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128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35BF-531F-E2EF-BC05-48E2D153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consumer price index (CPI)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0CCD-16F5-5D78-C064-D2B9B2E1E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7E66F7-2F2A-2CE0-4EB6-C1D7D80102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462043"/>
              </p:ext>
            </p:extLst>
          </p:nvPr>
        </p:nvGraphicFramePr>
        <p:xfrm>
          <a:off x="2077800" y="2193883"/>
          <a:ext cx="657225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CPI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Uncertain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Uncertain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228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0A8D-4E4E-A803-17BC-AB744CF0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goods orders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74EE22-04E6-D3A6-C387-9EB13600A8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043183"/>
              </p:ext>
            </p:extLst>
          </p:nvPr>
        </p:nvGraphicFramePr>
        <p:xfrm>
          <a:off x="2077800" y="2193883"/>
          <a:ext cx="657225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Durable goods orders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373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F48D-298F-BBAC-7943-FE7FEED1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72489"/>
          </a:xfrm>
        </p:spPr>
        <p:txBody>
          <a:bodyPr>
            <a:normAutofit fontScale="90000"/>
          </a:bodyPr>
          <a:lstStyle/>
          <a:p>
            <a:r>
              <a:rPr lang="en-US" dirty="0"/>
              <a:t>Personal Income and Consumption Expenditures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2B37F-5CA8-448F-B41D-CAB2A8023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5394223-508D-8DCF-3D53-68F6515037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811910"/>
              </p:ext>
            </p:extLst>
          </p:nvPr>
        </p:nvGraphicFramePr>
        <p:xfrm>
          <a:off x="3086100" y="1356677"/>
          <a:ext cx="763659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318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527318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527318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527318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527318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Personal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BB16591-6531-CDF5-CF04-4782CB9754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339119"/>
              </p:ext>
            </p:extLst>
          </p:nvPr>
        </p:nvGraphicFramePr>
        <p:xfrm>
          <a:off x="3086100" y="3766820"/>
          <a:ext cx="763659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318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527318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527318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527318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527318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Consumption Expenditures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09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3F80-FB0A-27B8-0DF1-AB2BFD69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Income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4561-92AB-9FF9-5942-07CDDFE82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5" y="1825625"/>
            <a:ext cx="635363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market forces that causes the economy to grow more rapidly, or causes the inflation rate to rise, increases the likelihood that the Federal Reserve will </a:t>
            </a:r>
            <a:r>
              <a:rPr lang="en-US" b="1" u="sng" dirty="0"/>
              <a:t>raise interest </a:t>
            </a:r>
            <a:r>
              <a:rPr lang="en-US" dirty="0"/>
              <a:t>rates and decrease prices in the fixed income markets. </a:t>
            </a:r>
          </a:p>
          <a:p>
            <a:r>
              <a:rPr lang="en-US" dirty="0"/>
              <a:t>Any market forces that causes economic activity to decline, or the inflation rate to drop, increases the likelihood that the federal reserve will </a:t>
            </a:r>
            <a:r>
              <a:rPr lang="en-US" b="1" u="sng" dirty="0"/>
              <a:t>lower interest </a:t>
            </a:r>
            <a:r>
              <a:rPr lang="en-US" dirty="0"/>
              <a:t>rates and raise prices in the fixed-income markets. </a:t>
            </a:r>
          </a:p>
        </p:txBody>
      </p:sp>
      <p:sp>
        <p:nvSpPr>
          <p:cNvPr id="4" name="Up-Down Arrow 3">
            <a:extLst>
              <a:ext uri="{FF2B5EF4-FFF2-40B4-BE49-F238E27FC236}">
                <a16:creationId xmlns:a16="http://schemas.microsoft.com/office/drawing/2014/main" id="{D1934CAF-25AF-3637-B884-4A69E6BAAA6F}"/>
              </a:ext>
            </a:extLst>
          </p:cNvPr>
          <p:cNvSpPr/>
          <p:nvPr/>
        </p:nvSpPr>
        <p:spPr>
          <a:xfrm>
            <a:off x="6914506" y="614488"/>
            <a:ext cx="4602824" cy="5562475"/>
          </a:xfrm>
          <a:prstGeom prst="upDownArrow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  <a:gs pos="100000">
                <a:schemeClr val="accent1"/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ECONOMY 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63A7AED-0BED-CE51-AFC0-D255BD21FE20}"/>
              </a:ext>
            </a:extLst>
          </p:cNvPr>
          <p:cNvSpPr/>
          <p:nvPr/>
        </p:nvSpPr>
        <p:spPr>
          <a:xfrm>
            <a:off x="10104322" y="133642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CC51D959-A0D7-A3CD-6AB7-B590445CFE00}"/>
              </a:ext>
            </a:extLst>
          </p:cNvPr>
          <p:cNvSpPr/>
          <p:nvPr/>
        </p:nvSpPr>
        <p:spPr>
          <a:xfrm rot="10800000">
            <a:off x="8306295" y="62828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8A7F084-7CB9-209E-FA6D-7B702822C3DD}"/>
              </a:ext>
            </a:extLst>
          </p:cNvPr>
          <p:cNvSpPr/>
          <p:nvPr/>
        </p:nvSpPr>
        <p:spPr>
          <a:xfrm>
            <a:off x="10104322" y="473078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C91A030-0B0F-00DA-9CCC-556333385966}"/>
              </a:ext>
            </a:extLst>
          </p:cNvPr>
          <p:cNvSpPr/>
          <p:nvPr/>
        </p:nvSpPr>
        <p:spPr>
          <a:xfrm rot="10800000">
            <a:off x="8304766" y="412143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30FF5-13CE-1821-19F2-052289BCFAA7}"/>
              </a:ext>
            </a:extLst>
          </p:cNvPr>
          <p:cNvSpPr txBox="1"/>
          <p:nvPr/>
        </p:nvSpPr>
        <p:spPr>
          <a:xfrm>
            <a:off x="8076697" y="1679236"/>
            <a:ext cx="142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Interest rates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92CE18-BEC0-D602-EFB3-B5ED52BCF0D9}"/>
              </a:ext>
            </a:extLst>
          </p:cNvPr>
          <p:cNvSpPr txBox="1"/>
          <p:nvPr/>
        </p:nvSpPr>
        <p:spPr>
          <a:xfrm>
            <a:off x="9634103" y="4291844"/>
            <a:ext cx="142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Interest rates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AA7A1-006F-9A29-D57D-702F76E9F703}"/>
              </a:ext>
            </a:extLst>
          </p:cNvPr>
          <p:cNvSpPr txBox="1"/>
          <p:nvPr/>
        </p:nvSpPr>
        <p:spPr>
          <a:xfrm>
            <a:off x="9634103" y="2364048"/>
            <a:ext cx="139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Bond market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C0441-805E-686D-90ED-DE1AB218FA3A}"/>
              </a:ext>
            </a:extLst>
          </p:cNvPr>
          <p:cNvSpPr txBox="1"/>
          <p:nvPr/>
        </p:nvSpPr>
        <p:spPr>
          <a:xfrm>
            <a:off x="8369183" y="5084406"/>
            <a:ext cx="139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Bond market</a:t>
            </a:r>
          </a:p>
        </p:txBody>
      </p:sp>
    </p:spTree>
    <p:extLst>
      <p:ext uri="{BB962C8B-B14F-4D97-AF65-F5344CB8AC3E}">
        <p14:creationId xmlns:p14="http://schemas.microsoft.com/office/powerpoint/2010/main" val="2775847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68C0-12A5-A6E2-1E7F-6367ACAD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index of leading economic indicators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DA8A-A64A-20F3-761E-D3E0FA1DB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ACD26B-17CC-31DA-BF50-607842E419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506370"/>
              </p:ext>
            </p:extLst>
          </p:nvPr>
        </p:nvGraphicFramePr>
        <p:xfrm>
          <a:off x="2077800" y="2193883"/>
          <a:ext cx="657225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188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1D68-7ED6-FB5B-99D2-A88BE369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Home Sales</a:t>
            </a:r>
            <a:br>
              <a:rPr lang="en-US" dirty="0"/>
            </a:br>
            <a:r>
              <a:rPr lang="en-US" sz="2800" dirty="0"/>
              <a:t>The heart beat of America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548AE-B4B2-8C49-B5C1-7A67E8264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606DDD-3B5B-AFB2-D30E-14C551734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6755"/>
              </p:ext>
            </p:extLst>
          </p:nvPr>
        </p:nvGraphicFramePr>
        <p:xfrm>
          <a:off x="2077800" y="2193883"/>
          <a:ext cx="657225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991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C588-E9DE-91D8-9B80-D8A75F8D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Spending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1F4A-CEE9-81F2-B78E-14BB4BE1A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EF3D79-948E-5725-4F53-3484B2CB7E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566657"/>
              </p:ext>
            </p:extLst>
          </p:nvPr>
        </p:nvGraphicFramePr>
        <p:xfrm>
          <a:off x="2570400" y="2584800"/>
          <a:ext cx="7195650" cy="231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130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439130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439130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439130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439130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3975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Construction Spending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105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F60D-98E1-5E2C-7E90-DB934A99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orders and manufacturing </a:t>
            </a:r>
            <a:r>
              <a:rPr lang="en-US" dirty="0" err="1"/>
              <a:t>inventoris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3ED6C-8F56-D5FC-CB9A-8C113893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952A49-47AF-4133-1464-AF57CD1E9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062291"/>
              </p:ext>
            </p:extLst>
          </p:nvPr>
        </p:nvGraphicFramePr>
        <p:xfrm>
          <a:off x="2570400" y="2584800"/>
          <a:ext cx="7195650" cy="231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130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439130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439130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439130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439130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3975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Factory orders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152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EF3D-DD64-C902-544E-E514D8E0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inventories and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0BFB7-5959-C575-1781-E84099C60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F533DD-562F-21F6-CF8E-B092C74B29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208143"/>
              </p:ext>
            </p:extLst>
          </p:nvPr>
        </p:nvGraphicFramePr>
        <p:xfrm>
          <a:off x="2570400" y="2584800"/>
          <a:ext cx="7195650" cy="2317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130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439130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439130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439130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439130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3975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Business inventories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775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1CFE-5704-FB90-DA19-E7E09EBC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862"/>
            <a:ext cx="10515600" cy="831858"/>
          </a:xfrm>
        </p:spPr>
        <p:txBody>
          <a:bodyPr/>
          <a:lstStyle/>
          <a:p>
            <a:r>
              <a:rPr lang="en-US" dirty="0"/>
              <a:t>Merchandise trade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91192-9C6C-F9D3-CF8C-AAA60586A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52B73D-D95B-A3A1-C94E-75A8A02B72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636257"/>
              </p:ext>
            </p:extLst>
          </p:nvPr>
        </p:nvGraphicFramePr>
        <p:xfrm>
          <a:off x="100800" y="2692801"/>
          <a:ext cx="5760000" cy="170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29266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200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47124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 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4712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Trade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Uncertain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47124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Down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Uncertain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14B2201-4ABD-2D2A-6675-EC12181CD9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8639009"/>
              </p:ext>
            </p:extLst>
          </p:nvPr>
        </p:nvGraphicFramePr>
        <p:xfrm>
          <a:off x="6236400" y="1309533"/>
          <a:ext cx="54996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920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099920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099920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099920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099920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258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41580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415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Exports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41580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7FF173A-F77A-84FB-AF60-5247187D59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129798"/>
              </p:ext>
            </p:extLst>
          </p:nvPr>
        </p:nvGraphicFramePr>
        <p:xfrm>
          <a:off x="6236400" y="4114718"/>
          <a:ext cx="5499600" cy="165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920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099920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099920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099920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099920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25823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400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41580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415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Imports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41580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226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946B-552D-D093-ACF7-851294C9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0" y="18255"/>
            <a:ext cx="10515600" cy="1325563"/>
          </a:xfrm>
        </p:spPr>
        <p:txBody>
          <a:bodyPr/>
          <a:lstStyle/>
          <a:p>
            <a:r>
              <a:rPr lang="en-US" dirty="0"/>
              <a:t>Non farm Productivity/Unit  labor costs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BD514-3FC4-CC76-D6B9-0AC4FB8D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FA3D7E-75D7-3C2A-A2B5-912B6415A7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469537"/>
              </p:ext>
            </p:extLst>
          </p:nvPr>
        </p:nvGraphicFramePr>
        <p:xfrm>
          <a:off x="3086100" y="1356677"/>
          <a:ext cx="763659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318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527318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527318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527318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527318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2807C4C-56E6-E049-0016-B9082276A7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030906"/>
              </p:ext>
            </p:extLst>
          </p:nvPr>
        </p:nvGraphicFramePr>
        <p:xfrm>
          <a:off x="3086100" y="3766820"/>
          <a:ext cx="763659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318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527318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527318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527318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527318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Unit labor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280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7086-99C6-9D1F-734E-EF4772CD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9A7C-370C-5659-9897-A48444AF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Stephen D. </a:t>
            </a:r>
            <a:r>
              <a:rPr lang="en-US" dirty="0" err="1"/>
              <a:t>Slifer</a:t>
            </a:r>
            <a:r>
              <a:rPr lang="en-US" dirty="0"/>
              <a:t> and W. Stansbury Carnes, By the numbers, </a:t>
            </a:r>
            <a:r>
              <a:rPr lang="en-US" dirty="0">
                <a:hlinkClick r:id="rId2"/>
              </a:rPr>
              <a:t>A survival guide to economic indicators</a:t>
            </a:r>
            <a:r>
              <a:rPr lang="en-US" dirty="0"/>
              <a:t>. International Financial Press, 1995</a:t>
            </a:r>
          </a:p>
        </p:txBody>
      </p:sp>
    </p:spTree>
    <p:extLst>
      <p:ext uri="{BB962C8B-B14F-4D97-AF65-F5344CB8AC3E}">
        <p14:creationId xmlns:p14="http://schemas.microsoft.com/office/powerpoint/2010/main" val="315956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6471394-BFB1-804C-8756-D4E60774D071}"/>
              </a:ext>
            </a:extLst>
          </p:cNvPr>
          <p:cNvSpPr/>
          <p:nvPr/>
        </p:nvSpPr>
        <p:spPr>
          <a:xfrm>
            <a:off x="640800" y="3806097"/>
            <a:ext cx="6413040" cy="24552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0ACAE-9D95-849D-3F7B-51DB426E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733"/>
            <a:ext cx="10515600" cy="681037"/>
          </a:xfrm>
        </p:spPr>
        <p:txBody>
          <a:bodyPr>
            <a:normAutofit/>
          </a:bodyPr>
          <a:lstStyle/>
          <a:p>
            <a:r>
              <a:rPr lang="en-US" sz="2000" dirty="0"/>
              <a:t>The stock market is tied to corporate profits plus the economy, inflation, and interest rates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6A0B4F-76E4-20F6-879F-38C6D2188EFD}"/>
              </a:ext>
            </a:extLst>
          </p:cNvPr>
          <p:cNvSpPr/>
          <p:nvPr/>
        </p:nvSpPr>
        <p:spPr>
          <a:xfrm>
            <a:off x="640800" y="1103340"/>
            <a:ext cx="6413040" cy="24552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B73A759D-2BEE-A718-68D6-5B3EF01CEC71}"/>
              </a:ext>
            </a:extLst>
          </p:cNvPr>
          <p:cNvSpPr/>
          <p:nvPr/>
        </p:nvSpPr>
        <p:spPr>
          <a:xfrm rot="5400000">
            <a:off x="2595021" y="1717816"/>
            <a:ext cx="2266188" cy="1239012"/>
          </a:xfrm>
          <a:prstGeom prst="homePlate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Inflation declines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4AB62F44-55BB-4C72-BBF3-1C9911492AD2}"/>
              </a:ext>
            </a:extLst>
          </p:cNvPr>
          <p:cNvSpPr/>
          <p:nvPr/>
        </p:nvSpPr>
        <p:spPr>
          <a:xfrm rot="16200000">
            <a:off x="617221" y="1630251"/>
            <a:ext cx="2266188" cy="1239012"/>
          </a:xfrm>
          <a:prstGeom prst="homePlate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/>
              <a:t>Economic Growth rises 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DDC120FD-3DEB-25AC-E92B-9297A1A92CCE}"/>
              </a:ext>
            </a:extLst>
          </p:cNvPr>
          <p:cNvSpPr/>
          <p:nvPr/>
        </p:nvSpPr>
        <p:spPr>
          <a:xfrm rot="16200000">
            <a:off x="4325940" y="4469265"/>
            <a:ext cx="2266188" cy="1239012"/>
          </a:xfrm>
          <a:prstGeom prst="homePlate">
            <a:avLst/>
          </a:prstGeom>
          <a:solidFill>
            <a:schemeClr val="accent1">
              <a:alpha val="7109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/>
              <a:t>Interest rates rise</a:t>
            </a:r>
          </a:p>
          <a:p>
            <a:pPr algn="ctr"/>
            <a:endParaRPr lang="en-US" sz="1100" dirty="0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CB741DDF-8FCF-934A-1F6D-A8B5D2571BF9}"/>
              </a:ext>
            </a:extLst>
          </p:cNvPr>
          <p:cNvSpPr/>
          <p:nvPr/>
        </p:nvSpPr>
        <p:spPr>
          <a:xfrm rot="16200000">
            <a:off x="7049619" y="1702634"/>
            <a:ext cx="2266188" cy="123901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/>
              <a:t>Corporate Profits Rise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18276A8A-D731-22D7-8D5C-A07C60481E51}"/>
              </a:ext>
            </a:extLst>
          </p:cNvPr>
          <p:cNvSpPr/>
          <p:nvPr/>
        </p:nvSpPr>
        <p:spPr>
          <a:xfrm rot="16200000">
            <a:off x="2544798" y="4390799"/>
            <a:ext cx="2266188" cy="1239012"/>
          </a:xfrm>
          <a:prstGeom prst="homePlate">
            <a:avLst/>
          </a:prstGeom>
          <a:solidFill>
            <a:schemeClr val="accent1">
              <a:alpha val="6562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/>
              <a:t>Inflation rises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99D54FB6-F56B-B2B4-17E7-6286B10E9AD5}"/>
              </a:ext>
            </a:extLst>
          </p:cNvPr>
          <p:cNvSpPr/>
          <p:nvPr/>
        </p:nvSpPr>
        <p:spPr>
          <a:xfrm rot="5400000">
            <a:off x="599761" y="4414191"/>
            <a:ext cx="2266188" cy="1239012"/>
          </a:xfrm>
          <a:prstGeom prst="homePlate">
            <a:avLst/>
          </a:prstGeom>
          <a:solidFill>
            <a:schemeClr val="accent1">
              <a:alpha val="6284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Economic Growth declines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A386FF7B-23E3-CF0E-7CFA-D1D124E502AA}"/>
              </a:ext>
            </a:extLst>
          </p:cNvPr>
          <p:cNvSpPr/>
          <p:nvPr/>
        </p:nvSpPr>
        <p:spPr>
          <a:xfrm rot="5400000">
            <a:off x="4463063" y="1717816"/>
            <a:ext cx="2256282" cy="1239012"/>
          </a:xfrm>
          <a:prstGeom prst="homePlate">
            <a:avLst/>
          </a:prstGeom>
          <a:solidFill>
            <a:schemeClr val="accent1">
              <a:alpha val="6679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Interest rates decline</a:t>
            </a:r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ED4CA022-2CF2-D5C5-A583-5F9404AC869F}"/>
              </a:ext>
            </a:extLst>
          </p:cNvPr>
          <p:cNvSpPr/>
          <p:nvPr/>
        </p:nvSpPr>
        <p:spPr>
          <a:xfrm rot="5400000">
            <a:off x="7082382" y="4390798"/>
            <a:ext cx="2266188" cy="123901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Corporate profits decline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C865755A-2713-16D2-0C28-80B9C144131B}"/>
              </a:ext>
            </a:extLst>
          </p:cNvPr>
          <p:cNvSpPr/>
          <p:nvPr/>
        </p:nvSpPr>
        <p:spPr>
          <a:xfrm rot="16200000">
            <a:off x="9027419" y="1717816"/>
            <a:ext cx="2266188" cy="123901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/>
              <a:t>Stock Prices Rise</a:t>
            </a:r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3003CEDA-ACEF-2AFF-702D-976CD4562669}"/>
              </a:ext>
            </a:extLst>
          </p:cNvPr>
          <p:cNvSpPr/>
          <p:nvPr/>
        </p:nvSpPr>
        <p:spPr>
          <a:xfrm rot="5400000">
            <a:off x="9027419" y="4414191"/>
            <a:ext cx="2266188" cy="123901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Stock Prices Decline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6947F02B-987E-FF83-E63C-FDA09533D233}"/>
              </a:ext>
            </a:extLst>
          </p:cNvPr>
          <p:cNvSpPr/>
          <p:nvPr/>
        </p:nvSpPr>
        <p:spPr>
          <a:xfrm>
            <a:off x="6460294" y="21653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5FE2B36A-D9BC-5EB1-1E16-F1E3DFD60A0B}"/>
              </a:ext>
            </a:extLst>
          </p:cNvPr>
          <p:cNvSpPr/>
          <p:nvPr/>
        </p:nvSpPr>
        <p:spPr>
          <a:xfrm>
            <a:off x="6460294" y="47153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0BC0-5223-CF1B-6321-38471BDC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42"/>
            <a:ext cx="10515600" cy="592475"/>
          </a:xfrm>
        </p:spPr>
        <p:txBody>
          <a:bodyPr>
            <a:noAutofit/>
          </a:bodyPr>
          <a:lstStyle/>
          <a:p>
            <a:r>
              <a:rPr lang="en-US" sz="2400" dirty="0"/>
              <a:t>The dollar: depends on US interest rates relative to overseas rates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1BD95F-8DDF-376B-0F9A-CB6BF01FAC4B}"/>
              </a:ext>
            </a:extLst>
          </p:cNvPr>
          <p:cNvSpPr/>
          <p:nvPr/>
        </p:nvSpPr>
        <p:spPr>
          <a:xfrm>
            <a:off x="640800" y="1103340"/>
            <a:ext cx="7912800" cy="24552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29894289-3748-084C-DC36-4F8DDF88413A}"/>
              </a:ext>
            </a:extLst>
          </p:cNvPr>
          <p:cNvSpPr/>
          <p:nvPr/>
        </p:nvSpPr>
        <p:spPr>
          <a:xfrm rot="5400000">
            <a:off x="3078480" y="1104900"/>
            <a:ext cx="2266188" cy="1239012"/>
          </a:xfrm>
          <a:prstGeom prst="homePlate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Demand for non dollar investments declines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79393C75-199D-1BF1-032F-90C0962838EA}"/>
              </a:ext>
            </a:extLst>
          </p:cNvPr>
          <p:cNvSpPr/>
          <p:nvPr/>
        </p:nvSpPr>
        <p:spPr>
          <a:xfrm rot="16200000">
            <a:off x="617220" y="1574958"/>
            <a:ext cx="2266188" cy="1239012"/>
          </a:xfrm>
          <a:prstGeom prst="homePlate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/>
              <a:t>US Interest rates relative to rates overseas rise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2D753614-BA81-6A50-2531-20A1985E03EE}"/>
              </a:ext>
            </a:extLst>
          </p:cNvPr>
          <p:cNvSpPr/>
          <p:nvPr/>
        </p:nvSpPr>
        <p:spPr>
          <a:xfrm rot="16200000">
            <a:off x="5836920" y="1565052"/>
            <a:ext cx="2266188" cy="1239012"/>
          </a:xfrm>
          <a:prstGeom prst="homePlate">
            <a:avLst/>
          </a:prstGeom>
          <a:solidFill>
            <a:schemeClr val="accent1">
              <a:alpha val="7109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/>
              <a:t>Demand for fixed income securities in the U.S. rises 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5A29F64-ACC0-99A1-673A-1C711D9E3F1F}"/>
              </a:ext>
            </a:extLst>
          </p:cNvPr>
          <p:cNvSpPr/>
          <p:nvPr/>
        </p:nvSpPr>
        <p:spPr>
          <a:xfrm>
            <a:off x="2302308" y="86245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F7B853D-8AC2-98B7-3445-5D2091C7D06D}"/>
              </a:ext>
            </a:extLst>
          </p:cNvPr>
          <p:cNvSpPr/>
          <p:nvPr/>
        </p:nvSpPr>
        <p:spPr>
          <a:xfrm>
            <a:off x="5074920" y="237286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BB70281-4528-7090-BB08-0607AA14F87F}"/>
              </a:ext>
            </a:extLst>
          </p:cNvPr>
          <p:cNvSpPr/>
          <p:nvPr/>
        </p:nvSpPr>
        <p:spPr>
          <a:xfrm>
            <a:off x="7955280" y="23309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6BD0E3EA-42D1-6699-E645-296A95FE55EE}"/>
              </a:ext>
            </a:extLst>
          </p:cNvPr>
          <p:cNvSpPr/>
          <p:nvPr/>
        </p:nvSpPr>
        <p:spPr>
          <a:xfrm rot="16200000">
            <a:off x="9010650" y="1805940"/>
            <a:ext cx="2266188" cy="123901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/>
              <a:t>Value of the dollar rises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6ACB2-2489-269A-AA03-599A97E87348}"/>
              </a:ext>
            </a:extLst>
          </p:cNvPr>
          <p:cNvSpPr/>
          <p:nvPr/>
        </p:nvSpPr>
        <p:spPr>
          <a:xfrm>
            <a:off x="640800" y="3861780"/>
            <a:ext cx="7912800" cy="24552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9CF4F245-8777-CAFD-E027-2ED3E6B71FDB}"/>
              </a:ext>
            </a:extLst>
          </p:cNvPr>
          <p:cNvSpPr/>
          <p:nvPr/>
        </p:nvSpPr>
        <p:spPr>
          <a:xfrm rot="16200000">
            <a:off x="3076728" y="5016838"/>
            <a:ext cx="2266188" cy="1239012"/>
          </a:xfrm>
          <a:prstGeom prst="homePlate">
            <a:avLst/>
          </a:prstGeom>
          <a:solidFill>
            <a:schemeClr val="accent1">
              <a:alpha val="6562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/>
              <a:t>Demand for non dollar investments rises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D141360F-35D0-7996-A7B1-5CB1071D3118}"/>
              </a:ext>
            </a:extLst>
          </p:cNvPr>
          <p:cNvSpPr/>
          <p:nvPr/>
        </p:nvSpPr>
        <p:spPr>
          <a:xfrm rot="5400000">
            <a:off x="591469" y="4661084"/>
            <a:ext cx="2266188" cy="1239012"/>
          </a:xfrm>
          <a:prstGeom prst="homePlate">
            <a:avLst/>
          </a:prstGeom>
          <a:solidFill>
            <a:schemeClr val="accent1">
              <a:alpha val="6284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US Interest rates relative to rates overseas decline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0783445F-D663-237E-19D9-DACEFABFC2B1}"/>
              </a:ext>
            </a:extLst>
          </p:cNvPr>
          <p:cNvSpPr/>
          <p:nvPr/>
        </p:nvSpPr>
        <p:spPr>
          <a:xfrm rot="5400000">
            <a:off x="5876163" y="4828567"/>
            <a:ext cx="2256282" cy="1239012"/>
          </a:xfrm>
          <a:prstGeom prst="homePlate">
            <a:avLst/>
          </a:prstGeom>
          <a:solidFill>
            <a:schemeClr val="accent1">
              <a:alpha val="6679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Demand for fixed income securities in the U.S. declines 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3068617-A76B-0405-F67F-973157D24BAC}"/>
              </a:ext>
            </a:extLst>
          </p:cNvPr>
          <p:cNvSpPr/>
          <p:nvPr/>
        </p:nvSpPr>
        <p:spPr>
          <a:xfrm>
            <a:off x="2478864" y="578213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F3EB47B-7A01-92C3-A3A0-4D600C6F8A35}"/>
              </a:ext>
            </a:extLst>
          </p:cNvPr>
          <p:cNvSpPr/>
          <p:nvPr/>
        </p:nvSpPr>
        <p:spPr>
          <a:xfrm>
            <a:off x="5074920" y="44608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B70A5DE5-1E8E-4EB8-3EDD-06EE01EB7BD2}"/>
              </a:ext>
            </a:extLst>
          </p:cNvPr>
          <p:cNvSpPr/>
          <p:nvPr/>
        </p:nvSpPr>
        <p:spPr>
          <a:xfrm>
            <a:off x="7955280" y="50893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FB91B3CB-F644-A9CB-AC2C-C56FC452146E}"/>
              </a:ext>
            </a:extLst>
          </p:cNvPr>
          <p:cNvSpPr/>
          <p:nvPr/>
        </p:nvSpPr>
        <p:spPr>
          <a:xfrm rot="5400000">
            <a:off x="9010650" y="4635187"/>
            <a:ext cx="2266188" cy="123901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Value of the dollar declines</a:t>
            </a:r>
          </a:p>
        </p:txBody>
      </p:sp>
    </p:spTree>
    <p:extLst>
      <p:ext uri="{BB962C8B-B14F-4D97-AF65-F5344CB8AC3E}">
        <p14:creationId xmlns:p14="http://schemas.microsoft.com/office/powerpoint/2010/main" val="419445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27A4-7E71-44A5-58DB-066F9B49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00" y="127525"/>
            <a:ext cx="10515600" cy="434315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Release dates for Economic indicators in the US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7E13B2-4358-7BED-4004-8EF406BE4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724052"/>
              </p:ext>
            </p:extLst>
          </p:nvPr>
        </p:nvGraphicFramePr>
        <p:xfrm>
          <a:off x="289200" y="561840"/>
          <a:ext cx="11613600" cy="578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200">
                  <a:extLst>
                    <a:ext uri="{9D8B030D-6E8A-4147-A177-3AD203B41FA5}">
                      <a16:colId xmlns:a16="http://schemas.microsoft.com/office/drawing/2014/main" val="1899181999"/>
                    </a:ext>
                  </a:extLst>
                </a:gridCol>
                <a:gridCol w="3871200">
                  <a:extLst>
                    <a:ext uri="{9D8B030D-6E8A-4147-A177-3AD203B41FA5}">
                      <a16:colId xmlns:a16="http://schemas.microsoft.com/office/drawing/2014/main" val="1305477421"/>
                    </a:ext>
                  </a:extLst>
                </a:gridCol>
                <a:gridCol w="3871200">
                  <a:extLst>
                    <a:ext uri="{9D8B030D-6E8A-4147-A177-3AD203B41FA5}">
                      <a16:colId xmlns:a16="http://schemas.microsoft.com/office/drawing/2014/main" val="1722614678"/>
                    </a:ext>
                  </a:extLst>
                </a:gridCol>
              </a:tblGrid>
              <a:tr h="222567">
                <a:tc>
                  <a:txBody>
                    <a:bodyPr/>
                    <a:lstStyle/>
                    <a:p>
                      <a:r>
                        <a:rPr lang="en-US" sz="1000" dirty="0"/>
                        <a:t>Report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Release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Source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718113"/>
                  </a:ext>
                </a:extLst>
              </a:tr>
              <a:tr h="222567">
                <a:tc>
                  <a:txBody>
                    <a:bodyPr/>
                    <a:lstStyle/>
                    <a:p>
                      <a:r>
                        <a:rPr lang="en-US" sz="1000" dirty="0"/>
                        <a:t>Initial Unemployment claims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Weekly, every Thursday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Department of labor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27461"/>
                  </a:ext>
                </a:extLst>
              </a:tr>
              <a:tr h="222567">
                <a:tc>
                  <a:txBody>
                    <a:bodyPr/>
                    <a:lstStyle/>
                    <a:p>
                      <a:r>
                        <a:rPr lang="en-US" sz="1000" dirty="0"/>
                        <a:t>Car sales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Monthly, 1-3 business days after the end of the month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Individual auto-makers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896151"/>
                  </a:ext>
                </a:extLst>
              </a:tr>
              <a:tr h="222567">
                <a:tc>
                  <a:txBody>
                    <a:bodyPr/>
                    <a:lstStyle/>
                    <a:p>
                      <a:r>
                        <a:rPr lang="en-US" sz="1000" dirty="0"/>
                        <a:t>Purchasing managers’ report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Monthly, 1</a:t>
                      </a:r>
                      <a:r>
                        <a:rPr lang="en-US" sz="1000" baseline="30000" dirty="0"/>
                        <a:t>st</a:t>
                      </a:r>
                      <a:r>
                        <a:rPr lang="en-US" sz="1000" dirty="0"/>
                        <a:t> business day of following month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Institute of Supply Management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91488"/>
                  </a:ext>
                </a:extLst>
              </a:tr>
              <a:tr h="222567">
                <a:tc>
                  <a:txBody>
                    <a:bodyPr/>
                    <a:lstStyle/>
                    <a:p>
                      <a:r>
                        <a:rPr lang="en-US" sz="1000" dirty="0"/>
                        <a:t>Employment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Monthly, first Friday of each month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 Bureau of labor Statistics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514140"/>
                  </a:ext>
                </a:extLst>
              </a:tr>
              <a:tr h="222567">
                <a:tc>
                  <a:txBody>
                    <a:bodyPr/>
                    <a:lstStyle/>
                    <a:p>
                      <a:r>
                        <a:rPr lang="en-US" sz="1000" dirty="0"/>
                        <a:t>PPI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Monthly, around 11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or 12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business day of the month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Bureau of labor statistics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321803"/>
                  </a:ext>
                </a:extLst>
              </a:tr>
              <a:tr h="222567">
                <a:tc>
                  <a:txBody>
                    <a:bodyPr/>
                    <a:lstStyle/>
                    <a:p>
                      <a:r>
                        <a:rPr lang="en-US" sz="1000" dirty="0"/>
                        <a:t>Retail sales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Monthly, around the 12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business day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 Census Bureau, department of commerce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0903"/>
                  </a:ext>
                </a:extLst>
              </a:tr>
              <a:tr h="222567">
                <a:tc>
                  <a:txBody>
                    <a:bodyPr/>
                    <a:lstStyle/>
                    <a:p>
                      <a:r>
                        <a:rPr lang="en-US" sz="1000" dirty="0"/>
                        <a:t>Industrial Production/ Capacity Utilization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Monthly, 16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, 17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business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Federal Reserve, Board of Governors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13744"/>
                  </a:ext>
                </a:extLst>
              </a:tr>
              <a:tr h="222567">
                <a:tc>
                  <a:txBody>
                    <a:bodyPr/>
                    <a:lstStyle/>
                    <a:p>
                      <a:r>
                        <a:rPr lang="en-US" sz="1000" dirty="0"/>
                        <a:t>Consumer 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Monthly, 10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of each month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University of Michigan’s Survey Research Center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7025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r>
                        <a:rPr lang="en-US" sz="1000" dirty="0"/>
                        <a:t>Housing starts/Building Permits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Monthly, around the 17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 Census bureau and US department of housing and urban development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978205"/>
                  </a:ext>
                </a:extLst>
              </a:tr>
              <a:tr h="222567">
                <a:tc>
                  <a:txBody>
                    <a:bodyPr/>
                    <a:lstStyle/>
                    <a:p>
                      <a:r>
                        <a:rPr lang="en-US" sz="1000" dirty="0"/>
                        <a:t>CPI (Consumer price 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Monthly, 10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to 15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for each month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Bureau of Labors Statistics , US department of labor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69323"/>
                  </a:ext>
                </a:extLst>
              </a:tr>
              <a:tr h="222567">
                <a:tc>
                  <a:txBody>
                    <a:bodyPr/>
                    <a:lstStyle/>
                    <a:p>
                      <a:r>
                        <a:rPr lang="en-US" sz="1000" dirty="0"/>
                        <a:t>Durable goods orders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Monthly, around 24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of the month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 Census Bureau, department of Commerce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031569"/>
                  </a:ext>
                </a:extLst>
              </a:tr>
              <a:tr h="519323">
                <a:tc>
                  <a:txBody>
                    <a:bodyPr/>
                    <a:lstStyle/>
                    <a:p>
                      <a:r>
                        <a:rPr lang="en-US" sz="1000" dirty="0"/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Preliminary: </a:t>
                      </a:r>
                    </a:p>
                    <a:p>
                      <a:r>
                        <a:rPr lang="en-US" sz="1000" dirty="0"/>
                        <a:t>Advanced:  </a:t>
                      </a:r>
                    </a:p>
                    <a:p>
                      <a:r>
                        <a:rPr lang="en-US" sz="1000" dirty="0"/>
                        <a:t>Final: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Bureau of Economic Analysis, US department of Commerce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32809"/>
                  </a:ext>
                </a:extLst>
              </a:tr>
              <a:tr h="222567">
                <a:tc>
                  <a:txBody>
                    <a:bodyPr/>
                    <a:lstStyle/>
                    <a:p>
                      <a:r>
                        <a:rPr lang="en-US" sz="1000" dirty="0"/>
                        <a:t>Personal Income/Consumption Spending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Monthly, around the end of the month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Bureau of Economic Analysis, US department of Commerce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68752"/>
                  </a:ext>
                </a:extLst>
              </a:tr>
              <a:tr h="222567">
                <a:tc>
                  <a:txBody>
                    <a:bodyPr/>
                    <a:lstStyle/>
                    <a:p>
                      <a:r>
                        <a:rPr lang="en-US" sz="1000" dirty="0"/>
                        <a:t>Leading Economic Index (LEI)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Monthly, around third week of the month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conference board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40906"/>
                  </a:ext>
                </a:extLst>
              </a:tr>
              <a:tr h="370945">
                <a:tc>
                  <a:txBody>
                    <a:bodyPr/>
                    <a:lstStyle/>
                    <a:p>
                      <a:r>
                        <a:rPr lang="en-US" sz="1000" dirty="0"/>
                        <a:t>New home sales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Monthly, around 25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of each month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 Census Bureau and US Department of housing and urban development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219460"/>
                  </a:ext>
                </a:extLst>
              </a:tr>
              <a:tr h="255390">
                <a:tc>
                  <a:txBody>
                    <a:bodyPr/>
                    <a:lstStyle/>
                    <a:p>
                      <a:r>
                        <a:rPr lang="en-US" sz="1000" dirty="0"/>
                        <a:t>Construction spending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Monthly, around  1</a:t>
                      </a:r>
                      <a:r>
                        <a:rPr lang="en-US" sz="1000" baseline="30000" dirty="0"/>
                        <a:t>st</a:t>
                      </a:r>
                      <a:r>
                        <a:rPr lang="en-US" sz="1000" dirty="0"/>
                        <a:t> of each month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 Census Bureau, Department of Commerce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93795"/>
                  </a:ext>
                </a:extLst>
              </a:tr>
              <a:tr h="255390">
                <a:tc>
                  <a:txBody>
                    <a:bodyPr/>
                    <a:lstStyle/>
                    <a:p>
                      <a:r>
                        <a:rPr lang="en-US" sz="1000" dirty="0"/>
                        <a:t>Factory orders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Monthly, around 4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business day of each month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US Census Bureau, Department of Commerce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419438"/>
                  </a:ext>
                </a:extLst>
              </a:tr>
              <a:tr h="255390">
                <a:tc>
                  <a:txBody>
                    <a:bodyPr/>
                    <a:lstStyle/>
                    <a:p>
                      <a:r>
                        <a:rPr lang="en-US" sz="1000" dirty="0"/>
                        <a:t>Business inventories/sales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Monthly, around the 15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of each month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US Census Bureau, Department of Commerce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73188"/>
                  </a:ext>
                </a:extLst>
              </a:tr>
              <a:tr h="255390">
                <a:tc>
                  <a:txBody>
                    <a:bodyPr/>
                    <a:lstStyle/>
                    <a:p>
                      <a:r>
                        <a:rPr lang="en-US" sz="1000" dirty="0"/>
                        <a:t>Trade Balance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Monthly, around the 5</a:t>
                      </a:r>
                      <a:r>
                        <a:rPr lang="en-US" sz="1000" baseline="30000" dirty="0"/>
                        <a:t>th</a:t>
                      </a:r>
                      <a:r>
                        <a:rPr lang="en-US" sz="1000" dirty="0"/>
                        <a:t> of each month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US Census Bureau, Department of Commerce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604003"/>
                  </a:ext>
                </a:extLst>
              </a:tr>
              <a:tr h="255390">
                <a:tc>
                  <a:txBody>
                    <a:bodyPr/>
                    <a:lstStyle/>
                    <a:p>
                      <a:r>
                        <a:rPr lang="en-US" sz="1000" dirty="0"/>
                        <a:t>Nonfarm productivity / unit labor costs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Quarterly, first month following the end of a quarter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US Bureau of labor statistics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90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02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07F6-E210-BEDD-B5F3-FC685670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7740F4-02C5-664E-6CD5-11DC711412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391924"/>
              </p:ext>
            </p:extLst>
          </p:nvPr>
        </p:nvGraphicFramePr>
        <p:xfrm>
          <a:off x="838200" y="1825625"/>
          <a:ext cx="10515597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08182028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9959624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71089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Leading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Lagging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37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1. </a:t>
                      </a:r>
                      <a:r>
                        <a:rPr lang="en-US" sz="1000" b="1" u="sng" dirty="0"/>
                        <a:t>Initial Unemployment Claims</a:t>
                      </a:r>
                      <a:r>
                        <a:rPr lang="en-US" sz="1000" dirty="0"/>
                        <a:t>: A rise in initial claims may suggest a weakening labor market and potential economic downturn.</a:t>
                      </a:r>
                    </a:p>
                    <a:p>
                      <a:r>
                        <a:rPr lang="en-US" sz="1000" dirty="0"/>
                        <a:t>2. </a:t>
                      </a:r>
                      <a:r>
                        <a:rPr lang="en-US" sz="1000" b="1" u="sng" dirty="0"/>
                        <a:t>Purchasing Managers’ Report (PMI)</a:t>
                      </a:r>
                      <a:r>
                        <a:rPr lang="en-US" sz="1000" dirty="0"/>
                        <a:t>: An increase in the PMI can signal economic expansion.</a:t>
                      </a:r>
                    </a:p>
                    <a:p>
                      <a:r>
                        <a:rPr lang="en-US" sz="1000" dirty="0"/>
                        <a:t>3. </a:t>
                      </a:r>
                      <a:r>
                        <a:rPr lang="en-US" sz="1000" b="1" u="sng" dirty="0"/>
                        <a:t>Consumer sentiment</a:t>
                      </a:r>
                      <a:r>
                        <a:rPr lang="en-US" sz="1000" dirty="0"/>
                        <a:t>: Consumer sentiment can be a leading indicator as it reflects consumer expectations about the economy.</a:t>
                      </a:r>
                    </a:p>
                    <a:p>
                      <a:r>
                        <a:rPr lang="en-US" sz="1000" dirty="0"/>
                        <a:t>4. </a:t>
                      </a:r>
                      <a:r>
                        <a:rPr lang="en-US" sz="1000" b="1" u="sng" dirty="0"/>
                        <a:t>Housing starts/Building Permits</a:t>
                      </a:r>
                      <a:r>
                        <a:rPr lang="en-US" sz="1000" dirty="0"/>
                        <a:t>: An increase in housing starts and permits may signal confidence in the economy and future demand.</a:t>
                      </a:r>
                    </a:p>
                    <a:p>
                      <a:r>
                        <a:rPr lang="en-US" sz="1000" dirty="0"/>
                        <a:t>5. </a:t>
                      </a:r>
                      <a:r>
                        <a:rPr lang="en-US" sz="1000" b="1" u="sng" dirty="0"/>
                        <a:t>Leading Economic Index (LEI)</a:t>
                      </a:r>
                      <a:r>
                        <a:rPr lang="en-US" sz="1000" dirty="0"/>
                        <a:t>: Designed to predict future economic activity, making it a leading indicator.</a:t>
                      </a:r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 </a:t>
                      </a:r>
                      <a:r>
                        <a:rPr lang="en-US" sz="1000" b="1" u="sng" dirty="0"/>
                        <a:t>Employment</a:t>
                      </a:r>
                      <a:r>
                        <a:rPr lang="en-US" sz="1000" dirty="0"/>
                        <a:t>: Employment trends generally move in tandem with the overall economy.</a:t>
                      </a:r>
                    </a:p>
                    <a:p>
                      <a:r>
                        <a:rPr lang="en-US" sz="1000" dirty="0"/>
                        <a:t>2. </a:t>
                      </a:r>
                      <a:r>
                        <a:rPr lang="en-US" sz="1000" b="1" u="sng" dirty="0"/>
                        <a:t>Retail sales</a:t>
                      </a:r>
                      <a:r>
                        <a:rPr lang="en-US" sz="1000" dirty="0"/>
                        <a:t>: Reflects current consumer spending patterns.</a:t>
                      </a:r>
                    </a:p>
                    <a:p>
                      <a:r>
                        <a:rPr lang="en-US" sz="1000" dirty="0"/>
                        <a:t>3. </a:t>
                      </a:r>
                      <a:r>
                        <a:rPr lang="en-US" sz="1000" b="1" u="sng" dirty="0"/>
                        <a:t>Industrial Production/ Capacity Utilization</a:t>
                      </a:r>
                      <a:r>
                        <a:rPr lang="en-US" sz="1000" dirty="0"/>
                        <a:t>: Reflects current output levels in the industrial sector.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 </a:t>
                      </a:r>
                      <a:r>
                        <a:rPr lang="en-US" sz="1000" b="1" u="sng" dirty="0"/>
                        <a:t>CPI (Consumer Price Index)</a:t>
                      </a:r>
                      <a:r>
                        <a:rPr lang="en-US" sz="1000" dirty="0"/>
                        <a:t>: Inflation tends to be a lagging indicator, responding to changes in economic conditions after they have occurred.</a:t>
                      </a:r>
                    </a:p>
                    <a:p>
                      <a:r>
                        <a:rPr lang="en-US" sz="1000" dirty="0"/>
                        <a:t>2. </a:t>
                      </a:r>
                      <a:r>
                        <a:rPr lang="en-US" sz="1000" b="1" u="sng" dirty="0"/>
                        <a:t>Durable goods orders</a:t>
                      </a:r>
                      <a:r>
                        <a:rPr lang="en-US" sz="1000" dirty="0"/>
                        <a:t>: Can be a leading or coincident indicator but may also exhibit lagging characteristics.</a:t>
                      </a:r>
                    </a:p>
                    <a:p>
                      <a:r>
                        <a:rPr lang="en-US" sz="1000" dirty="0"/>
                        <a:t>3. </a:t>
                      </a:r>
                      <a:r>
                        <a:rPr lang="en-US" sz="1000" u="sng" dirty="0"/>
                        <a:t>GDP</a:t>
                      </a:r>
                      <a:r>
                        <a:rPr lang="en-US" sz="1000" dirty="0"/>
                        <a:t>: Typically considered a lagging indicator as it measures past economic performance.</a:t>
                      </a:r>
                    </a:p>
                    <a:p>
                      <a:r>
                        <a:rPr lang="en-US" sz="1000" dirty="0"/>
                        <a:t>4. </a:t>
                      </a:r>
                      <a:r>
                        <a:rPr lang="en-US" sz="1000" b="1" u="sng" dirty="0"/>
                        <a:t>Personal Income/Consumption Spending</a:t>
                      </a:r>
                      <a:r>
                        <a:rPr lang="en-US" sz="1000" dirty="0"/>
                        <a:t>: Can be coincident or lagging, depending on the context.</a:t>
                      </a:r>
                    </a:p>
                    <a:p>
                      <a:r>
                        <a:rPr lang="en-US" sz="1000" dirty="0"/>
                        <a:t>5. </a:t>
                      </a:r>
                      <a:r>
                        <a:rPr lang="en-US" sz="1000" b="1" u="sng" dirty="0"/>
                        <a:t>New home sales</a:t>
                      </a:r>
                      <a:r>
                        <a:rPr lang="en-US" sz="1000" dirty="0"/>
                        <a:t>: Can be a leading indicator but may also have lagging characteristics.</a:t>
                      </a:r>
                    </a:p>
                    <a:p>
                      <a:r>
                        <a:rPr lang="en-US" sz="1000" dirty="0"/>
                        <a:t>6. </a:t>
                      </a:r>
                      <a:r>
                        <a:rPr lang="en-US" sz="1000" b="1" u="sng" dirty="0"/>
                        <a:t>Construction spending</a:t>
                      </a:r>
                      <a:r>
                        <a:rPr lang="en-US" sz="1000" dirty="0"/>
                        <a:t>: Reflects current construction activity but can have lagging elements.</a:t>
                      </a:r>
                    </a:p>
                    <a:p>
                      <a:r>
                        <a:rPr lang="en-US" sz="1000" dirty="0"/>
                        <a:t>7. </a:t>
                      </a:r>
                      <a:r>
                        <a:rPr lang="en-US" sz="1000" b="1" u="sng" dirty="0"/>
                        <a:t>Factory orders</a:t>
                      </a:r>
                      <a:r>
                        <a:rPr lang="en-US" sz="1000" dirty="0"/>
                        <a:t>: Reflects current demand for manufactured goods but may also be influenced by lagging factors.</a:t>
                      </a:r>
                    </a:p>
                    <a:p>
                      <a:r>
                        <a:rPr lang="en-US" sz="1000" dirty="0"/>
                        <a:t>8</a:t>
                      </a:r>
                      <a:r>
                        <a:rPr lang="en-US" sz="1000" b="1" u="sng" dirty="0"/>
                        <a:t>. Business inventories/sales</a:t>
                      </a:r>
                      <a:r>
                        <a:rPr lang="en-US" sz="1000" dirty="0"/>
                        <a:t>: Inventory levels can be both coincident and lagging indicators.</a:t>
                      </a:r>
                    </a:p>
                    <a:p>
                      <a:r>
                        <a:rPr lang="en-US" sz="1000" dirty="0"/>
                        <a:t>9.</a:t>
                      </a:r>
                      <a:r>
                        <a:rPr lang="en-US" sz="1000" b="1" u="sng" dirty="0"/>
                        <a:t>Trade Balance</a:t>
                      </a:r>
                      <a:r>
                        <a:rPr lang="en-US" sz="1000" dirty="0"/>
                        <a:t>: Can be a lagging indicator, reflecting past trade imbalances.</a:t>
                      </a:r>
                    </a:p>
                    <a:p>
                      <a:r>
                        <a:rPr lang="en-US" sz="1000" dirty="0"/>
                        <a:t>10. </a:t>
                      </a:r>
                      <a:r>
                        <a:rPr lang="en-US" sz="1000" b="1" u="sng" dirty="0"/>
                        <a:t>Nonfarm productivity/unit labor costs</a:t>
                      </a:r>
                      <a:r>
                        <a:rPr lang="en-US" sz="1000" dirty="0"/>
                        <a:t>: These can be coincident or lagging indicators.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284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77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9295-CB6D-0C0D-AD30-ED0131EF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Gross Domestic Product (GDP)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65CA4A-DFE8-C732-263A-85D2C2ADA3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888146"/>
              </p:ext>
            </p:extLst>
          </p:nvPr>
        </p:nvGraphicFramePr>
        <p:xfrm>
          <a:off x="2523000" y="1962425"/>
          <a:ext cx="657225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44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DA3E-DFF0-CDFD-798B-84980A7F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Unemployment Claims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31B3-591A-3848-3FF0-CE45C474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1002EC-6BE8-1793-082C-3359820C5F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437355"/>
              </p:ext>
            </p:extLst>
          </p:nvPr>
        </p:nvGraphicFramePr>
        <p:xfrm>
          <a:off x="2523000" y="1962425"/>
          <a:ext cx="657225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Initial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reaction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18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80B0-C3A1-F0FC-79E3-BD41C1B9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Car/Truck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F4E4-53B3-5C2D-E480-92A9A769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688B525-F229-B97E-EDD6-4E1C819BA1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075377"/>
              </p:ext>
            </p:extLst>
          </p:nvPr>
        </p:nvGraphicFramePr>
        <p:xfrm>
          <a:off x="2523000" y="1962425"/>
          <a:ext cx="657225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8324439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035492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6437386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464057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1434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Market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5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Car/Truck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Up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23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Down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6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54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23390</TotalTime>
  <Words>1484</Words>
  <Application>Microsoft Macintosh PowerPoint</Application>
  <PresentationFormat>Widescreen</PresentationFormat>
  <Paragraphs>500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The macro minimum for quantitative research</vt:lpstr>
      <vt:lpstr>Fixed Income Market</vt:lpstr>
      <vt:lpstr>The stock market is tied to corporate profits plus the economy, inflation, and interest rates</vt:lpstr>
      <vt:lpstr>The dollar: depends on US interest rates relative to overseas rates </vt:lpstr>
      <vt:lpstr>Release dates for Economic indicators in the US</vt:lpstr>
      <vt:lpstr>Classification </vt:lpstr>
      <vt:lpstr>Gross Domestic Product (GDP)</vt:lpstr>
      <vt:lpstr>Initial Unemployment Claims</vt:lpstr>
      <vt:lpstr>Car/Truck Sales</vt:lpstr>
      <vt:lpstr>The purchasing managers’ index </vt:lpstr>
      <vt:lpstr>Employment (The king of the kings)</vt:lpstr>
      <vt:lpstr>Producer Price Index (PPI) Sneak Preview of Inflation</vt:lpstr>
      <vt:lpstr>Retail Sales  what is the consumer up to ?</vt:lpstr>
      <vt:lpstr>Industrial Production and Capacity Utilization The Fed’s takes the economy’s temperature</vt:lpstr>
      <vt:lpstr>The Consumer sentiment </vt:lpstr>
      <vt:lpstr>Housing Starts/Building Permits</vt:lpstr>
      <vt:lpstr>The consumer price index (CPI) </vt:lpstr>
      <vt:lpstr>Durable goods orders </vt:lpstr>
      <vt:lpstr>Personal Income and Consumption Expenditures </vt:lpstr>
      <vt:lpstr>The index of leading economic indicators </vt:lpstr>
      <vt:lpstr>New Home Sales The heart beat of America </vt:lpstr>
      <vt:lpstr>Construction Spending </vt:lpstr>
      <vt:lpstr>Factory orders and manufacturing inventoris </vt:lpstr>
      <vt:lpstr>Business inventories and sales</vt:lpstr>
      <vt:lpstr>Merchandise trade balance</vt:lpstr>
      <vt:lpstr>Non farm Productivity/Unit  labor costs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Forces and the Federal Reserve</dc:title>
  <dc:creator>Microsoft Office User</dc:creator>
  <cp:lastModifiedBy>Microsoft Office User</cp:lastModifiedBy>
  <cp:revision>30</cp:revision>
  <dcterms:created xsi:type="dcterms:W3CDTF">2024-02-02T19:27:44Z</dcterms:created>
  <dcterms:modified xsi:type="dcterms:W3CDTF">2024-02-19T01:18:34Z</dcterms:modified>
</cp:coreProperties>
</file>