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59" r:id="rId5"/>
    <p:sldId id="271" r:id="rId6"/>
    <p:sldId id="260" r:id="rId7"/>
    <p:sldId id="261" r:id="rId8"/>
    <p:sldId id="265" r:id="rId9"/>
    <p:sldId id="262" r:id="rId10"/>
    <p:sldId id="263" r:id="rId11"/>
    <p:sldId id="264" r:id="rId12"/>
    <p:sldId id="267" r:id="rId13"/>
    <p:sldId id="270" r:id="rId14"/>
    <p:sldId id="25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8"/>
    <p:restoredTop sz="96327"/>
  </p:normalViewPr>
  <p:slideViewPr>
    <p:cSldViewPr snapToGrid="0">
      <p:cViewPr varScale="1">
        <p:scale>
          <a:sx n="93" d="100"/>
          <a:sy n="93" d="100"/>
        </p:scale>
        <p:origin x="22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E88F1-6C2E-8D42-8083-B0C1464C32B9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7803C-B5A1-C248-847A-F387482A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4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A382-6018-787B-D359-CAD7FF7E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181B9-0561-EC8E-D18B-9284675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2E95-BF30-F6FA-D3EA-485A60D2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0F82-1CEE-0F4A-901E-006765597E24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F7EEF-1D6C-A317-4548-B2FCF9BE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3043E-AD18-B64C-5601-9A6FCC8F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1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4DAE-AB95-85F2-2F1A-4D250C62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F9DF3-4504-3886-6D29-3A0A0FD86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D8E22-9E7A-F2BA-1D61-FAEE5BD0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C228-746B-E34D-AEDB-3618B57725BE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5763-081E-970E-C6A2-7A15BCA3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ED5AA-DF22-C68F-81C5-9B1015FB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3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3B8C1-6B19-BEF8-6ACF-9442E54B1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F00F9-EBFB-55B8-132D-4332DC85D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20F66-F58B-70ED-4767-7A851285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ED28-46B3-AD48-8A9E-F96C943A94CC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AA30C-8F2E-0EF7-35C7-14BC5F4B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7A6F5-BCDE-FB78-C49C-C98BC11E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0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973B-6C37-6854-95AE-FCAFCBB4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F4224-0D8F-F634-4E5D-4042E3A0E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36B0C-E717-7BAD-497E-857B8D26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A0C9-0246-D246-83E7-CB65258146A7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E9E3F-B102-2787-9563-A2D02A15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DD858-A039-3C99-7165-4451812A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2231-4037-E4A6-E0CC-D50B176E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86376-CCA3-0359-884E-A6CC9F656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342FE-C0D1-A15E-FD3C-DDB49E36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50A6-1E0D-324C-939B-81D5D536CD69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21177-9018-894B-82A5-CBBC755C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624A9-852E-AF5B-9B45-460209E0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5741-BE67-0247-7DAD-8F2244CB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581B-3456-865A-7D67-93D62FA4C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03580-B8A4-A376-5C96-76B5B3173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91438-0F4C-15A5-D0B3-09E6C724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320-80D8-D64E-BCD3-D171E63A1A4F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0FFD9-3C2C-A1E0-9022-04DF196C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56462-B2F2-D82F-58AF-3870A3A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9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6AF2-888C-0A3E-88A1-BA8CB284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09965-D612-7EF0-B57A-9E637D36D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3971E-EB75-9B8C-D508-372BF4C04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C7EFD-66FD-35B2-F7F7-DFAFDA25A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A7224-BF34-73BC-6B28-EB9EEBF37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F7A35-04BC-8D2B-7277-DACC7CE0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9575-DEF5-4C4B-9F61-3F078F6769B9}" type="datetime1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6907C-866D-56BA-935D-D79D450C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FF995-B1B6-6E63-BDD0-7929A413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5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F596-11FE-562A-60BD-2242734E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1522E-AA74-FC1C-B3F2-7CCA52977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24F7-9F28-B947-A427-EDC413DFBBEB}" type="datetime1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019D1-6311-A6E9-47D2-6F74A9D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B6E53-68B4-C60A-FB05-45242017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3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2E4CC-0B0C-E2E1-63EA-E018B6A0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EECB-33A4-1749-A29F-8F102F1573D5}" type="datetime1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1168F-2039-4737-4292-6D365E00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15E93-8F68-C87B-FCC3-73C6DF7C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FB41-ED8E-7D55-85F6-64BAC031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FC86F-4E8B-FF60-20BC-A1BDA2BEE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62556-9F1C-6028-513B-D6649FC6B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4ADFD-E1C4-3888-4430-9D778CB4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C544-78DE-524D-8BF9-25D8AEFF6EC1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97C3D-201C-A220-20F7-F4850580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DAC16-2208-6442-8BD9-093E6863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D760-06E3-CFC9-C019-81F1FA0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1BF71-839E-8DC9-7D61-3A4D85C68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324A5-8FE8-7A0F-B6E5-502F864EA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EE871-EB8D-8B61-BF05-4D5F77AF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6024-98F3-054A-B25A-14DD3421A710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12175-01E2-1FBA-257F-C051B0FC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BA923-1CC1-9A4C-6BDC-0CB0C106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0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F0099-4155-359C-D6CF-D66C356D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7E33-46AC-80A3-8641-2602352FA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75C5D-2EF4-42D8-5FBD-128643578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A3AEA-5ED1-1D47-8C5E-00B3BD39B63E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9A7C0-88DC-C379-F696-EF6E2D19F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99F3F-8244-99F4-515F-06E6007A4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200510115633id_/https:/link.springer.com/content/pdf/10.1007/s42452-020-2073-0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s.google.com/machine-learning/clustering/clustering-algorith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egha.natarajan/deciphering-optimal-clusters-elbow-method-vs-silhouette-method-7e311c60420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gopenai.com/optimizing-k-means-clustering-a-guide-to-using-the-elbow-method-for-determining-the-number-of-877c09b2c174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627A-2967-8DF9-E34C-CB620576C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Optimal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71E89-C9EF-68D2-83FD-88A2D5669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05E32-3CF8-AE51-C834-F7029571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40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9167-1A37-85DE-83C3-2D5D2FC0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95" y="166255"/>
            <a:ext cx="10515600" cy="1325563"/>
          </a:xfrm>
        </p:spPr>
        <p:txBody>
          <a:bodyPr/>
          <a:lstStyle/>
          <a:p>
            <a:r>
              <a:rPr lang="en-US" dirty="0"/>
              <a:t>Base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54AE2-2297-5BFA-D5A2-F8742F565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085D8-23B5-9F02-EF16-5545F475D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95" y="1781175"/>
            <a:ext cx="5867400" cy="471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48EDAD-08B2-539D-AE39-B0FA3BA40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536" y="387927"/>
            <a:ext cx="5095215" cy="630381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5035C-9440-B0F1-2B49-2201E3E1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4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FA2D-1757-27F5-F387-24B3B4D4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0" y="0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en-US" dirty="0"/>
              <a:t>Higher-level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53AE-C53F-9043-C6DE-0ED79A3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9BEBF-65C6-E338-FBF6-4805B5AE0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8" y="681037"/>
            <a:ext cx="4307964" cy="6054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B72CB8-96E4-D37B-E7C3-45DF82EBD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944" y="0"/>
            <a:ext cx="4141857" cy="6858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84809-8258-234E-A2E5-23D2A70F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3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7E1C-6D50-7ECA-8FBA-9A2F83DE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5" y="7921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–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E205-7EB8-4C36-7C52-FA494340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E9ED0-8748-1842-2B38-CDDDCAD0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BAD1A-9C20-59DF-9B27-8A8B228A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769" y="103744"/>
            <a:ext cx="2961740" cy="2880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609445-4C48-6076-754D-22A07C7C8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656" y="3475630"/>
            <a:ext cx="2857966" cy="2880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0C097B-58BF-238A-1D07-6E0A492C4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04" y="1957980"/>
            <a:ext cx="64897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2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3872-A22E-E5C0-5FA5-06C338B5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9" y="136525"/>
            <a:ext cx="10515600" cy="452293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–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7FDB-9BD8-016E-587E-74ED9399B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0E0D2-1E6F-36FB-2809-1FFAC2F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54DE6-15B4-B860-8876-C4065D16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92" y="1825625"/>
            <a:ext cx="4862600" cy="4795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2D5FB5-3C19-205C-920D-3F1AD9B70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1939"/>
            <a:ext cx="4862601" cy="5002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091F22-72CA-F8F5-0825-48CB44E45C8B}"/>
              </a:ext>
            </a:extLst>
          </p:cNvPr>
          <p:cNvSpPr txBox="1"/>
          <p:nvPr/>
        </p:nvSpPr>
        <p:spPr>
          <a:xfrm>
            <a:off x="1357745" y="1288473"/>
            <a:ext cx="159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9FED28-E3F9-F68D-5EB3-AB09BB6675C4}"/>
              </a:ext>
            </a:extLst>
          </p:cNvPr>
          <p:cNvSpPr txBox="1"/>
          <p:nvPr/>
        </p:nvSpPr>
        <p:spPr>
          <a:xfrm>
            <a:off x="7606145" y="1336364"/>
            <a:ext cx="232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Pruned Base clustering</a:t>
            </a:r>
          </a:p>
        </p:txBody>
      </p:sp>
    </p:spTree>
    <p:extLst>
      <p:ext uri="{BB962C8B-B14F-4D97-AF65-F5344CB8AC3E}">
        <p14:creationId xmlns:p14="http://schemas.microsoft.com/office/powerpoint/2010/main" val="269100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BEFF-AD9F-F7F5-88CD-22740B09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6C8-415A-A8C4-A098-8D5E068F3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NimbusSanL"/>
              </a:rPr>
              <a:t>Geoffrey McLachlan and </a:t>
            </a:r>
            <a:r>
              <a:rPr lang="en-US" sz="1800" dirty="0" err="1">
                <a:effectLst/>
                <a:latin typeface="NimbusSanL"/>
              </a:rPr>
              <a:t>Thriyambakam</a:t>
            </a:r>
            <a:r>
              <a:rPr lang="en-US" sz="1800" dirty="0">
                <a:effectLst/>
                <a:latin typeface="NimbusSanL"/>
              </a:rPr>
              <a:t> Krishnan, </a:t>
            </a:r>
            <a:r>
              <a:rPr lang="en-US" sz="1800" i="1" dirty="0">
                <a:effectLst/>
                <a:latin typeface="NimbusSanL"/>
              </a:rPr>
              <a:t>The EM Algorithm and Extensions</a:t>
            </a:r>
            <a:r>
              <a:rPr lang="en-US" sz="1800" dirty="0">
                <a:effectLst/>
                <a:latin typeface="NimbusSanL"/>
              </a:rPr>
              <a:t>, 2008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NimbusSanL"/>
              </a:rPr>
              <a:t>Geoffrey McLachlan and David Peel, </a:t>
            </a:r>
            <a:r>
              <a:rPr lang="en-US" sz="1800" i="1" dirty="0">
                <a:effectLst/>
                <a:latin typeface="NimbusSanL"/>
              </a:rPr>
              <a:t>Finite Mixture Models</a:t>
            </a:r>
            <a:r>
              <a:rPr lang="en-US" sz="1800" dirty="0">
                <a:effectLst/>
                <a:latin typeface="NimbusSanL"/>
              </a:rPr>
              <a:t>, 2000 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114A-7847-EEE0-9076-EF76486C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34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963F-57D2-DA0A-30BA-D0865481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33661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A5F8-8CB9-6192-797F-B6F61196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F2724-0B2A-7AF5-7475-E380DC37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A077E-1ACF-42AE-4C60-DAB98BD95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36" y="708786"/>
            <a:ext cx="9414164" cy="583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0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0DB1-B30C-FE2A-FC93-A5AEC0EF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55888-B87D-706B-7AD0-22EE6FF3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Taxonomy of clustering algorithms</a:t>
            </a:r>
          </a:p>
          <a:p>
            <a:r>
              <a:rPr lang="en-US" dirty="0"/>
              <a:t>K-means 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Limitations</a:t>
            </a:r>
          </a:p>
          <a:p>
            <a:r>
              <a:rPr lang="en-US" dirty="0"/>
              <a:t>Elbow method</a:t>
            </a:r>
          </a:p>
          <a:p>
            <a:r>
              <a:rPr lang="en-US" dirty="0" err="1"/>
              <a:t>Slihouette</a:t>
            </a:r>
            <a:r>
              <a:rPr lang="en-US" dirty="0"/>
              <a:t> score</a:t>
            </a:r>
          </a:p>
          <a:p>
            <a:r>
              <a:rPr lang="en-US" dirty="0"/>
              <a:t>Base clustering: optimal number of clusters (ONC)</a:t>
            </a:r>
          </a:p>
          <a:p>
            <a:r>
              <a:rPr lang="en-US" dirty="0"/>
              <a:t>High level clustering: Pruned ONC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D7C5A-54A9-ADEA-5F54-F04A1E01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0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BF5B-5B22-B38F-F81B-4FB15D58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62" y="136525"/>
            <a:ext cx="10515600" cy="70693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CF72-5596-4315-12E5-A2412DB4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5939B-CF8C-960D-ADD9-DAAFD60A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67894-B8E7-3E52-4395-739C20F0A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89" y="1022842"/>
            <a:ext cx="9584473" cy="533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4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171F-A40C-6F2F-339F-C7CBEC80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802"/>
          </a:xfrm>
        </p:spPr>
        <p:txBody>
          <a:bodyPr/>
          <a:lstStyle/>
          <a:p>
            <a:r>
              <a:rPr lang="en-US" dirty="0"/>
              <a:t>Taxonomy of clustering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20E2B-F411-B968-A1B7-58C32154E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881A5-2F17-532F-F8DC-646CA5A1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C9DB2-D9CD-0906-0649-3C24ED4D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59" y="681037"/>
            <a:ext cx="7772400" cy="47777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B457F7-5647-B3A1-5198-64708C42059C}"/>
              </a:ext>
            </a:extLst>
          </p:cNvPr>
          <p:cNvSpPr txBox="1"/>
          <p:nvPr/>
        </p:nvSpPr>
        <p:spPr>
          <a:xfrm>
            <a:off x="4853779" y="6314948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6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6887-5723-9523-0811-CB2D2BFA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0C046-C12A-519D-8042-EC1046C9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64E71-5131-BEBE-5339-A698A8FB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533AB-C96D-FD0A-AC05-685FCEDF7CCB}"/>
              </a:ext>
            </a:extLst>
          </p:cNvPr>
          <p:cNvSpPr txBox="1"/>
          <p:nvPr/>
        </p:nvSpPr>
        <p:spPr>
          <a:xfrm>
            <a:off x="3821987" y="63563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source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46D96-4797-8CF9-5000-1361D5568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1975"/>
            <a:ext cx="2792991" cy="2377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5BED1-1B82-133F-BCAE-24C2AE0DA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02" y="3433629"/>
            <a:ext cx="3096685" cy="2833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52C3D1-9122-7FB5-30B7-9A1399679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341" y="365125"/>
            <a:ext cx="3304309" cy="2547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EBD1F3-D537-77DE-7C12-E12E28ECA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164" y="3487120"/>
            <a:ext cx="7772400" cy="21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8FC9-1772-47BE-3659-A89131F5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723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6158-B693-3302-D2FF-EEFDD9D5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B4E9F-1EB1-1480-2670-954E7163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1" y="1599805"/>
            <a:ext cx="5630979" cy="4091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E58D4E-B806-6135-1552-13736AFFC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179" y="1695349"/>
            <a:ext cx="5064609" cy="390017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2E88C-A63D-65E2-7845-40DC51A5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1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7AD4-E1EB-742C-04EC-55147497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66F2-FBE4-5B33-3077-36ECFF694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requires an user-set number of clusters K, which is not necessarily optimal a priori</a:t>
            </a:r>
          </a:p>
          <a:p>
            <a:r>
              <a:rPr lang="en-US" dirty="0"/>
              <a:t>The initialization is random, and hence the effectiveness of the algorithm can be similarly random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69DBC-3145-BA4A-00E7-026518A7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2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9583-EC88-EF05-3258-773CF1B4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90" y="136525"/>
            <a:ext cx="10515600" cy="423151"/>
          </a:xfrm>
        </p:spPr>
        <p:txBody>
          <a:bodyPr>
            <a:normAutofit fontScale="90000"/>
          </a:bodyPr>
          <a:lstStyle/>
          <a:p>
            <a:r>
              <a:rPr lang="en-US" dirty="0"/>
              <a:t>The Elbow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7EA06-EEB8-F297-67D7-B7EFF9DFF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D02A1-F468-D755-565B-E052A2F7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34B67-C524-6F76-BF2B-B27D688C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44" y="681037"/>
            <a:ext cx="5226746" cy="5298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EE73E-05D7-2C5D-6264-B4749774CF5D}"/>
              </a:ext>
            </a:extLst>
          </p:cNvPr>
          <p:cNvSpPr txBox="1"/>
          <p:nvPr/>
        </p:nvSpPr>
        <p:spPr>
          <a:xfrm>
            <a:off x="1288473" y="6176963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ECD63-BA0B-DBDD-6096-18B4CBFB2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946" y="559676"/>
            <a:ext cx="5493327" cy="4235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BEBCF0-147F-E1F6-56FA-FCB24D3B29DF}"/>
              </a:ext>
            </a:extLst>
          </p:cNvPr>
          <p:cNvSpPr txBox="1"/>
          <p:nvPr/>
        </p:nvSpPr>
        <p:spPr>
          <a:xfrm>
            <a:off x="8811609" y="5209309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8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851A-B0AC-07F0-3D22-D454F2E5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4" y="159471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en-US" dirty="0"/>
              <a:t>Silhouette score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D951B-A9B4-7039-1433-312FBC283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80DEB-D69C-DA2F-6112-57EC6B0CD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63" y="1059041"/>
            <a:ext cx="9511146" cy="529165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4D52F-D8F3-975A-1547-46A9CA0F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137</Words>
  <Application>Microsoft Macintosh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NimbusSanL</vt:lpstr>
      <vt:lpstr>Office Theme</vt:lpstr>
      <vt:lpstr>Optimal Clustering</vt:lpstr>
      <vt:lpstr>Agenda</vt:lpstr>
      <vt:lpstr>Motivation</vt:lpstr>
      <vt:lpstr>Taxonomy of clustering algorithms</vt:lpstr>
      <vt:lpstr>PowerPoint Presentation</vt:lpstr>
      <vt:lpstr>K-means</vt:lpstr>
      <vt:lpstr>K-means limitations</vt:lpstr>
      <vt:lpstr>The Elbow method</vt:lpstr>
      <vt:lpstr>Silhouette score </vt:lpstr>
      <vt:lpstr>Base clustering</vt:lpstr>
      <vt:lpstr>Higher-level clustering</vt:lpstr>
      <vt:lpstr>Experiment – setup </vt:lpstr>
      <vt:lpstr>Experiment – Results </vt:lpstr>
      <vt:lpstr>References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Clustering</dc:title>
  <dc:creator>Microsoft Office User</dc:creator>
  <cp:lastModifiedBy>Microsoft Office User</cp:lastModifiedBy>
  <cp:revision>8</cp:revision>
  <dcterms:created xsi:type="dcterms:W3CDTF">2024-04-14T11:35:53Z</dcterms:created>
  <dcterms:modified xsi:type="dcterms:W3CDTF">2024-04-14T20:03:46Z</dcterms:modified>
</cp:coreProperties>
</file>