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7" r:id="rId5"/>
    <p:sldId id="258" r:id="rId6"/>
    <p:sldId id="264" r:id="rId7"/>
    <p:sldId id="265" r:id="rId8"/>
    <p:sldId id="263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4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D4FA-8330-0B4D-9ADA-BA02630D0A20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2375-DB10-3746-98C6-5E2707EA5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D8EE-8CDF-304B-8661-4D2E469357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1357-3106-194E-4B18-8D893616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21AB-CD1B-BBCB-6F79-64903FA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6713-BF21-F17A-F0FE-124E993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A681D-2964-654B-99CA-77A17680D40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CFE7-C6BA-A894-79FD-C086EC7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2883-7F85-D2B5-3F65-6C491E0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A67-874F-0A97-84C2-22980D1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DEB6-BBCE-374F-1EDD-05300305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488E-A3D1-0F2F-2D2F-855D779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13CF-1ABB-2D4F-A12A-79A0E680B9B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92B-2334-1B7E-18E9-0991DD9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4D94-376D-AE0D-5A8E-958F5EE2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1808-E9AD-18E0-C56B-D73D97F4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ECDF-CA51-D0C4-711F-D0CF93FB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1F7D-40C3-D42E-4253-AEC840B9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D5A86-2625-7944-8E79-6FCA3FE5A2F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80F1-AF0A-254D-D637-1FDF5AEA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5A7-2CA3-46F1-4F61-AF78BA6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688E-2A51-8397-C64A-705573C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E49-6591-9E19-0A3D-16FBC311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B72-95A1-E511-8903-5D240B9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3FE0-E9CF-7743-B3EC-2CAE83E9240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EDAC-9E9E-FA60-F1EB-4480BDB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5568-26FE-B915-47F9-0E32AD6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F58-D265-7F15-9A50-B63A7705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E38C-3D2F-8096-9FDB-4546B3C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8A14-3270-53C3-6A2A-FBB7685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A3536-676E-884E-A02E-5BE8FC8D55B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310F-9188-8D69-3E17-B10B1A0B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39D-7219-B62C-345C-29FDA9A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08D-7D6C-6FA7-A17B-54ECD2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9BDB-426A-EE44-2545-4E1E306C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4738B-E221-787D-D00E-9DCA946D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1538-EA25-A443-2981-5A4250E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DC1E-9D82-D84E-AA6D-38D20CD8B522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7E59-5446-C22C-6382-E55FCD9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FEFD-1F66-6192-3FC6-46CCCBD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6F85-118B-CAA3-F83B-4577415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A1B2-44A7-63B2-D8AB-870F3F0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8A9C-581E-CE62-D0C1-DCB8BDF1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DD6F2-35B8-3FC6-4C71-3072D4A8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0E4EE-C8B5-6C79-4689-49E49CB3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9B539-96DE-9282-C2AF-C2A24FD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4726-FAD5-4D41-B71F-02C7F973B945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BF6E-2AA2-159B-4A94-99E086E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DB396-52F4-12BE-A915-F5AC05B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CC0-DCA3-8C03-5058-CC1A0EA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B1DC0-01CC-CF26-5C17-A57CCC34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08A5-CB9B-1448-A478-C15F26F6A53D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60FD-F862-9715-F6A6-7740CB5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1EED-4FE0-A28F-304E-CBAD233D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E24D-E0A1-480C-E280-7777155B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D2882-F41F-5848-8ECA-824202EDDCC2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6A33-BF60-DBAD-C4BA-D5AB60E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4C98-4AF6-9830-FF2F-4809961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E870-D097-6B48-F876-A813199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8AC9-01CC-EAEF-58B4-6471BA5E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8739-5545-EAD4-0E7A-9429BC17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C224-1F9E-B704-8B86-AC842FF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6515-8C28-5A4E-8EE3-E83F24946174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4343-017B-0C5A-0C4A-68118B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BB2-D4C7-E738-4DAC-A11C786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9840-D9FD-B136-7937-F2418B4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506A-03DD-501A-73B5-D191EBD3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1482-3ED8-1382-ED80-9B22C303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C62-D61C-C069-632D-7354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0E18-2DCC-B04C-B19C-BB81D28014CC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FB45-96CE-3A7D-7EA9-772B149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C34F-7116-73D0-FBAC-218C0B2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C18E-328A-FFF3-3B0C-AEF14F8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3234-D3E2-8E9F-8DDE-900F5017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95FE-50C3-EE13-B8A6-1286661A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8769-BA3F-7F49-A138-3C6D4A804B9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3C71-F191-25DA-BED0-889ADACE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B847-8062-D0A6-155A-51470CC0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boOSd0NTBk" TargetMode="External"/><Relationship Id="rId2" Type="http://schemas.openxmlformats.org/officeDocument/2006/relationships/hyperlink" Target="https://www.youtube.com/watch?v=LXDNZuYUn-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L9KPeVI7Bo" TargetMode="External"/><Relationship Id="rId4" Type="http://schemas.openxmlformats.org/officeDocument/2006/relationships/hyperlink" Target="https://www.youtube.com/watch?v=h9clL36dnP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radingeconomics.com/commodity/natural-ga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olar-pv-prices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radingeconomics.com/commodity/coal" TargetMode="External"/><Relationship Id="rId4" Type="http://schemas.openxmlformats.org/officeDocument/2006/relationships/hyperlink" Target="https://www.eia.gov/tools/faqs/faq.php?id=427&amp;t=3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USR0000SAH1#0" TargetMode="External"/><Relationship Id="rId7" Type="http://schemas.openxmlformats.org/officeDocument/2006/relationships/hyperlink" Target="https://fred.stlouisfed.org/series/MSPU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zumper.com/blog/rental-price-data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cnbc.com/2024/04/11/why-car-insurance-costs-are-skyrocketing-leading-to-higher-inflation.html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www.vox.com/2024/2/21/24078362/inflation-car-insurance-distracted-driving-co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F53-EB5C-9F00-8A88-4A32C353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PPI and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4836-91BC-0923-F19C-3B4BD45E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3B3B-3EC9-9737-AC09-4407450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E78D3-9704-EAB2-AF65-54F3E55C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2" y="58283"/>
            <a:ext cx="10515600" cy="62275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the celebrities thought 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5D4D-3FB6-2359-C486-A73CB9EAF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92" y="1050017"/>
            <a:ext cx="11261271" cy="4975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Lawrence Summers </a:t>
            </a:r>
          </a:p>
          <a:p>
            <a:pPr lvl="1"/>
            <a:r>
              <a:rPr lang="en-US" dirty="0"/>
              <a:t>On current facts, a June cut is dangerous and egregious </a:t>
            </a:r>
          </a:p>
          <a:p>
            <a:pPr lvl="2"/>
            <a:r>
              <a:rPr lang="en-US" dirty="0"/>
              <a:t>It will be another policy mistake similar to summer 2021 (transitory inflation story)</a:t>
            </a:r>
          </a:p>
          <a:p>
            <a:pPr lvl="1"/>
            <a:r>
              <a:rPr lang="en-US" dirty="0"/>
              <a:t>A serious possibility that the next rate move will be a rate hike</a:t>
            </a:r>
          </a:p>
          <a:p>
            <a:pPr marL="457200" lvl="1" indent="0">
              <a:buNone/>
            </a:pPr>
            <a:r>
              <a:rPr lang="en-US" sz="1600" dirty="0">
                <a:hlinkClick r:id="rId2"/>
              </a:rPr>
              <a:t>https://www.youtube.com/watch?v=LXDNZuYUn-o</a:t>
            </a:r>
            <a:endParaRPr lang="en-US" sz="1600" dirty="0"/>
          </a:p>
          <a:p>
            <a:endParaRPr lang="en-US" dirty="0"/>
          </a:p>
          <a:p>
            <a:r>
              <a:rPr lang="en-US" dirty="0"/>
              <a:t>Mohamed El-</a:t>
            </a:r>
            <a:r>
              <a:rPr lang="en-US" dirty="0" err="1"/>
              <a:t>Erian</a:t>
            </a:r>
            <a:endParaRPr lang="en-US" dirty="0"/>
          </a:p>
          <a:p>
            <a:pPr lvl="1"/>
            <a:r>
              <a:rPr lang="en-US" dirty="0"/>
              <a:t>No June cut</a:t>
            </a:r>
          </a:p>
          <a:p>
            <a:pPr lvl="1"/>
            <a:r>
              <a:rPr lang="en-US" dirty="0"/>
              <a:t>Still go with two cuts in 2024 </a:t>
            </a:r>
          </a:p>
          <a:p>
            <a:pPr lvl="2"/>
            <a:r>
              <a:rPr lang="en-US" dirty="0"/>
              <a:t>Otherwise , growth will be sacrificed </a:t>
            </a:r>
          </a:p>
          <a:p>
            <a:pPr lvl="1"/>
            <a:r>
              <a:rPr lang="en-US" dirty="0"/>
              <a:t>A rate hike will be a huge mistake </a:t>
            </a:r>
          </a:p>
          <a:p>
            <a:pPr lvl="1"/>
            <a:r>
              <a:rPr lang="en-US" dirty="0"/>
              <a:t>Shift from 2% to 3% inflation target on the short/medium term, and then target 2% long term</a:t>
            </a:r>
          </a:p>
          <a:p>
            <a:pPr marL="457200" lvl="1" indent="0">
              <a:buNone/>
            </a:pPr>
            <a:r>
              <a:rPr lang="en-US" sz="1600" dirty="0">
                <a:hlinkClick r:id="rId3"/>
              </a:rPr>
              <a:t>https://www.youtube.com/watch?v=oboOSd0NTBk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0A50C-BB94-D927-4C2C-30075C13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40A-DE78-718B-553B-EC46F93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0" y="87313"/>
            <a:ext cx="10515600" cy="350036"/>
          </a:xfrm>
        </p:spPr>
        <p:txBody>
          <a:bodyPr>
            <a:noAutofit/>
          </a:bodyPr>
          <a:lstStyle/>
          <a:p>
            <a:r>
              <a:rPr lang="en-US" sz="2400" dirty="0"/>
              <a:t>Where are we in the cycle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534AA-D8F5-A303-A15D-1344FD2AADEC}"/>
              </a:ext>
            </a:extLst>
          </p:cNvPr>
          <p:cNvSpPr txBox="1"/>
          <p:nvPr/>
        </p:nvSpPr>
        <p:spPr>
          <a:xfrm>
            <a:off x="3027405" y="6314303"/>
            <a:ext cx="482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fred.stlouisfed.org</a:t>
            </a:r>
            <a:r>
              <a:rPr lang="en-US" dirty="0"/>
              <a:t>/graph/?g=f1cZ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4DA7-6FBE-51D6-864F-ACD13A1D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" y="681037"/>
            <a:ext cx="11717807" cy="44294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321694-C329-A032-564B-DC10B905E3FE}"/>
              </a:ext>
            </a:extLst>
          </p:cNvPr>
          <p:cNvSpPr/>
          <p:nvPr/>
        </p:nvSpPr>
        <p:spPr>
          <a:xfrm>
            <a:off x="10058400" y="1103243"/>
            <a:ext cx="318052" cy="29276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3221E-A559-E5BF-DA8D-E557134E9FC8}"/>
              </a:ext>
            </a:extLst>
          </p:cNvPr>
          <p:cNvSpPr/>
          <p:nvPr/>
        </p:nvSpPr>
        <p:spPr>
          <a:xfrm>
            <a:off x="10363334" y="1090886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FF1795-290E-966D-5C03-92F87CAC7125}"/>
              </a:ext>
            </a:extLst>
          </p:cNvPr>
          <p:cNvSpPr/>
          <p:nvPr/>
        </p:nvSpPr>
        <p:spPr>
          <a:xfrm>
            <a:off x="10478663" y="1070288"/>
            <a:ext cx="102838" cy="29276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209071-1243-8D92-D78A-71AF80B41104}"/>
              </a:ext>
            </a:extLst>
          </p:cNvPr>
          <p:cNvSpPr/>
          <p:nvPr/>
        </p:nvSpPr>
        <p:spPr>
          <a:xfrm>
            <a:off x="10927631" y="1111475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B7828-5050-0F1A-D13B-0F17F05C1F26}"/>
              </a:ext>
            </a:extLst>
          </p:cNvPr>
          <p:cNvSpPr/>
          <p:nvPr/>
        </p:nvSpPr>
        <p:spPr>
          <a:xfrm>
            <a:off x="10583629" y="1070287"/>
            <a:ext cx="319287" cy="292765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BBC129-8A74-587E-BFE0-9392503485D5}"/>
              </a:ext>
            </a:extLst>
          </p:cNvPr>
          <p:cNvSpPr/>
          <p:nvPr/>
        </p:nvSpPr>
        <p:spPr>
          <a:xfrm>
            <a:off x="1202724" y="5282515"/>
            <a:ext cx="650790" cy="14390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7C777-1B3F-FDD6-6902-7D390392975B}"/>
              </a:ext>
            </a:extLst>
          </p:cNvPr>
          <p:cNvSpPr/>
          <p:nvPr/>
        </p:nvSpPr>
        <p:spPr>
          <a:xfrm flipH="1">
            <a:off x="1202724" y="5561358"/>
            <a:ext cx="650790" cy="151464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8C87D7-0355-C868-70FC-F7C2470A02B4}"/>
              </a:ext>
            </a:extLst>
          </p:cNvPr>
          <p:cNvSpPr/>
          <p:nvPr/>
        </p:nvSpPr>
        <p:spPr>
          <a:xfrm>
            <a:off x="1202724" y="5847760"/>
            <a:ext cx="650790" cy="15146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B58E7-D2A1-7190-4E62-3FD2576AD7CD}"/>
              </a:ext>
            </a:extLst>
          </p:cNvPr>
          <p:cNvSpPr/>
          <p:nvPr/>
        </p:nvSpPr>
        <p:spPr>
          <a:xfrm>
            <a:off x="1202725" y="6199391"/>
            <a:ext cx="650790" cy="14957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03FD7-89F2-EC0D-D7E4-22D37E7A88B6}"/>
              </a:ext>
            </a:extLst>
          </p:cNvPr>
          <p:cNvSpPr txBox="1"/>
          <p:nvPr/>
        </p:nvSpPr>
        <p:spPr>
          <a:xfrm>
            <a:off x="1952367" y="5202134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252BA-8FB9-7787-FF8E-01944734A99A}"/>
              </a:ext>
            </a:extLst>
          </p:cNvPr>
          <p:cNvSpPr txBox="1"/>
          <p:nvPr/>
        </p:nvSpPr>
        <p:spPr>
          <a:xfrm>
            <a:off x="1953362" y="54985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2C0A-9F4D-F8DE-2C59-5A5F52C0C987}"/>
              </a:ext>
            </a:extLst>
          </p:cNvPr>
          <p:cNvSpPr txBox="1"/>
          <p:nvPr/>
        </p:nvSpPr>
        <p:spPr>
          <a:xfrm>
            <a:off x="1928649" y="5762939"/>
            <a:ext cx="8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 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50C0-4CBD-1B39-5B62-E3453A4DE160}"/>
              </a:ext>
            </a:extLst>
          </p:cNvPr>
          <p:cNvSpPr txBox="1"/>
          <p:nvPr/>
        </p:nvSpPr>
        <p:spPr>
          <a:xfrm>
            <a:off x="1952367" y="613882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D15D8-41C5-CE8D-3653-06C208B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6AD-514D-5C31-EDC8-71A2E85A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4B6-F40D-4ECF-B9FE-67E3841E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369C-3463-D9E5-16D4-66456D92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46" y="619523"/>
            <a:ext cx="8722006" cy="301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9B265-D21E-9F6C-CA36-AABAF9D1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46" y="4044709"/>
            <a:ext cx="8725507" cy="21322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621-E72F-0453-0D6F-4E4B600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E11-8D60-817D-19AB-794DB5FE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5" y="303658"/>
            <a:ext cx="5151634" cy="754758"/>
          </a:xfrm>
        </p:spPr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74E-34C7-9EF7-2D95-10DBE4DD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253331"/>
            <a:ext cx="5257800" cy="217566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CPI higher than expected , indexes which increased:</a:t>
            </a:r>
          </a:p>
          <a:p>
            <a:pPr lvl="1"/>
            <a:r>
              <a:rPr lang="en-US" sz="1800" dirty="0"/>
              <a:t>Shelter</a:t>
            </a:r>
          </a:p>
          <a:p>
            <a:pPr lvl="1"/>
            <a:r>
              <a:rPr lang="en-US" sz="1800" dirty="0"/>
              <a:t>Motor vehicle insurance </a:t>
            </a:r>
          </a:p>
          <a:p>
            <a:pPr lvl="1"/>
            <a:r>
              <a:rPr lang="en-US" sz="1800" dirty="0"/>
              <a:t>Medical care </a:t>
            </a:r>
          </a:p>
          <a:p>
            <a:pPr lvl="1"/>
            <a:r>
              <a:rPr lang="en-US" sz="1800" dirty="0"/>
              <a:t>Apparel </a:t>
            </a:r>
          </a:p>
          <a:p>
            <a:pPr lvl="1"/>
            <a:r>
              <a:rPr lang="en-US" sz="1800" dirty="0"/>
              <a:t>Personal care</a:t>
            </a:r>
          </a:p>
          <a:p>
            <a:r>
              <a:rPr lang="en-US" sz="2000" dirty="0"/>
              <a:t>PPI slightly lower than expected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774B-1E43-D5FF-214E-B805231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62" y="244416"/>
            <a:ext cx="5068068" cy="247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8F313-F5D1-D801-BBCE-23B8E7D0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74" y="3046483"/>
            <a:ext cx="5259085" cy="1708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0CBC7-2281-F378-B659-839333116C9E}"/>
              </a:ext>
            </a:extLst>
          </p:cNvPr>
          <p:cNvSpPr txBox="1">
            <a:spLocks/>
          </p:cNvSpPr>
          <p:nvPr/>
        </p:nvSpPr>
        <p:spPr>
          <a:xfrm>
            <a:off x="2139043" y="5515583"/>
            <a:ext cx="8499022" cy="1150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Can we identify the underlying inflationary pressures behind CPI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 found this video very intriguing so I will try to reproduce some of the claims: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hlinkClick r:id="rId4"/>
              </a:rPr>
              <a:t>https://www.youtube.com/watch?v=h9clL36dnPU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330D-45DC-BAAF-8830-97AD5CA9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1C3F0DB-75D3-D840-AAC6-60EF11D8A81C}"/>
              </a:ext>
            </a:extLst>
          </p:cNvPr>
          <p:cNvSpPr txBox="1">
            <a:spLocks/>
          </p:cNvSpPr>
          <p:nvPr/>
        </p:nvSpPr>
        <p:spPr>
          <a:xfrm>
            <a:off x="532298" y="3429000"/>
            <a:ext cx="5257799" cy="19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Robert Kaplan:</a:t>
            </a:r>
          </a:p>
          <a:p>
            <a:r>
              <a:rPr lang="en-US" sz="1100" b="1" dirty="0"/>
              <a:t>Goods are dis-inflating (somehow)</a:t>
            </a:r>
          </a:p>
          <a:p>
            <a:r>
              <a:rPr lang="en-US" sz="1100" b="1" dirty="0"/>
              <a:t>Services are sticky</a:t>
            </a:r>
          </a:p>
          <a:p>
            <a:r>
              <a:rPr lang="en-US" sz="1100" b="1" dirty="0"/>
              <a:t>CPI &amp; PPI are conflicting </a:t>
            </a:r>
          </a:p>
          <a:p>
            <a:r>
              <a:rPr lang="en-US" sz="1100" b="1" dirty="0"/>
              <a:t>Very restrictive monetary policy offset by under-estimated impact of very stimulative fiscal policy</a:t>
            </a:r>
          </a:p>
          <a:p>
            <a:pPr marL="0" indent="0">
              <a:buNone/>
            </a:pPr>
            <a:r>
              <a:rPr lang="en-US" sz="1100" b="1" dirty="0">
                <a:hlinkClick r:id="rId5"/>
              </a:rPr>
              <a:t>https://www.youtube.com/watch?v=dL9KPeVI7Bo</a:t>
            </a:r>
            <a:r>
              <a:rPr lang="en-US" sz="1100" b="1" dirty="0"/>
              <a:t> </a:t>
            </a:r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744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6C8-B21F-2CE5-9DD1-C8D79745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609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causes of higher than expected CPI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A67D-8DA8-089A-7AC6-E3AC8DC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6D0C8-B70C-D666-A713-E0D4A239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2" y="681037"/>
            <a:ext cx="9924535" cy="592923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7A376-6B54-0E4E-288F-0618D30C99A9}"/>
              </a:ext>
            </a:extLst>
          </p:cNvPr>
          <p:cNvSpPr/>
          <p:nvPr/>
        </p:nvSpPr>
        <p:spPr>
          <a:xfrm>
            <a:off x="1393226" y="389626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CA5987-0CB5-D749-3335-9427E4A9389E}"/>
              </a:ext>
            </a:extLst>
          </p:cNvPr>
          <p:cNvSpPr/>
          <p:nvPr/>
        </p:nvSpPr>
        <p:spPr>
          <a:xfrm>
            <a:off x="1429264" y="5790964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5E37F-DBFB-914D-9D14-01BA8AD0D5A3}"/>
              </a:ext>
            </a:extLst>
          </p:cNvPr>
          <p:cNvSpPr/>
          <p:nvPr/>
        </p:nvSpPr>
        <p:spPr>
          <a:xfrm>
            <a:off x="1421025" y="6178147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4874B2-3818-D2B4-63F1-F53BC562D0C9}"/>
              </a:ext>
            </a:extLst>
          </p:cNvPr>
          <p:cNvSpPr/>
          <p:nvPr/>
        </p:nvSpPr>
        <p:spPr>
          <a:xfrm>
            <a:off x="1429264" y="5980671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4478D-7774-2DDA-D7E2-AE996D9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BFB6-C134-F6F4-7BA2-FFDDA32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1644-E920-8448-5724-1304F43B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2D0A-C083-CC51-26FE-611E377C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28" y="196315"/>
            <a:ext cx="7772400" cy="140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D713A-3DEC-5253-E568-B722C2D8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13" y="1690688"/>
            <a:ext cx="7772400" cy="222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91973-8A91-5D41-73AE-BBDAA68D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35" y="3989612"/>
            <a:ext cx="7481378" cy="124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58D83-70BF-266A-A0CC-58D69C915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2" y="5315175"/>
            <a:ext cx="7209529" cy="109526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4AA188-D681-9EB2-8C7A-7CD5EBBE3724}"/>
              </a:ext>
            </a:extLst>
          </p:cNvPr>
          <p:cNvSpPr/>
          <p:nvPr/>
        </p:nvSpPr>
        <p:spPr>
          <a:xfrm>
            <a:off x="1566220" y="356643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CDE7F7-C0F7-E18D-9642-E11DA49CDF7B}"/>
              </a:ext>
            </a:extLst>
          </p:cNvPr>
          <p:cNvSpPr/>
          <p:nvPr/>
        </p:nvSpPr>
        <p:spPr>
          <a:xfrm>
            <a:off x="1566219" y="6079525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98988-7FAA-A537-F388-68B915729995}"/>
              </a:ext>
            </a:extLst>
          </p:cNvPr>
          <p:cNvSpPr/>
          <p:nvPr/>
        </p:nvSpPr>
        <p:spPr>
          <a:xfrm>
            <a:off x="1566218" y="5466427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03BBF-CF57-5185-7B19-B77B527D910D}"/>
              </a:ext>
            </a:extLst>
          </p:cNvPr>
          <p:cNvSpPr/>
          <p:nvPr/>
        </p:nvSpPr>
        <p:spPr>
          <a:xfrm>
            <a:off x="1566217" y="3988376"/>
            <a:ext cx="9924535" cy="120364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9C5D4A-E4B3-0080-B697-3EDDCA93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40F-8CEF-B8DE-5D49-DC4A706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0"/>
            <a:ext cx="10515600" cy="481693"/>
          </a:xfrm>
        </p:spPr>
        <p:txBody>
          <a:bodyPr>
            <a:normAutofit/>
          </a:bodyPr>
          <a:lstStyle/>
          <a:p>
            <a:r>
              <a:rPr lang="en-US" sz="2800" dirty="0"/>
              <a:t>Why Electricity index is high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DA83-7245-E587-873B-3BEB239B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" y="481694"/>
            <a:ext cx="4130015" cy="200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29382-3D28-673A-3BD0-C739C43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2527943"/>
            <a:ext cx="3277975" cy="410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BD136-C93B-CE76-6242-58B631AF34C0}"/>
              </a:ext>
            </a:extLst>
          </p:cNvPr>
          <p:cNvSpPr txBox="1"/>
          <p:nvPr/>
        </p:nvSpPr>
        <p:spPr>
          <a:xfrm>
            <a:off x="922717" y="6581000"/>
            <a:ext cx="97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7ED0-9463-617F-031F-1B1B5E28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52" y="481693"/>
            <a:ext cx="2717586" cy="1860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B2460-BBD1-75A9-E449-DF2A82B12C74}"/>
              </a:ext>
            </a:extLst>
          </p:cNvPr>
          <p:cNvSpPr txBox="1"/>
          <p:nvPr/>
        </p:nvSpPr>
        <p:spPr>
          <a:xfrm>
            <a:off x="5795597" y="2389443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source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69EA2-7797-7ED4-D502-5F4B92F00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785" y="481693"/>
            <a:ext cx="3232052" cy="193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1918A-EAF5-466A-8782-6FA218D2D5B3}"/>
              </a:ext>
            </a:extLst>
          </p:cNvPr>
          <p:cNvSpPr txBox="1"/>
          <p:nvPr/>
        </p:nvSpPr>
        <p:spPr>
          <a:xfrm>
            <a:off x="9348108" y="2417945"/>
            <a:ext cx="6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source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E231B-E298-BB38-9D43-F2C933D704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452" y="2786459"/>
            <a:ext cx="2823619" cy="1701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222FE2-8C17-1DF2-9A6E-88B15E1C435C}"/>
              </a:ext>
            </a:extLst>
          </p:cNvPr>
          <p:cNvSpPr txBox="1"/>
          <p:nvPr/>
        </p:nvSpPr>
        <p:spPr>
          <a:xfrm>
            <a:off x="5861957" y="467813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0"/>
              </a:rPr>
              <a:t>source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F6443A-0704-F118-4E35-7980BE3C5A29}"/>
              </a:ext>
            </a:extLst>
          </p:cNvPr>
          <p:cNvSpPr txBox="1">
            <a:spLocks/>
          </p:cNvSpPr>
          <p:nvPr/>
        </p:nvSpPr>
        <p:spPr>
          <a:xfrm>
            <a:off x="5253977" y="5258008"/>
            <a:ext cx="5865780" cy="124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So it appears that electricity price high not because of higher cost of production but because of stickiness of price levels.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Once electricity prices got raised, it takes them longer time to go down.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Or maybe they need a fiscal intervention 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E58C9D-DAE7-9859-E181-B54980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516-EC85-0784-02A1-0316D569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9569"/>
            <a:ext cx="4792038" cy="524374"/>
          </a:xfrm>
        </p:spPr>
        <p:txBody>
          <a:bodyPr>
            <a:normAutofit fontScale="90000"/>
          </a:bodyPr>
          <a:lstStyle/>
          <a:p>
            <a:r>
              <a:rPr lang="en-US" dirty="0"/>
              <a:t>Shelter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DFF8-8D07-466D-D853-BCBD484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23C7-5C31-C057-BE9F-F4EBD592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569642"/>
            <a:ext cx="5533364" cy="2666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332-76BC-4431-47B2-B3CDE3E5E509}"/>
              </a:ext>
            </a:extLst>
          </p:cNvPr>
          <p:cNvSpPr txBox="1"/>
          <p:nvPr/>
        </p:nvSpPr>
        <p:spPr>
          <a:xfrm>
            <a:off x="1559287" y="323586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76D44-2423-493E-D6A2-89E2AF090131}"/>
              </a:ext>
            </a:extLst>
          </p:cNvPr>
          <p:cNvSpPr txBox="1">
            <a:spLocks/>
          </p:cNvSpPr>
          <p:nvPr/>
        </p:nvSpPr>
        <p:spPr>
          <a:xfrm>
            <a:off x="6019691" y="4638380"/>
            <a:ext cx="5865780" cy="1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The are probably kept high because  the distribution of houses being sold  is   skewed toward more expensive properties.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A potential explanation is that people living in cheaper houses cannot afford selling and buying another house because of  high interest rates.</a:t>
            </a:r>
          </a:p>
          <a:p>
            <a:pPr>
              <a:buFont typeface="Wingdings" pitchFamily="2" charset="2"/>
              <a:buChar char="Ø"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8DED4-DFBF-3AE9-C078-1FD16A6F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99" y="416355"/>
            <a:ext cx="5533364" cy="3159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71808-16AD-4FC8-F7EF-61AE7244A428}"/>
              </a:ext>
            </a:extLst>
          </p:cNvPr>
          <p:cNvSpPr txBox="1"/>
          <p:nvPr/>
        </p:nvSpPr>
        <p:spPr>
          <a:xfrm>
            <a:off x="8311793" y="364524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E17B-791D-95DF-0738-B70D38B5D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0" y="3645241"/>
            <a:ext cx="5680753" cy="2621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F537-CF94-FEA0-9DB2-A2C336160FCA}"/>
              </a:ext>
            </a:extLst>
          </p:cNvPr>
          <p:cNvSpPr txBox="1"/>
          <p:nvPr/>
        </p:nvSpPr>
        <p:spPr>
          <a:xfrm>
            <a:off x="1869897" y="646244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0E6-C0A5-3B5D-08D3-74BF0D4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107A-1922-C7F2-CB58-7F06A3F8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30" y="1825625"/>
            <a:ext cx="4614105" cy="126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4354-572F-09BD-7DBD-9EBDF3FC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8" y="650044"/>
            <a:ext cx="5030212" cy="90933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15B08D-4261-406B-0E43-2F977077637D}"/>
              </a:ext>
            </a:extLst>
          </p:cNvPr>
          <p:cNvSpPr/>
          <p:nvPr/>
        </p:nvSpPr>
        <p:spPr>
          <a:xfrm>
            <a:off x="1277349" y="2459177"/>
            <a:ext cx="4614105" cy="22744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1466-3CA9-1FF9-2C9A-01BAE101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098BF-A47F-D021-E99B-B7ECE8A4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03" y="274045"/>
            <a:ext cx="5344027" cy="310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89678-A0E4-F679-8CBC-0C5A60FA0131}"/>
              </a:ext>
            </a:extLst>
          </p:cNvPr>
          <p:cNvSpPr txBox="1"/>
          <p:nvPr/>
        </p:nvSpPr>
        <p:spPr>
          <a:xfrm>
            <a:off x="8515350" y="336028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A210B-99EA-4451-90A9-A51D926CD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7" y="3294388"/>
            <a:ext cx="4475302" cy="1015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9E575-1041-9BBA-1717-10E217A4B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21" y="4377136"/>
            <a:ext cx="4207329" cy="791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C8718-C461-8BBB-0707-30E43FA81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21" y="5168837"/>
            <a:ext cx="3699075" cy="1195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83E22-4B13-4B9C-BC9E-B5BDEB88627E}"/>
              </a:ext>
            </a:extLst>
          </p:cNvPr>
          <p:cNvSpPr txBox="1"/>
          <p:nvPr/>
        </p:nvSpPr>
        <p:spPr>
          <a:xfrm>
            <a:off x="1670553" y="644447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9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6B00-80D4-9E46-8AD1-C9FB1DD9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87540"/>
            <a:ext cx="10515600" cy="769711"/>
          </a:xfrm>
        </p:spPr>
        <p:txBody>
          <a:bodyPr/>
          <a:lstStyle/>
          <a:p>
            <a:r>
              <a:rPr lang="en-US" dirty="0"/>
              <a:t>Policy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20A9-5158-B0A4-0D10-8B61D627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E3D9-9CE2-EFC7-2B15-11151DCF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" y="1440779"/>
            <a:ext cx="487044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993AB-8F43-A3C3-2641-59AAFDAC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28" y="181457"/>
            <a:ext cx="5064623" cy="305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DDEDE-FA97-A517-CA03-A8AF10D3B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28" y="3398668"/>
            <a:ext cx="5057701" cy="3277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FECC-67E7-B875-0A7A-6FC1F9F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382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PPI and CPI</vt:lpstr>
      <vt:lpstr>PowerPoint Presentation</vt:lpstr>
      <vt:lpstr>Takeaways </vt:lpstr>
      <vt:lpstr>Root causes of higher than expected CPI</vt:lpstr>
      <vt:lpstr>PowerPoint Presentation</vt:lpstr>
      <vt:lpstr>Why Electricity index is high ?</vt:lpstr>
      <vt:lpstr>Shelter </vt:lpstr>
      <vt:lpstr>PowerPoint Presentation</vt:lpstr>
      <vt:lpstr>Policy implications </vt:lpstr>
      <vt:lpstr>What the celebrities thought  ? </vt:lpstr>
      <vt:lpstr>Where are we in the cycle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and CPI</dc:title>
  <dc:creator>Microsoft Office User</dc:creator>
  <cp:lastModifiedBy>Microsoft Office User</cp:lastModifiedBy>
  <cp:revision>15</cp:revision>
  <dcterms:created xsi:type="dcterms:W3CDTF">2024-04-14T16:15:11Z</dcterms:created>
  <dcterms:modified xsi:type="dcterms:W3CDTF">2024-04-14T19:44:05Z</dcterms:modified>
</cp:coreProperties>
</file>