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5" r:id="rId7"/>
    <p:sldId id="267" r:id="rId8"/>
    <p:sldId id="26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4"/>
    <p:restoredTop sz="96327"/>
  </p:normalViewPr>
  <p:slideViewPr>
    <p:cSldViewPr snapToGrid="0">
      <p:cViewPr varScale="1">
        <p:scale>
          <a:sx n="161" d="100"/>
          <a:sy n="161" d="100"/>
        </p:scale>
        <p:origin x="21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930C0-4219-234B-A3A6-EB6F3FDB7A06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F05F-8C47-FB4C-AD23-D7BA79C8D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6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E95F-1982-E213-677E-044871C8B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4312-C788-4D56-C0E6-C828AA103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5A86-67C1-A63A-DFF5-ACB05C74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DF8C-81A2-A044-B8BD-D160D44F2E44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28D9-4A3F-5EBF-86F3-EEF01AD5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2086-5455-CBE1-63A7-FACF356B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5C2D-ABB2-8D6A-0F55-C07BAA55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F51E2-37D8-6C22-57D3-A602AEF6C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F3A4-906F-0FA3-506F-F31578E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28A8-DBBF-C643-A61C-88784AB17302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D46A-D7F0-EB76-F933-AE8D1F9F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919A-A16F-A39E-67FA-5696E532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5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6821B-CDC0-CA5E-0A73-AF0832A2D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8DC37-B72C-3B48-13EA-279EB2C8B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218A-262E-9535-3E87-816407F4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019F-1FA0-944A-8254-26F16CF110DB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D0DE-AFC0-3057-89BF-F108F5C7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C3EC-B5BC-94AB-60E2-81B24466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B797-01FF-2E2B-5677-FF4E299C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62DB-8C1A-E2F5-0CD8-34C609FF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1F76-F171-7769-B11F-09F5A2EB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7B2E-12CA-1844-85B8-D489B56BA3CC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A6D0-1D20-8C9A-1ED7-3544EC99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3BC6-DA9A-7027-C357-25138318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6B61-3AA0-E8B2-99B7-F389D78D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D917F-D2A1-1ED6-B8F5-156AB0E6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6B36-E4D2-CB76-41F3-4EEACD6C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8E83-8D1B-7545-8D43-0C9AB16A95F1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8882-3D81-DFF6-AB68-19F1036F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9CC9-CEE7-4B52-E5FD-B11FFC65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BD7B-EC7C-B3B8-E772-66B88741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9A7E-D5FF-D8D1-E72A-17B78C15A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F0F3E-2931-9097-4722-B0E4A58F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B7E1A-BC1A-CDD6-B605-FD686BA4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2350-B977-C542-A6C0-92B90E33BF8A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F9B9B-F1A3-8814-8437-1C3AB722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6C6FB-4AD2-5825-B2BF-F433D0FD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EDE8-FFC5-3EDE-D9DC-677010C3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BCA78-3B2B-77E4-BBD9-EB016BB2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F6F9C-1518-285E-B67F-32B927AC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B904E-1E24-7A02-BA88-0C7FF322B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304E6-948C-914D-AC77-5380AD53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5891-6E99-DFDB-BD07-EC3D1AE2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8432-DF97-C94A-8D4C-6DC94DBBAF8E}" type="datetime1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2CE08-C8FA-53B0-5008-C44FB2AE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4684F-750B-4E8C-6BE5-C082DA3F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4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FE70-F1E2-1CAD-6D87-57F0FA17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E4298-40C1-FEBB-A9BC-2FEE0B0A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05A8-28E3-8B40-B632-8A5B1E530DC9}" type="datetime1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A5D2C-9AFB-53C1-F49F-124670FE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D79D3-1F08-EE14-816A-C279593E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F8A7F-062C-C8B3-A31E-6B476387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47B8-8D97-944A-A2F8-AD76CF887FAA}" type="datetime1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5EC4C-BF54-32CF-2741-E7565374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BC184-AD22-6E80-8BA6-5FDCFDE3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37BE-53E4-4BD8-A4C2-CABE2C73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A01A-28FD-147F-6041-EAE82647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FE98D-866A-02CA-BB8E-523D84F9A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D604C-DB25-873C-221F-E19F5ACA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6671-27B6-A645-8243-51E493C0EC5C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8852-B8AA-DBAA-F9CA-FBBB81C7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D45C6-6F6A-5759-0243-A60BB2CE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061D-A35C-8135-6D9B-78E8191B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E2968-9C44-5628-1F68-FC6ABBE77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38F2E-5B83-392F-8B92-7796DD1A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6B2AA-69AC-9F55-A74D-3F698149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614D-FC26-264A-A463-6119C15F0027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766C-D190-25C3-F977-D7E4DDAE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A2F0-FBA5-6217-AE5F-71581DB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B14C8-CE27-2300-4978-58A5F98E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777E-237B-286D-EA93-495307BE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B366-DC1C-5698-75A1-8E2E61607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DD47-695D-2845-89CE-5FCF545D5435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FE8C-E5CB-778A-72EE-6DE1E52A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AA40-A65B-3A88-20A2-30B750D3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EBD4A-595F-1A41-9A9F-B6FADC39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012.2599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012.2599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012.2599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B27D-8EAA-28AC-0485-68D5C4B0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Optimization (HPO)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663CC-473D-0496-D0F6-571B7DCB0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8CF35-157D-84D4-EDD4-DB5C2CF6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7891-54F7-ADE3-C409-3F2A97E3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8" y="1"/>
            <a:ext cx="7233006" cy="1202076"/>
          </a:xfrm>
        </p:spPr>
        <p:txBody>
          <a:bodyPr/>
          <a:lstStyle/>
          <a:p>
            <a:r>
              <a:rPr lang="en-US" dirty="0"/>
              <a:t>Asynchronous random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5D9F-AB7F-4C3D-2309-D5844A8C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8" y="1825625"/>
            <a:ext cx="3246634" cy="3969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Synchronous:</a:t>
            </a:r>
          </a:p>
          <a:p>
            <a:pPr lvl="1"/>
            <a:r>
              <a:rPr lang="en-US" dirty="0"/>
              <a:t>Wait for all concurrently running trials to finish before starting the next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Asynchronous:</a:t>
            </a:r>
          </a:p>
          <a:p>
            <a:pPr lvl="1"/>
            <a:r>
              <a:rPr lang="en-US" dirty="0"/>
              <a:t>Immediately schedule a new trial as soon as resources become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737A-D686-B200-8618-380A23FE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45" y="1202077"/>
            <a:ext cx="7772400" cy="24216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298DA-F1E1-5699-EE29-3F835107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ECCAA-28DF-7FCE-9EBB-58614DB4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756" y="3763158"/>
            <a:ext cx="5991088" cy="29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E7C3-57E3-06BB-9A65-0E4E243B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36" y="136524"/>
            <a:ext cx="6643978" cy="82558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Multi-Fidelity Hyperparameter </a:t>
            </a:r>
            <a:br>
              <a:rPr lang="en-US" dirty="0"/>
            </a:br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0C8E-B360-BA26-ED93-B2589320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87" y="1253331"/>
            <a:ext cx="6808304" cy="4351338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Multi-fidelity hyperparameter optimization:</a:t>
            </a:r>
          </a:p>
          <a:p>
            <a:pPr lvl="1"/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allocates more resources to promising configurations and </a:t>
            </a:r>
          </a:p>
          <a:p>
            <a:pPr lvl="1"/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stop evaluations of poorly performing ones early. </a:t>
            </a:r>
          </a:p>
          <a:p>
            <a:pPr lvl="1"/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speeds up the optimization process, since we can try a larger number of configurations for the same total amount of resources.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Successive Halving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Discard a fraction of the worst performing trials after training minimum number of epochs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6941A-51E3-934C-6900-42A6AB84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CD158-B4C9-9E33-4D95-C5DEB855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15" y="3095095"/>
            <a:ext cx="3737776" cy="3226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67052-D2E0-F32D-265C-B13F2DE4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671" y="0"/>
            <a:ext cx="3729824" cy="3006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A05E0A-E0A9-C253-C873-4A4C463C9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64" y="2418151"/>
            <a:ext cx="6465072" cy="1010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2CBEEC-AB26-FC5B-985E-99A9E70C1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47" y="4303488"/>
            <a:ext cx="7772400" cy="22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DD6B-0435-01BC-BC7D-B35456FB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36" y="136525"/>
            <a:ext cx="10515600" cy="724204"/>
          </a:xfrm>
        </p:spPr>
        <p:txBody>
          <a:bodyPr/>
          <a:lstStyle/>
          <a:p>
            <a:r>
              <a:rPr lang="en-US" dirty="0"/>
              <a:t>Asynchronous Successive Halving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89A6-1D5A-DCE8-0F91-2346280F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F503E-C2BC-6587-8754-3C5F9071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5A9F7-90C1-F7B2-C6FC-D4156E82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68" y="1157860"/>
            <a:ext cx="4538594" cy="2550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60E5E-6FDD-B29F-1E87-07DE43D0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68" y="4001294"/>
            <a:ext cx="4522038" cy="2468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B947C-1B3D-1CA9-FDFB-C2C24304E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99" y="2222279"/>
            <a:ext cx="6128002" cy="29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2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AA5C-FFAB-86D7-1338-C5A77B7C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272361"/>
            <a:ext cx="10515600" cy="661918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EE8B-3224-E16B-4BD1-63AD5BAF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Hyperparameter Optimization </a:t>
            </a:r>
          </a:p>
          <a:p>
            <a:r>
              <a:rPr lang="en-US" dirty="0"/>
              <a:t>HPO formulation </a:t>
            </a:r>
          </a:p>
          <a:p>
            <a:r>
              <a:rPr lang="en-US" dirty="0"/>
              <a:t>Search technique </a:t>
            </a:r>
          </a:p>
          <a:p>
            <a:pPr lvl="1"/>
            <a:r>
              <a:rPr lang="en-US" dirty="0"/>
              <a:t>Bayesian optimization </a:t>
            </a:r>
          </a:p>
          <a:p>
            <a:r>
              <a:rPr lang="en-US" dirty="0"/>
              <a:t>HPO API</a:t>
            </a:r>
          </a:p>
          <a:p>
            <a:r>
              <a:rPr lang="en-US" dirty="0"/>
              <a:t>Asynchronous random search </a:t>
            </a:r>
          </a:p>
          <a:p>
            <a:r>
              <a:rPr lang="en-US" dirty="0"/>
              <a:t>Multi-fidelity HPO</a:t>
            </a:r>
          </a:p>
          <a:p>
            <a:pPr lvl="1"/>
            <a:r>
              <a:rPr lang="en-US" dirty="0"/>
              <a:t>Synchronous successive halving </a:t>
            </a:r>
          </a:p>
          <a:p>
            <a:pPr lvl="1"/>
            <a:r>
              <a:rPr lang="en-US" dirty="0"/>
              <a:t>Asynchronous successive halving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632B6-61A4-FCCF-52C5-8B8C72C8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A44-E9ED-727F-FA74-7F0EAF54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9" y="139838"/>
            <a:ext cx="10515600" cy="1325563"/>
          </a:xfrm>
        </p:spPr>
        <p:txBody>
          <a:bodyPr/>
          <a:lstStyle/>
          <a:p>
            <a:r>
              <a:rPr lang="en-US" dirty="0"/>
              <a:t>What is 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B029-A1CF-8311-8448-EEDFFCDD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39" y="1179442"/>
            <a:ext cx="4840357" cy="535387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Hyperparameters:</a:t>
            </a:r>
          </a:p>
          <a:p>
            <a:pPr lvl="1"/>
            <a:r>
              <a:rPr lang="en-US" sz="1800" dirty="0"/>
              <a:t>Need to be configured  by the user</a:t>
            </a:r>
          </a:p>
          <a:p>
            <a:pPr lvl="1"/>
            <a:r>
              <a:rPr lang="en-US" sz="1800" dirty="0"/>
              <a:t>Not part of the loss function optimization</a:t>
            </a:r>
          </a:p>
          <a:p>
            <a:pPr lvl="1"/>
            <a:r>
              <a:rPr lang="en-US" sz="1800" dirty="0"/>
              <a:t>Function:</a:t>
            </a:r>
          </a:p>
          <a:p>
            <a:pPr lvl="2"/>
            <a:r>
              <a:rPr lang="en-US" sz="1600" dirty="0"/>
              <a:t>Ensure SGD converges to a local optimum: learning rate, batch size</a:t>
            </a:r>
          </a:p>
          <a:p>
            <a:pPr lvl="2"/>
            <a:r>
              <a:rPr lang="en-US" sz="1600" dirty="0"/>
              <a:t>Avoid overfitting: regularization parameters such as weight decay, dropout</a:t>
            </a:r>
          </a:p>
          <a:p>
            <a:pPr lvl="2"/>
            <a:r>
              <a:rPr lang="en-US" sz="1600" dirty="0"/>
              <a:t>Capacity/inductive bias: number of layers and number of units or filters per layer</a:t>
            </a:r>
          </a:p>
          <a:p>
            <a:r>
              <a:rPr lang="en-US" sz="1900" dirty="0"/>
              <a:t>Hyperparameters optimization (HPO)</a:t>
            </a:r>
          </a:p>
          <a:p>
            <a:pPr lvl="1"/>
            <a:r>
              <a:rPr lang="en-US" sz="1700" dirty="0"/>
              <a:t>Tackles this problem in principled and automated fashion</a:t>
            </a:r>
          </a:p>
          <a:p>
            <a:pPr lvl="1"/>
            <a:r>
              <a:rPr lang="en-US" sz="1700" dirty="0"/>
              <a:t>Framing as a global optimization problem </a:t>
            </a:r>
          </a:p>
          <a:p>
            <a:pPr lvl="1"/>
            <a:r>
              <a:rPr lang="en-US" sz="1700" dirty="0"/>
              <a:t>Objective: error on hold-out validation dataset</a:t>
            </a:r>
          </a:p>
          <a:p>
            <a:pPr lvl="2"/>
            <a:r>
              <a:rPr lang="en-US" sz="1300" dirty="0"/>
              <a:t>Can be combined with or constrained by secondary objective such as training time, inference time, or model complexity</a:t>
            </a:r>
          </a:p>
          <a:p>
            <a:r>
              <a:rPr lang="en-US" sz="2100" dirty="0"/>
              <a:t>HPO extended to Neural Architecture search (NAS), subfields of </a:t>
            </a:r>
            <a:r>
              <a:rPr lang="en-US" sz="2100" dirty="0" err="1"/>
              <a:t>AutoML</a:t>
            </a:r>
            <a:endParaRPr lang="en-US" sz="2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F3701-F6DA-21CB-6406-817A52A6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6" y="2147888"/>
            <a:ext cx="6783004" cy="23907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161DA-CD86-9A4E-B1FE-2DA1341C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00F1-2C5D-1E17-0F02-51CA4882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0" y="155161"/>
            <a:ext cx="6304722" cy="801066"/>
          </a:xfrm>
        </p:spPr>
        <p:txBody>
          <a:bodyPr/>
          <a:lstStyle/>
          <a:p>
            <a:r>
              <a:rPr lang="en-US" dirty="0"/>
              <a:t>The 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46FC-05A5-AD72-FF6E-89272E22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6678"/>
            <a:ext cx="10896600" cy="5090285"/>
          </a:xfrm>
        </p:spPr>
        <p:txBody>
          <a:bodyPr/>
          <a:lstStyle/>
          <a:p>
            <a:r>
              <a:rPr lang="en-US" dirty="0"/>
              <a:t>Objective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Configuration (search) Space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BE64B-52E0-9AFB-954B-B29D22FC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60" y="3938618"/>
            <a:ext cx="5303240" cy="2514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C2064-3FD1-115F-2AD7-5A0E5627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" y="4412999"/>
            <a:ext cx="6489382" cy="1763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AEB41-7ABC-EB4C-D4DB-CF72801E2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27" y="1236018"/>
            <a:ext cx="6409414" cy="241796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F697F4-6A0E-E07F-04BC-587ADFCA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E20B-79D5-DA3A-33BF-5A534AA2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2" y="73578"/>
            <a:ext cx="10515600" cy="807692"/>
          </a:xfrm>
        </p:spPr>
        <p:txBody>
          <a:bodyPr/>
          <a:lstStyle/>
          <a:p>
            <a:r>
              <a:rPr lang="en-US" dirty="0"/>
              <a:t>Search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A908-037C-10A9-35C6-44E1A3B6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Grid search</a:t>
            </a:r>
          </a:p>
          <a:p>
            <a:pPr lvl="1"/>
            <a:r>
              <a:rPr lang="en-US" dirty="0"/>
              <a:t>The hyperparameters space is predefined, and a set of hypermeter values are specified for each hyperparameter</a:t>
            </a:r>
          </a:p>
          <a:p>
            <a:pPr lvl="1"/>
            <a:r>
              <a:rPr lang="en-US" dirty="0"/>
              <a:t>The search algorithm exhaustively evaluates all possible combinations</a:t>
            </a:r>
          </a:p>
          <a:p>
            <a:pPr lvl="1"/>
            <a:r>
              <a:rPr lang="en-US" dirty="0"/>
              <a:t>Can be computationally expensive </a:t>
            </a:r>
          </a:p>
          <a:p>
            <a:pPr lvl="1"/>
            <a:r>
              <a:rPr lang="en-US" dirty="0"/>
              <a:t>May not be efficient in cases where certain hyperparameters are more influential than others  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Independently sample from the configuration space until a predefined budget (e.g. maximum number of iterations ) is exhausted, and to return the best observed configuration</a:t>
            </a:r>
          </a:p>
          <a:p>
            <a:pPr lvl="1"/>
            <a:r>
              <a:rPr lang="en-US" dirty="0"/>
              <a:t>All evaluations can be executed independently in parallel </a:t>
            </a:r>
          </a:p>
          <a:p>
            <a:pPr lvl="1"/>
            <a:r>
              <a:rPr lang="en-US" dirty="0"/>
              <a:t>In d2l: a sequential loop is used for simplicity</a:t>
            </a:r>
          </a:p>
          <a:p>
            <a:pPr lvl="1"/>
            <a:r>
              <a:rPr lang="en-US" dirty="0"/>
              <a:t>Does not adapt the sampling distribution based on the previous observations</a:t>
            </a:r>
          </a:p>
          <a:p>
            <a:pPr lvl="1"/>
            <a:r>
              <a:rPr lang="en-US" dirty="0"/>
              <a:t>Same amount of resources are spent for all configuration despite their performance </a:t>
            </a:r>
          </a:p>
          <a:p>
            <a:r>
              <a:rPr lang="en-US" dirty="0"/>
              <a:t>Bayesian optimization</a:t>
            </a:r>
          </a:p>
          <a:p>
            <a:pPr lvl="1"/>
            <a:r>
              <a:rPr lang="en-US" dirty="0"/>
              <a:t>More advanced and sophisticated approach </a:t>
            </a:r>
          </a:p>
          <a:p>
            <a:pPr lvl="1"/>
            <a:r>
              <a:rPr lang="en-US" dirty="0"/>
              <a:t>Efficiency:</a:t>
            </a:r>
          </a:p>
          <a:p>
            <a:pPr lvl="2"/>
            <a:r>
              <a:rPr lang="en-US" dirty="0"/>
              <a:t>Uses probabilistic model to guide the search</a:t>
            </a:r>
          </a:p>
          <a:p>
            <a:pPr lvl="1"/>
            <a:r>
              <a:rPr lang="en-US" dirty="0"/>
              <a:t>Exploitation vs Exploitation:</a:t>
            </a:r>
          </a:p>
          <a:p>
            <a:pPr lvl="2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 a surrogate model to approximate the objective function and employs an acquisition function to balance exploration and exploitation, leading to more informed decisions about which hyperparameter configurations to evaluate next.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Space Coverage:</a:t>
            </a:r>
          </a:p>
          <a:p>
            <a:pPr lvl="2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Bayesian optimization intelligently explores the search space by using information from previous evaluations, leading to a more targeted and efficient search.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Efficiency</a:t>
            </a:r>
          </a:p>
          <a:p>
            <a:pPr lvl="2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Bayesian optimization is more sample-efficient compared to grid search and random search. It tends to require fewer function evaluations to find a good set of hyperparameters, especially in cases where the search space is large and complex.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B8A7B-38E3-2E05-CA99-5E2FBC68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AB38-97E5-C7D7-B5A3-7503B403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13" y="131915"/>
            <a:ext cx="10515600" cy="455847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ABCC-9AED-01D1-EC9D-6181C20E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6" y="752061"/>
            <a:ext cx="5244547" cy="442954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Initialization </a:t>
            </a:r>
          </a:p>
          <a:p>
            <a:pPr lvl="1"/>
            <a:r>
              <a:rPr lang="en-US" dirty="0"/>
              <a:t>Random sampling of hyperparameter configurations</a:t>
            </a:r>
          </a:p>
          <a:p>
            <a:r>
              <a:rPr lang="en-US" dirty="0"/>
              <a:t>Surrogate Function (Probabilistic Model)</a:t>
            </a:r>
          </a:p>
          <a:p>
            <a:pPr lvl="1"/>
            <a:r>
              <a:rPr lang="en-US" dirty="0"/>
              <a:t>Also known as response surface</a:t>
            </a:r>
          </a:p>
          <a:p>
            <a:pPr lvl="1"/>
            <a:r>
              <a:rPr lang="en-US" dirty="0"/>
              <a:t>Approximates the complex expensive objective function behavior across the hyperparameter space </a:t>
            </a:r>
          </a:p>
          <a:p>
            <a:pPr lvl="1"/>
            <a:r>
              <a:rPr lang="en-US" dirty="0"/>
              <a:t>Surrogate models include:</a:t>
            </a:r>
          </a:p>
          <a:p>
            <a:pPr lvl="2"/>
            <a:r>
              <a:rPr lang="en-US" dirty="0"/>
              <a:t>Gaussian Processes</a:t>
            </a:r>
          </a:p>
          <a:p>
            <a:pPr lvl="2"/>
            <a:r>
              <a:rPr lang="en-US" dirty="0"/>
              <a:t>Tree-structured </a:t>
            </a:r>
            <a:r>
              <a:rPr lang="en-US" dirty="0" err="1"/>
              <a:t>Parzen</a:t>
            </a:r>
            <a:r>
              <a:rPr lang="en-US" dirty="0"/>
              <a:t> Estimators </a:t>
            </a:r>
          </a:p>
          <a:p>
            <a:r>
              <a:rPr lang="en-US" dirty="0"/>
              <a:t>Acquisition Function </a:t>
            </a:r>
          </a:p>
          <a:p>
            <a:pPr lvl="1"/>
            <a:r>
              <a:rPr lang="en-US" dirty="0"/>
              <a:t>The acquisition function determines the next set of hyperparameters to evaluate</a:t>
            </a:r>
          </a:p>
          <a:p>
            <a:pPr lvl="1"/>
            <a:r>
              <a:rPr lang="en-US" dirty="0"/>
              <a:t>Balances exploration vs exploitation </a:t>
            </a:r>
          </a:p>
          <a:p>
            <a:pPr lvl="2"/>
            <a:r>
              <a:rPr lang="en-US" dirty="0"/>
              <a:t>Explores region with high uncertainty to gather more information about the objective function</a:t>
            </a:r>
          </a:p>
          <a:p>
            <a:pPr lvl="2"/>
            <a:r>
              <a:rPr lang="en-US" dirty="0"/>
              <a:t>Exploits regions with potentially high rewards based on the surrogate model’s predictions</a:t>
            </a:r>
          </a:p>
          <a:p>
            <a:pPr lvl="2"/>
            <a:r>
              <a:rPr lang="en-US" dirty="0"/>
              <a:t>Common acquisition function:</a:t>
            </a:r>
          </a:p>
          <a:p>
            <a:pPr lvl="3"/>
            <a:r>
              <a:rPr lang="en-US" dirty="0"/>
              <a:t>Probability of improvement (PI)</a:t>
            </a:r>
          </a:p>
          <a:p>
            <a:pPr lvl="3"/>
            <a:r>
              <a:rPr lang="en-US" dirty="0"/>
              <a:t>Expected improvement (EI)</a:t>
            </a:r>
          </a:p>
          <a:p>
            <a:pPr lvl="3"/>
            <a:r>
              <a:rPr lang="en-US" dirty="0"/>
              <a:t>Upper confidence bound (UCB)</a:t>
            </a:r>
          </a:p>
          <a:p>
            <a:r>
              <a:rPr lang="en-US" dirty="0"/>
              <a:t>Convergence</a:t>
            </a:r>
          </a:p>
          <a:p>
            <a:pPr lvl="1"/>
            <a:r>
              <a:rPr lang="en-US" dirty="0"/>
              <a:t>Continue iteratively until a stopping criterion is met </a:t>
            </a:r>
          </a:p>
          <a:p>
            <a:pPr lvl="1"/>
            <a:r>
              <a:rPr lang="en-US" dirty="0"/>
              <a:t>Criterion can be:</a:t>
            </a:r>
          </a:p>
          <a:p>
            <a:pPr lvl="2"/>
            <a:r>
              <a:rPr lang="en-US" dirty="0"/>
              <a:t>Predefined maximum number of evaluations</a:t>
            </a:r>
          </a:p>
          <a:p>
            <a:pPr lvl="2"/>
            <a:r>
              <a:rPr lang="en-US" dirty="0"/>
              <a:t>Reaching a desired level of performance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9F970-86C6-9023-68EA-04C6A5AA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BC1A8-C0CF-4A91-6EFC-3B4B10462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80" y="222637"/>
            <a:ext cx="5724240" cy="6042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0ED95-DFAE-50A1-40B3-9DBA9519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5" y="4711118"/>
            <a:ext cx="5371007" cy="1394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2FF1F-FE6B-1462-32F2-D365020A307F}"/>
              </a:ext>
            </a:extLst>
          </p:cNvPr>
          <p:cNvSpPr txBox="1"/>
          <p:nvPr/>
        </p:nvSpPr>
        <p:spPr>
          <a:xfrm>
            <a:off x="5956852" y="6260935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71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5FA1-097E-796B-ABB5-BDEBC381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88" y="114956"/>
            <a:ext cx="10515600" cy="592860"/>
          </a:xfrm>
        </p:spPr>
        <p:txBody>
          <a:bodyPr>
            <a:normAutofit fontScale="90000"/>
          </a:bodyPr>
          <a:lstStyle/>
          <a:p>
            <a:r>
              <a:rPr lang="en-US" dirty="0"/>
              <a:t>Acquisition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DB48-BA38-AC32-9F04-FDA037E4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CB34-2169-E1C0-D135-C69BD022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B070E-5FCC-A5DB-6967-1058280E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8" y="887203"/>
            <a:ext cx="5215365" cy="3548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30C1E-D106-67CD-49C1-337F5426E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65" y="887203"/>
            <a:ext cx="4588565" cy="3985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A64345-0997-19CB-D48F-53411F843D01}"/>
              </a:ext>
            </a:extLst>
          </p:cNvPr>
          <p:cNvSpPr txBox="1"/>
          <p:nvPr/>
        </p:nvSpPr>
        <p:spPr>
          <a:xfrm>
            <a:off x="5956852" y="6260935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92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0A9D-9938-18FD-89C8-F2DC527C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136525"/>
            <a:ext cx="2890962" cy="1144588"/>
          </a:xfrm>
        </p:spPr>
        <p:txBody>
          <a:bodyPr>
            <a:normAutofit fontScale="90000"/>
          </a:bodyPr>
          <a:lstStyle/>
          <a:p>
            <a:r>
              <a:rPr lang="en-US" dirty="0"/>
              <a:t>Acquisition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59B7-8186-9696-18C2-298E7373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6D153-7E0B-D719-2621-55D0466A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1D927-BDEB-A06A-E67F-B770D0C4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44" y="99593"/>
            <a:ext cx="6117364" cy="6289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8BFC5-C058-EAA6-3344-1B93A7DA485A}"/>
              </a:ext>
            </a:extLst>
          </p:cNvPr>
          <p:cNvSpPr txBox="1"/>
          <p:nvPr/>
        </p:nvSpPr>
        <p:spPr>
          <a:xfrm>
            <a:off x="7856632" y="6389075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07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7572-39FC-FEC1-30DF-E3D4C676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C913-CE8B-EF82-12EF-D98F89D7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1690688"/>
            <a:ext cx="5887278" cy="40583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Searcher</a:t>
            </a:r>
          </a:p>
          <a:p>
            <a:pPr lvl="1"/>
            <a:r>
              <a:rPr lang="en-US" dirty="0"/>
              <a:t>Provides a new candidate configuration</a:t>
            </a:r>
          </a:p>
          <a:p>
            <a:r>
              <a:rPr lang="en-US" dirty="0"/>
              <a:t>Scheduler </a:t>
            </a:r>
          </a:p>
          <a:p>
            <a:pPr lvl="1"/>
            <a:r>
              <a:rPr lang="en-US" dirty="0"/>
              <a:t>Decides when and for how long to run a trial</a:t>
            </a:r>
          </a:p>
          <a:p>
            <a:r>
              <a:rPr lang="en-US" dirty="0"/>
              <a:t>Tuner </a:t>
            </a:r>
          </a:p>
          <a:p>
            <a:pPr lvl="1"/>
            <a:r>
              <a:rPr lang="en-US" dirty="0"/>
              <a:t>A component that runs the scheduler/searcher and does some book-keeping of the results </a:t>
            </a:r>
          </a:p>
          <a:p>
            <a:r>
              <a:rPr lang="en-US" dirty="0"/>
              <a:t>Bookkeeping the performance of HPO algorithms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0A09E-122A-92DC-A8AE-60571C38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D4A-595F-1A41-9A9F-B6FADC39600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168A4-97F3-BC2B-6401-887470CC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239" y="2268736"/>
            <a:ext cx="5019224" cy="2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8357</TotalTime>
  <Words>686</Words>
  <Application>Microsoft Macintosh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Hyperparameter Optimization (HPO)</vt:lpstr>
      <vt:lpstr>Agenda</vt:lpstr>
      <vt:lpstr>What is hyperparameter optimization</vt:lpstr>
      <vt:lpstr>The optimization problem</vt:lpstr>
      <vt:lpstr>Search techniques </vt:lpstr>
      <vt:lpstr>Bayesian optimization </vt:lpstr>
      <vt:lpstr>Acquisition functions</vt:lpstr>
      <vt:lpstr>Acquisition Functions</vt:lpstr>
      <vt:lpstr>Hyperparameter Optimization API</vt:lpstr>
      <vt:lpstr>Asynchronous random search</vt:lpstr>
      <vt:lpstr>Multi-Fidelity Hyperparameter  Optimization</vt:lpstr>
      <vt:lpstr>Asynchronous Successive Halving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Optimization</dc:title>
  <dc:creator>Microsoft Office User</dc:creator>
  <cp:lastModifiedBy>Microsoft Office User</cp:lastModifiedBy>
  <cp:revision>13</cp:revision>
  <dcterms:created xsi:type="dcterms:W3CDTF">2023-07-27T17:53:01Z</dcterms:created>
  <dcterms:modified xsi:type="dcterms:W3CDTF">2023-08-02T13:10:36Z</dcterms:modified>
</cp:coreProperties>
</file>