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58" r:id="rId4"/>
    <p:sldId id="259" r:id="rId5"/>
    <p:sldId id="301" r:id="rId6"/>
    <p:sldId id="305" r:id="rId7"/>
    <p:sldId id="302" r:id="rId8"/>
    <p:sldId id="303" r:id="rId9"/>
    <p:sldId id="304" r:id="rId10"/>
    <p:sldId id="261" r:id="rId11"/>
    <p:sldId id="262" r:id="rId12"/>
    <p:sldId id="299" r:id="rId13"/>
    <p:sldId id="265" r:id="rId14"/>
    <p:sldId id="266" r:id="rId15"/>
    <p:sldId id="267" r:id="rId16"/>
    <p:sldId id="268" r:id="rId17"/>
    <p:sldId id="269" r:id="rId18"/>
    <p:sldId id="300"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94" r:id="rId35"/>
    <p:sldId id="292" r:id="rId36"/>
    <p:sldId id="293" r:id="rId37"/>
    <p:sldId id="287" r:id="rId38"/>
    <p:sldId id="289" r:id="rId39"/>
    <p:sldId id="288" r:id="rId40"/>
    <p:sldId id="295" r:id="rId41"/>
    <p:sldId id="291" r:id="rId42"/>
    <p:sldId id="290" r:id="rId43"/>
    <p:sldId id="296" r:id="rId44"/>
    <p:sldId id="297" r:id="rId45"/>
    <p:sldId id="286" r:id="rId46"/>
    <p:sldId id="298" r:id="rId47"/>
    <p:sldId id="28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AA28DE-2366-7D4B-A841-89DA05886012}">
          <p14:sldIdLst>
            <p14:sldId id="256"/>
            <p14:sldId id="257"/>
            <p14:sldId id="258"/>
            <p14:sldId id="259"/>
            <p14:sldId id="301"/>
            <p14:sldId id="305"/>
            <p14:sldId id="302"/>
            <p14:sldId id="303"/>
            <p14:sldId id="304"/>
            <p14:sldId id="261"/>
            <p14:sldId id="262"/>
            <p14:sldId id="299"/>
            <p14:sldId id="265"/>
            <p14:sldId id="266"/>
            <p14:sldId id="267"/>
            <p14:sldId id="268"/>
            <p14:sldId id="269"/>
            <p14:sldId id="300"/>
            <p14:sldId id="270"/>
            <p14:sldId id="271"/>
            <p14:sldId id="272"/>
            <p14:sldId id="273"/>
            <p14:sldId id="274"/>
            <p14:sldId id="275"/>
            <p14:sldId id="276"/>
            <p14:sldId id="277"/>
            <p14:sldId id="278"/>
            <p14:sldId id="279"/>
            <p14:sldId id="280"/>
            <p14:sldId id="281"/>
            <p14:sldId id="282"/>
            <p14:sldId id="283"/>
            <p14:sldId id="284"/>
            <p14:sldId id="294"/>
            <p14:sldId id="292"/>
            <p14:sldId id="293"/>
            <p14:sldId id="287"/>
            <p14:sldId id="289"/>
            <p14:sldId id="288"/>
            <p14:sldId id="295"/>
            <p14:sldId id="291"/>
            <p14:sldId id="290"/>
            <p14:sldId id="296"/>
            <p14:sldId id="297"/>
            <p14:sldId id="286"/>
            <p14:sldId id="298"/>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96"/>
    <p:restoredTop sz="96327"/>
  </p:normalViewPr>
  <p:slideViewPr>
    <p:cSldViewPr snapToGrid="0">
      <p:cViewPr varScale="1">
        <p:scale>
          <a:sx n="139" d="100"/>
          <a:sy n="139" d="100"/>
        </p:scale>
        <p:origin x="192" y="1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1BE5B-B97A-284E-B9BA-AD45CD112878}" type="datetimeFigureOut">
              <a:rPr lang="en-US" smtClean="0"/>
              <a:t>2/25/24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856DC-C7BD-7D44-8538-EEFCFE5646D4}" type="slidenum">
              <a:rPr lang="en-US" smtClean="0"/>
              <a:t>‹#›</a:t>
            </a:fld>
            <a:endParaRPr lang="en-US"/>
          </a:p>
        </p:txBody>
      </p:sp>
    </p:spTree>
    <p:extLst>
      <p:ext uri="{BB962C8B-B14F-4D97-AF65-F5344CB8AC3E}">
        <p14:creationId xmlns:p14="http://schemas.microsoft.com/office/powerpoint/2010/main" val="2763740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3790-D595-47CA-CCBB-248C891C7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7183B-721B-D211-9717-119807D92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DD38A6-383D-3C29-3D09-27F399C76382}"/>
              </a:ext>
            </a:extLst>
          </p:cNvPr>
          <p:cNvSpPr>
            <a:spLocks noGrp="1"/>
          </p:cNvSpPr>
          <p:nvPr>
            <p:ph type="dt" sz="half" idx="10"/>
          </p:nvPr>
        </p:nvSpPr>
        <p:spPr/>
        <p:txBody>
          <a:bodyPr/>
          <a:lstStyle/>
          <a:p>
            <a:fld id="{9B195E20-42E0-4147-9778-1F4BC48694EB}" type="datetime1">
              <a:rPr lang="en-US" smtClean="0"/>
              <a:t>2/25/24</a:t>
            </a:fld>
            <a:endParaRPr lang="en-US"/>
          </a:p>
        </p:txBody>
      </p:sp>
      <p:sp>
        <p:nvSpPr>
          <p:cNvPr id="5" name="Footer Placeholder 4">
            <a:extLst>
              <a:ext uri="{FF2B5EF4-FFF2-40B4-BE49-F238E27FC236}">
                <a16:creationId xmlns:a16="http://schemas.microsoft.com/office/drawing/2014/main" id="{1245CD54-FE54-DB72-57E0-4F7183C93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1C444-0304-5EBB-76DD-8AB96329DDA6}"/>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91205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0E57-C4E8-B719-4D3F-47E207846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9F9F04-E279-7557-8A60-D7E5B5318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56CE0-792B-3A8D-880F-18AE2113046C}"/>
              </a:ext>
            </a:extLst>
          </p:cNvPr>
          <p:cNvSpPr>
            <a:spLocks noGrp="1"/>
          </p:cNvSpPr>
          <p:nvPr>
            <p:ph type="dt" sz="half" idx="10"/>
          </p:nvPr>
        </p:nvSpPr>
        <p:spPr/>
        <p:txBody>
          <a:bodyPr/>
          <a:lstStyle/>
          <a:p>
            <a:fld id="{A21575A4-E38A-6C43-86BF-41C40DD5196D}" type="datetime1">
              <a:rPr lang="en-US" smtClean="0"/>
              <a:t>2/25/24</a:t>
            </a:fld>
            <a:endParaRPr lang="en-US"/>
          </a:p>
        </p:txBody>
      </p:sp>
      <p:sp>
        <p:nvSpPr>
          <p:cNvPr id="5" name="Footer Placeholder 4">
            <a:extLst>
              <a:ext uri="{FF2B5EF4-FFF2-40B4-BE49-F238E27FC236}">
                <a16:creationId xmlns:a16="http://schemas.microsoft.com/office/drawing/2014/main" id="{E903D367-091F-52A9-003C-DDDD1E074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CD1E2-9068-85B4-779E-2F6749101F33}"/>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342472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361600-62FF-53D7-1144-D610E5648B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BF379B-9405-F9A6-10AC-528F9C60BA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6CC0A-AA5A-62CA-25D6-4E96E29E7834}"/>
              </a:ext>
            </a:extLst>
          </p:cNvPr>
          <p:cNvSpPr>
            <a:spLocks noGrp="1"/>
          </p:cNvSpPr>
          <p:nvPr>
            <p:ph type="dt" sz="half" idx="10"/>
          </p:nvPr>
        </p:nvSpPr>
        <p:spPr/>
        <p:txBody>
          <a:bodyPr/>
          <a:lstStyle/>
          <a:p>
            <a:fld id="{EC5D3E14-9D8E-3345-A021-4ED06091C6A0}" type="datetime1">
              <a:rPr lang="en-US" smtClean="0"/>
              <a:t>2/25/24</a:t>
            </a:fld>
            <a:endParaRPr lang="en-US"/>
          </a:p>
        </p:txBody>
      </p:sp>
      <p:sp>
        <p:nvSpPr>
          <p:cNvPr id="5" name="Footer Placeholder 4">
            <a:extLst>
              <a:ext uri="{FF2B5EF4-FFF2-40B4-BE49-F238E27FC236}">
                <a16:creationId xmlns:a16="http://schemas.microsoft.com/office/drawing/2014/main" id="{1B33E8AC-8033-38E1-3540-570C95EF9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7B920-FD93-3C97-8AFD-34E570262896}"/>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195822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9998-B643-164E-2462-102AFDCBC2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904E1F-AA60-08AB-B93F-24D64EB9E8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E0B93-A3D7-47AA-40EC-2179331885A9}"/>
              </a:ext>
            </a:extLst>
          </p:cNvPr>
          <p:cNvSpPr>
            <a:spLocks noGrp="1"/>
          </p:cNvSpPr>
          <p:nvPr>
            <p:ph type="dt" sz="half" idx="10"/>
          </p:nvPr>
        </p:nvSpPr>
        <p:spPr/>
        <p:txBody>
          <a:bodyPr/>
          <a:lstStyle/>
          <a:p>
            <a:fld id="{80F06652-901E-2849-A87E-56800F9CC188}" type="datetime1">
              <a:rPr lang="en-US" smtClean="0"/>
              <a:t>2/25/24</a:t>
            </a:fld>
            <a:endParaRPr lang="en-US"/>
          </a:p>
        </p:txBody>
      </p:sp>
      <p:sp>
        <p:nvSpPr>
          <p:cNvPr id="5" name="Footer Placeholder 4">
            <a:extLst>
              <a:ext uri="{FF2B5EF4-FFF2-40B4-BE49-F238E27FC236}">
                <a16:creationId xmlns:a16="http://schemas.microsoft.com/office/drawing/2014/main" id="{FFFDA4E8-1F8A-BECA-CF7D-8DC303A27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D057A-062F-49B1-5DB5-BC146412AFD1}"/>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302663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4DC-F661-BCD6-6E9E-0494279A6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75DB1-3501-291E-8F3D-27AF482BC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E2B3F-F2AD-F192-FA5F-217AA51836A0}"/>
              </a:ext>
            </a:extLst>
          </p:cNvPr>
          <p:cNvSpPr>
            <a:spLocks noGrp="1"/>
          </p:cNvSpPr>
          <p:nvPr>
            <p:ph type="dt" sz="half" idx="10"/>
          </p:nvPr>
        </p:nvSpPr>
        <p:spPr/>
        <p:txBody>
          <a:bodyPr/>
          <a:lstStyle/>
          <a:p>
            <a:fld id="{CC0169BB-0441-094D-97BB-4891670BB427}" type="datetime1">
              <a:rPr lang="en-US" smtClean="0"/>
              <a:t>2/25/24</a:t>
            </a:fld>
            <a:endParaRPr lang="en-US"/>
          </a:p>
        </p:txBody>
      </p:sp>
      <p:sp>
        <p:nvSpPr>
          <p:cNvPr id="5" name="Footer Placeholder 4">
            <a:extLst>
              <a:ext uri="{FF2B5EF4-FFF2-40B4-BE49-F238E27FC236}">
                <a16:creationId xmlns:a16="http://schemas.microsoft.com/office/drawing/2014/main" id="{ED4FB319-91CA-DACB-F403-3A0740CA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98BE9-AC84-2D3C-43B9-5E121D4834F6}"/>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25202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E000-4BEF-2B72-48B9-AAD82A01E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249E3-C117-EE68-AA85-A784A687F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D2879-A701-7CC6-B285-B564EF0EF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09D6EC-225E-49FC-F0E2-6915779042C3}"/>
              </a:ext>
            </a:extLst>
          </p:cNvPr>
          <p:cNvSpPr>
            <a:spLocks noGrp="1"/>
          </p:cNvSpPr>
          <p:nvPr>
            <p:ph type="dt" sz="half" idx="10"/>
          </p:nvPr>
        </p:nvSpPr>
        <p:spPr/>
        <p:txBody>
          <a:bodyPr/>
          <a:lstStyle/>
          <a:p>
            <a:fld id="{C4895167-4B2C-EE45-BD28-8AC76A2AFDD7}" type="datetime1">
              <a:rPr lang="en-US" smtClean="0"/>
              <a:t>2/25/24</a:t>
            </a:fld>
            <a:endParaRPr lang="en-US"/>
          </a:p>
        </p:txBody>
      </p:sp>
      <p:sp>
        <p:nvSpPr>
          <p:cNvPr id="6" name="Footer Placeholder 5">
            <a:extLst>
              <a:ext uri="{FF2B5EF4-FFF2-40B4-BE49-F238E27FC236}">
                <a16:creationId xmlns:a16="http://schemas.microsoft.com/office/drawing/2014/main" id="{B196ECE3-83FC-D0FE-F055-EF801E185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71E48-CCE4-3CCF-C18B-18F79D01F62A}"/>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11969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711-8804-E322-81BC-25245E9F9C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8B1008-FF42-FD3B-1A70-AE4BD89A5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101645-8CFA-A0DE-E803-8DCE59265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848E47-632C-16C2-D67F-AD479429F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D71650-9E22-7228-16A7-1738033B2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02F33C-04C6-9226-EB2A-976022F89378}"/>
              </a:ext>
            </a:extLst>
          </p:cNvPr>
          <p:cNvSpPr>
            <a:spLocks noGrp="1"/>
          </p:cNvSpPr>
          <p:nvPr>
            <p:ph type="dt" sz="half" idx="10"/>
          </p:nvPr>
        </p:nvSpPr>
        <p:spPr/>
        <p:txBody>
          <a:bodyPr/>
          <a:lstStyle/>
          <a:p>
            <a:fld id="{87F9BAB7-0596-964F-9C8D-84F3F60C4D9B}" type="datetime1">
              <a:rPr lang="en-US" smtClean="0"/>
              <a:t>2/25/24</a:t>
            </a:fld>
            <a:endParaRPr lang="en-US"/>
          </a:p>
        </p:txBody>
      </p:sp>
      <p:sp>
        <p:nvSpPr>
          <p:cNvPr id="8" name="Footer Placeholder 7">
            <a:extLst>
              <a:ext uri="{FF2B5EF4-FFF2-40B4-BE49-F238E27FC236}">
                <a16:creationId xmlns:a16="http://schemas.microsoft.com/office/drawing/2014/main" id="{BD669AEF-0D78-62A3-7983-8A600BE524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F2A5B1-7208-123F-C097-48B1CDE713FF}"/>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57192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9510-E983-BFC3-044B-681830D6F9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559AD-B3C5-6AF6-439A-6BE8D726F616}"/>
              </a:ext>
            </a:extLst>
          </p:cNvPr>
          <p:cNvSpPr>
            <a:spLocks noGrp="1"/>
          </p:cNvSpPr>
          <p:nvPr>
            <p:ph type="dt" sz="half" idx="10"/>
          </p:nvPr>
        </p:nvSpPr>
        <p:spPr/>
        <p:txBody>
          <a:bodyPr/>
          <a:lstStyle/>
          <a:p>
            <a:fld id="{D6BE6BC7-52E4-1E46-A3DE-A4E437228939}" type="datetime1">
              <a:rPr lang="en-US" smtClean="0"/>
              <a:t>2/25/24</a:t>
            </a:fld>
            <a:endParaRPr lang="en-US"/>
          </a:p>
        </p:txBody>
      </p:sp>
      <p:sp>
        <p:nvSpPr>
          <p:cNvPr id="4" name="Footer Placeholder 3">
            <a:extLst>
              <a:ext uri="{FF2B5EF4-FFF2-40B4-BE49-F238E27FC236}">
                <a16:creationId xmlns:a16="http://schemas.microsoft.com/office/drawing/2014/main" id="{5C202691-666B-3D66-15A4-7DA0517BC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6030B-9814-F247-EF4A-17E0ECB72C89}"/>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422551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EFDAFA-4B51-D244-817E-3965CF8BE116}"/>
              </a:ext>
            </a:extLst>
          </p:cNvPr>
          <p:cNvSpPr>
            <a:spLocks noGrp="1"/>
          </p:cNvSpPr>
          <p:nvPr>
            <p:ph type="dt" sz="half" idx="10"/>
          </p:nvPr>
        </p:nvSpPr>
        <p:spPr/>
        <p:txBody>
          <a:bodyPr/>
          <a:lstStyle/>
          <a:p>
            <a:fld id="{B40927BD-DCBA-FA4F-A866-459969E3D365}" type="datetime1">
              <a:rPr lang="en-US" smtClean="0"/>
              <a:t>2/25/24</a:t>
            </a:fld>
            <a:endParaRPr lang="en-US"/>
          </a:p>
        </p:txBody>
      </p:sp>
      <p:sp>
        <p:nvSpPr>
          <p:cNvPr id="3" name="Footer Placeholder 2">
            <a:extLst>
              <a:ext uri="{FF2B5EF4-FFF2-40B4-BE49-F238E27FC236}">
                <a16:creationId xmlns:a16="http://schemas.microsoft.com/office/drawing/2014/main" id="{DA9120C9-C916-447E-18D8-30668D9242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AF6DC4-43CD-EF46-FF3D-617C491A28D4}"/>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208718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C76B-6524-02AB-E4D7-C8869821D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97DDE3-90EA-B8F4-2AB9-69F51E786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0B61BA-0B8B-7966-6355-2AC98B9F7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5A2C9-FBE8-4389-2E7C-7F40DBD28D7F}"/>
              </a:ext>
            </a:extLst>
          </p:cNvPr>
          <p:cNvSpPr>
            <a:spLocks noGrp="1"/>
          </p:cNvSpPr>
          <p:nvPr>
            <p:ph type="dt" sz="half" idx="10"/>
          </p:nvPr>
        </p:nvSpPr>
        <p:spPr/>
        <p:txBody>
          <a:bodyPr/>
          <a:lstStyle/>
          <a:p>
            <a:fld id="{647CC3E7-394A-184F-8E91-4FE9EDFB086F}" type="datetime1">
              <a:rPr lang="en-US" smtClean="0"/>
              <a:t>2/25/24</a:t>
            </a:fld>
            <a:endParaRPr lang="en-US"/>
          </a:p>
        </p:txBody>
      </p:sp>
      <p:sp>
        <p:nvSpPr>
          <p:cNvPr id="6" name="Footer Placeholder 5">
            <a:extLst>
              <a:ext uri="{FF2B5EF4-FFF2-40B4-BE49-F238E27FC236}">
                <a16:creationId xmlns:a16="http://schemas.microsoft.com/office/drawing/2014/main" id="{3D20D4A5-0AD8-E4C2-D1AD-F016BA1AF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CF8FF-7877-2A23-BC70-1BCF82E9EC3D}"/>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189884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6AC7-BA65-7E81-1384-F23FB7C15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736D64-696D-A1E1-EB83-B0A8B1EAD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4226BF-2C04-E230-F558-7B074988E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AD14B-BFC1-2D0C-D422-011D11CA5589}"/>
              </a:ext>
            </a:extLst>
          </p:cNvPr>
          <p:cNvSpPr>
            <a:spLocks noGrp="1"/>
          </p:cNvSpPr>
          <p:nvPr>
            <p:ph type="dt" sz="half" idx="10"/>
          </p:nvPr>
        </p:nvSpPr>
        <p:spPr/>
        <p:txBody>
          <a:bodyPr/>
          <a:lstStyle/>
          <a:p>
            <a:fld id="{EB753F62-4440-004F-BC2C-FDEDA1E2992E}" type="datetime1">
              <a:rPr lang="en-US" smtClean="0"/>
              <a:t>2/25/24</a:t>
            </a:fld>
            <a:endParaRPr lang="en-US"/>
          </a:p>
        </p:txBody>
      </p:sp>
      <p:sp>
        <p:nvSpPr>
          <p:cNvPr id="6" name="Footer Placeholder 5">
            <a:extLst>
              <a:ext uri="{FF2B5EF4-FFF2-40B4-BE49-F238E27FC236}">
                <a16:creationId xmlns:a16="http://schemas.microsoft.com/office/drawing/2014/main" id="{0B7507D4-9818-69F4-C005-6CF24374D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B3F5D-8576-603E-B2C6-25AD3E16CE99}"/>
              </a:ext>
            </a:extLst>
          </p:cNvPr>
          <p:cNvSpPr>
            <a:spLocks noGrp="1"/>
          </p:cNvSpPr>
          <p:nvPr>
            <p:ph type="sldNum" sz="quarter" idx="12"/>
          </p:nvPr>
        </p:nvSpPr>
        <p:spPr/>
        <p:txBody>
          <a:bodyPr/>
          <a:lstStyle/>
          <a:p>
            <a:fld id="{92AF051A-FF74-2247-B065-E58DA1926FE1}" type="slidenum">
              <a:rPr lang="en-US" smtClean="0"/>
              <a:t>‹#›</a:t>
            </a:fld>
            <a:endParaRPr lang="en-US"/>
          </a:p>
        </p:txBody>
      </p:sp>
    </p:spTree>
    <p:extLst>
      <p:ext uri="{BB962C8B-B14F-4D97-AF65-F5344CB8AC3E}">
        <p14:creationId xmlns:p14="http://schemas.microsoft.com/office/powerpoint/2010/main" val="420730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07F900-10BF-31AD-3210-7CF429A89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DB7E66-A86A-384A-6F7D-7AA6B882F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445CF-EBDD-9E3F-C7C9-E63BE8D29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6DB7F-A274-7447-8FBB-7574C1E0E5F3}" type="datetime1">
              <a:rPr lang="en-US" smtClean="0"/>
              <a:t>2/25/24</a:t>
            </a:fld>
            <a:endParaRPr lang="en-US"/>
          </a:p>
        </p:txBody>
      </p:sp>
      <p:sp>
        <p:nvSpPr>
          <p:cNvPr id="5" name="Footer Placeholder 4">
            <a:extLst>
              <a:ext uri="{FF2B5EF4-FFF2-40B4-BE49-F238E27FC236}">
                <a16:creationId xmlns:a16="http://schemas.microsoft.com/office/drawing/2014/main" id="{C165BC25-387D-803E-C02C-AA1E79CCA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427E44-9AF6-EC6C-8071-6EA1E6FAC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F051A-FF74-2247-B065-E58DA1926FE1}" type="slidenum">
              <a:rPr lang="en-US" smtClean="0"/>
              <a:t>‹#›</a:t>
            </a:fld>
            <a:endParaRPr lang="en-US"/>
          </a:p>
        </p:txBody>
      </p:sp>
    </p:spTree>
    <p:extLst>
      <p:ext uri="{BB962C8B-B14F-4D97-AF65-F5344CB8AC3E}">
        <p14:creationId xmlns:p14="http://schemas.microsoft.com/office/powerpoint/2010/main" val="81344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research.stlouisfed.org/publications/page1-econ/2020/08/03/the-feds-new-monetary-policy-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stlouisfed.org/in-plain-english/expansionary-and-contractionary-policy"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stlouisfed.org/in-plain-english/expansionary-and-contractionary-policy"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federalreserve.gov/default.ht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federalreserve.gov/default.ht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federalreserve.gov/default.htm"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federalreserve.gov/default.htm"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amazon.com/Numbers-Survival-Guide-Economic-Indicators/dp/1887147039/ref=sr_1_1?crid=3E5TXG5F0Q5QI&amp;keywords=by+the+numbers+a+survival+guide+to+economic+indicators&amp;qid=1708305437&amp;sprefix=by+the+numbers+a+survival+guide+to+economic+indicators%2Caps%2C103&amp;sr=8-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CCA3-9BA4-BDE7-7041-1D477B2438E0}"/>
              </a:ext>
            </a:extLst>
          </p:cNvPr>
          <p:cNvSpPr>
            <a:spLocks noGrp="1"/>
          </p:cNvSpPr>
          <p:nvPr>
            <p:ph type="ctrTitle"/>
          </p:nvPr>
        </p:nvSpPr>
        <p:spPr/>
        <p:txBody>
          <a:bodyPr/>
          <a:lstStyle/>
          <a:p>
            <a:r>
              <a:rPr lang="en-US" dirty="0"/>
              <a:t>The macro minimum for quantitative research</a:t>
            </a:r>
          </a:p>
        </p:txBody>
      </p:sp>
      <p:sp>
        <p:nvSpPr>
          <p:cNvPr id="3" name="Subtitle 2">
            <a:extLst>
              <a:ext uri="{FF2B5EF4-FFF2-40B4-BE49-F238E27FC236}">
                <a16:creationId xmlns:a16="http://schemas.microsoft.com/office/drawing/2014/main" id="{3A670B82-167B-6E08-66AE-356040091C8A}"/>
              </a:ext>
            </a:extLst>
          </p:cNvPr>
          <p:cNvSpPr>
            <a:spLocks noGrp="1"/>
          </p:cNvSpPr>
          <p:nvPr>
            <p:ph type="subTitle" idx="1"/>
          </p:nvPr>
        </p:nvSpPr>
        <p:spPr/>
        <p:txBody>
          <a:bodyPr/>
          <a:lstStyle/>
          <a:p>
            <a:r>
              <a:rPr lang="en-US" dirty="0" err="1"/>
              <a:t>Oualid</a:t>
            </a:r>
            <a:r>
              <a:rPr lang="en-US" dirty="0"/>
              <a:t> </a:t>
            </a:r>
            <a:r>
              <a:rPr lang="en-US" dirty="0" err="1"/>
              <a:t>Missaoui</a:t>
            </a:r>
            <a:endParaRPr lang="en-US" dirty="0"/>
          </a:p>
        </p:txBody>
      </p:sp>
      <p:sp>
        <p:nvSpPr>
          <p:cNvPr id="4" name="Slide Number Placeholder 3">
            <a:extLst>
              <a:ext uri="{FF2B5EF4-FFF2-40B4-BE49-F238E27FC236}">
                <a16:creationId xmlns:a16="http://schemas.microsoft.com/office/drawing/2014/main" id="{EBCB2642-35CC-EAFD-9520-0B972147472E}"/>
              </a:ext>
            </a:extLst>
          </p:cNvPr>
          <p:cNvSpPr>
            <a:spLocks noGrp="1"/>
          </p:cNvSpPr>
          <p:nvPr>
            <p:ph type="sldNum" sz="quarter" idx="12"/>
          </p:nvPr>
        </p:nvSpPr>
        <p:spPr/>
        <p:txBody>
          <a:bodyPr/>
          <a:lstStyle/>
          <a:p>
            <a:fld id="{92AF051A-FF74-2247-B065-E58DA1926FE1}" type="slidenum">
              <a:rPr lang="en-US" smtClean="0"/>
              <a:t>1</a:t>
            </a:fld>
            <a:endParaRPr lang="en-US"/>
          </a:p>
        </p:txBody>
      </p:sp>
    </p:spTree>
    <p:extLst>
      <p:ext uri="{BB962C8B-B14F-4D97-AF65-F5344CB8AC3E}">
        <p14:creationId xmlns:p14="http://schemas.microsoft.com/office/powerpoint/2010/main" val="41064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27A4-7E71-44A5-58DB-066F9B49D65B}"/>
              </a:ext>
            </a:extLst>
          </p:cNvPr>
          <p:cNvSpPr>
            <a:spLocks noGrp="1"/>
          </p:cNvSpPr>
          <p:nvPr>
            <p:ph type="title"/>
          </p:nvPr>
        </p:nvSpPr>
        <p:spPr>
          <a:xfrm>
            <a:off x="780600" y="127525"/>
            <a:ext cx="10515600" cy="434315"/>
          </a:xfrm>
        </p:spPr>
        <p:txBody>
          <a:bodyPr>
            <a:normAutofit fontScale="90000"/>
          </a:bodyPr>
          <a:lstStyle/>
          <a:p>
            <a:r>
              <a:rPr lang="en-US" sz="2800" dirty="0"/>
              <a:t>Release dates for Economic indicators in the US</a:t>
            </a:r>
          </a:p>
        </p:txBody>
      </p:sp>
      <p:graphicFrame>
        <p:nvGraphicFramePr>
          <p:cNvPr id="4" name="Content Placeholder 3">
            <a:extLst>
              <a:ext uri="{FF2B5EF4-FFF2-40B4-BE49-F238E27FC236}">
                <a16:creationId xmlns:a16="http://schemas.microsoft.com/office/drawing/2014/main" id="{787E13B2-4358-7BED-4004-8EF406BE495E}"/>
              </a:ext>
            </a:extLst>
          </p:cNvPr>
          <p:cNvGraphicFramePr>
            <a:graphicFrameLocks noGrp="1"/>
          </p:cNvGraphicFramePr>
          <p:nvPr>
            <p:ph idx="1"/>
            <p:extLst>
              <p:ext uri="{D42A27DB-BD31-4B8C-83A1-F6EECF244321}">
                <p14:modId xmlns:p14="http://schemas.microsoft.com/office/powerpoint/2010/main" val="2163987036"/>
              </p:ext>
            </p:extLst>
          </p:nvPr>
        </p:nvGraphicFramePr>
        <p:xfrm>
          <a:off x="289200" y="561840"/>
          <a:ext cx="11613600" cy="6092790"/>
        </p:xfrm>
        <a:graphic>
          <a:graphicData uri="http://schemas.openxmlformats.org/drawingml/2006/table">
            <a:tbl>
              <a:tblPr firstRow="1" bandRow="1">
                <a:tableStyleId>{5C22544A-7EE6-4342-B048-85BDC9FD1C3A}</a:tableStyleId>
              </a:tblPr>
              <a:tblGrid>
                <a:gridCol w="3871200">
                  <a:extLst>
                    <a:ext uri="{9D8B030D-6E8A-4147-A177-3AD203B41FA5}">
                      <a16:colId xmlns:a16="http://schemas.microsoft.com/office/drawing/2014/main" val="1899181999"/>
                    </a:ext>
                  </a:extLst>
                </a:gridCol>
                <a:gridCol w="3871200">
                  <a:extLst>
                    <a:ext uri="{9D8B030D-6E8A-4147-A177-3AD203B41FA5}">
                      <a16:colId xmlns:a16="http://schemas.microsoft.com/office/drawing/2014/main" val="1305477421"/>
                    </a:ext>
                  </a:extLst>
                </a:gridCol>
                <a:gridCol w="3871200">
                  <a:extLst>
                    <a:ext uri="{9D8B030D-6E8A-4147-A177-3AD203B41FA5}">
                      <a16:colId xmlns:a16="http://schemas.microsoft.com/office/drawing/2014/main" val="1722614678"/>
                    </a:ext>
                  </a:extLst>
                </a:gridCol>
              </a:tblGrid>
              <a:tr h="222567">
                <a:tc>
                  <a:txBody>
                    <a:bodyPr/>
                    <a:lstStyle/>
                    <a:p>
                      <a:r>
                        <a:rPr lang="en-US" sz="1000" dirty="0"/>
                        <a:t>Report </a:t>
                      </a:r>
                    </a:p>
                  </a:txBody>
                  <a:tcPr/>
                </a:tc>
                <a:tc>
                  <a:txBody>
                    <a:bodyPr/>
                    <a:lstStyle/>
                    <a:p>
                      <a:r>
                        <a:rPr lang="en-US" sz="1000" dirty="0"/>
                        <a:t>Release date</a:t>
                      </a:r>
                    </a:p>
                  </a:txBody>
                  <a:tcPr/>
                </a:tc>
                <a:tc>
                  <a:txBody>
                    <a:bodyPr/>
                    <a:lstStyle/>
                    <a:p>
                      <a:r>
                        <a:rPr lang="en-US" sz="1000" dirty="0"/>
                        <a:t>Source </a:t>
                      </a:r>
                    </a:p>
                  </a:txBody>
                  <a:tcPr/>
                </a:tc>
                <a:extLst>
                  <a:ext uri="{0D108BD9-81ED-4DB2-BD59-A6C34878D82A}">
                    <a16:rowId xmlns:a16="http://schemas.microsoft.com/office/drawing/2014/main" val="1860718113"/>
                  </a:ext>
                </a:extLst>
              </a:tr>
              <a:tr h="222567">
                <a:tc>
                  <a:txBody>
                    <a:bodyPr/>
                    <a:lstStyle/>
                    <a:p>
                      <a:r>
                        <a:rPr lang="en-US" sz="1000" dirty="0"/>
                        <a:t>Initial Unemployment claims </a:t>
                      </a:r>
                    </a:p>
                  </a:txBody>
                  <a:tcPr/>
                </a:tc>
                <a:tc>
                  <a:txBody>
                    <a:bodyPr/>
                    <a:lstStyle/>
                    <a:p>
                      <a:r>
                        <a:rPr lang="en-US" sz="1000" dirty="0"/>
                        <a:t>Weekly, every Thursday a</a:t>
                      </a:r>
                    </a:p>
                  </a:txBody>
                  <a:tcPr/>
                </a:tc>
                <a:tc>
                  <a:txBody>
                    <a:bodyPr/>
                    <a:lstStyle/>
                    <a:p>
                      <a:r>
                        <a:rPr lang="en-US" sz="1000" dirty="0"/>
                        <a:t>Department of labor </a:t>
                      </a:r>
                    </a:p>
                  </a:txBody>
                  <a:tcPr/>
                </a:tc>
                <a:extLst>
                  <a:ext uri="{0D108BD9-81ED-4DB2-BD59-A6C34878D82A}">
                    <a16:rowId xmlns:a16="http://schemas.microsoft.com/office/drawing/2014/main" val="3285127461"/>
                  </a:ext>
                </a:extLst>
              </a:tr>
              <a:tr h="222567">
                <a:tc>
                  <a:txBody>
                    <a:bodyPr/>
                    <a:lstStyle/>
                    <a:p>
                      <a:r>
                        <a:rPr lang="en-US" sz="1000" dirty="0"/>
                        <a:t>Car sales </a:t>
                      </a:r>
                    </a:p>
                  </a:txBody>
                  <a:tcPr/>
                </a:tc>
                <a:tc>
                  <a:txBody>
                    <a:bodyPr/>
                    <a:lstStyle/>
                    <a:p>
                      <a:r>
                        <a:rPr lang="en-US" sz="1000" dirty="0"/>
                        <a:t>Monthly, 1-3 business days after the end of the month </a:t>
                      </a:r>
                    </a:p>
                  </a:txBody>
                  <a:tcPr/>
                </a:tc>
                <a:tc>
                  <a:txBody>
                    <a:bodyPr/>
                    <a:lstStyle/>
                    <a:p>
                      <a:r>
                        <a:rPr lang="en-US" sz="1000" dirty="0"/>
                        <a:t>Individual auto-makers </a:t>
                      </a:r>
                    </a:p>
                  </a:txBody>
                  <a:tcPr/>
                </a:tc>
                <a:extLst>
                  <a:ext uri="{0D108BD9-81ED-4DB2-BD59-A6C34878D82A}">
                    <a16:rowId xmlns:a16="http://schemas.microsoft.com/office/drawing/2014/main" val="4271896151"/>
                  </a:ext>
                </a:extLst>
              </a:tr>
              <a:tr h="222567">
                <a:tc>
                  <a:txBody>
                    <a:bodyPr/>
                    <a:lstStyle/>
                    <a:p>
                      <a:r>
                        <a:rPr lang="en-US" sz="1000" dirty="0"/>
                        <a:t>Purchasing managers’ report </a:t>
                      </a:r>
                    </a:p>
                  </a:txBody>
                  <a:tcPr/>
                </a:tc>
                <a:tc>
                  <a:txBody>
                    <a:bodyPr/>
                    <a:lstStyle/>
                    <a:p>
                      <a:r>
                        <a:rPr lang="en-US" sz="1000" dirty="0"/>
                        <a:t>Monthly, 1</a:t>
                      </a:r>
                      <a:r>
                        <a:rPr lang="en-US" sz="1000" baseline="30000" dirty="0"/>
                        <a:t>st</a:t>
                      </a:r>
                      <a:r>
                        <a:rPr lang="en-US" sz="1000" dirty="0"/>
                        <a:t> business day of following month </a:t>
                      </a:r>
                    </a:p>
                  </a:txBody>
                  <a:tcPr/>
                </a:tc>
                <a:tc>
                  <a:txBody>
                    <a:bodyPr/>
                    <a:lstStyle/>
                    <a:p>
                      <a:r>
                        <a:rPr lang="en-US" sz="1000" dirty="0"/>
                        <a:t>Institute of Supply Management </a:t>
                      </a:r>
                    </a:p>
                  </a:txBody>
                  <a:tcPr/>
                </a:tc>
                <a:extLst>
                  <a:ext uri="{0D108BD9-81ED-4DB2-BD59-A6C34878D82A}">
                    <a16:rowId xmlns:a16="http://schemas.microsoft.com/office/drawing/2014/main" val="2228291488"/>
                  </a:ext>
                </a:extLst>
              </a:tr>
              <a:tr h="222567">
                <a:tc>
                  <a:txBody>
                    <a:bodyPr/>
                    <a:lstStyle/>
                    <a:p>
                      <a:r>
                        <a:rPr lang="en-US" sz="1000" dirty="0"/>
                        <a:t>Employment </a:t>
                      </a:r>
                    </a:p>
                  </a:txBody>
                  <a:tcPr/>
                </a:tc>
                <a:tc>
                  <a:txBody>
                    <a:bodyPr/>
                    <a:lstStyle/>
                    <a:p>
                      <a:r>
                        <a:rPr lang="en-US" sz="1000" dirty="0"/>
                        <a:t>Monthly, first Friday of each month </a:t>
                      </a:r>
                    </a:p>
                  </a:txBody>
                  <a:tcPr/>
                </a:tc>
                <a:tc>
                  <a:txBody>
                    <a:bodyPr/>
                    <a:lstStyle/>
                    <a:p>
                      <a:r>
                        <a:rPr lang="en-US" sz="1000" dirty="0"/>
                        <a:t>US Bureau of labor Statistics </a:t>
                      </a:r>
                    </a:p>
                  </a:txBody>
                  <a:tcPr/>
                </a:tc>
                <a:extLst>
                  <a:ext uri="{0D108BD9-81ED-4DB2-BD59-A6C34878D82A}">
                    <a16:rowId xmlns:a16="http://schemas.microsoft.com/office/drawing/2014/main" val="1859514140"/>
                  </a:ext>
                </a:extLst>
              </a:tr>
              <a:tr h="222567">
                <a:tc>
                  <a:txBody>
                    <a:bodyPr/>
                    <a:lstStyle/>
                    <a:p>
                      <a:r>
                        <a:rPr lang="en-US" sz="1000" dirty="0"/>
                        <a:t>Producer Price Index (PPI)</a:t>
                      </a:r>
                    </a:p>
                  </a:txBody>
                  <a:tcPr/>
                </a:tc>
                <a:tc>
                  <a:txBody>
                    <a:bodyPr/>
                    <a:lstStyle/>
                    <a:p>
                      <a:r>
                        <a:rPr lang="en-US" sz="1000" dirty="0"/>
                        <a:t>Monthly, around 11</a:t>
                      </a:r>
                      <a:r>
                        <a:rPr lang="en-US" sz="1000" baseline="30000" dirty="0"/>
                        <a:t>th</a:t>
                      </a:r>
                      <a:r>
                        <a:rPr lang="en-US" sz="1000" dirty="0"/>
                        <a:t> or 12</a:t>
                      </a:r>
                      <a:r>
                        <a:rPr lang="en-US" sz="1000" baseline="30000" dirty="0"/>
                        <a:t>th</a:t>
                      </a:r>
                      <a:r>
                        <a:rPr lang="en-US" sz="1000" dirty="0"/>
                        <a:t> business day of the month </a:t>
                      </a:r>
                    </a:p>
                  </a:txBody>
                  <a:tcPr/>
                </a:tc>
                <a:tc>
                  <a:txBody>
                    <a:bodyPr/>
                    <a:lstStyle/>
                    <a:p>
                      <a:r>
                        <a:rPr lang="en-US" sz="1000" dirty="0"/>
                        <a:t>Bureau of labor statistics </a:t>
                      </a:r>
                    </a:p>
                  </a:txBody>
                  <a:tcPr/>
                </a:tc>
                <a:extLst>
                  <a:ext uri="{0D108BD9-81ED-4DB2-BD59-A6C34878D82A}">
                    <a16:rowId xmlns:a16="http://schemas.microsoft.com/office/drawing/2014/main" val="1806321803"/>
                  </a:ext>
                </a:extLst>
              </a:tr>
              <a:tr h="222567">
                <a:tc>
                  <a:txBody>
                    <a:bodyPr/>
                    <a:lstStyle/>
                    <a:p>
                      <a:r>
                        <a:rPr lang="en-US" sz="1000" dirty="0"/>
                        <a:t>Retail sales </a:t>
                      </a:r>
                    </a:p>
                  </a:txBody>
                  <a:tcPr/>
                </a:tc>
                <a:tc>
                  <a:txBody>
                    <a:bodyPr/>
                    <a:lstStyle/>
                    <a:p>
                      <a:r>
                        <a:rPr lang="en-US" sz="1000" dirty="0"/>
                        <a:t>Monthly, around the 12</a:t>
                      </a:r>
                      <a:r>
                        <a:rPr lang="en-US" sz="1000" baseline="30000" dirty="0"/>
                        <a:t>th</a:t>
                      </a:r>
                      <a:r>
                        <a:rPr lang="en-US" sz="1000" dirty="0"/>
                        <a:t> business day </a:t>
                      </a:r>
                    </a:p>
                  </a:txBody>
                  <a:tcPr/>
                </a:tc>
                <a:tc>
                  <a:txBody>
                    <a:bodyPr/>
                    <a:lstStyle/>
                    <a:p>
                      <a:r>
                        <a:rPr lang="en-US" sz="1000" dirty="0"/>
                        <a:t>US Census Bureau, department of commerce </a:t>
                      </a:r>
                    </a:p>
                  </a:txBody>
                  <a:tcPr/>
                </a:tc>
                <a:extLst>
                  <a:ext uri="{0D108BD9-81ED-4DB2-BD59-A6C34878D82A}">
                    <a16:rowId xmlns:a16="http://schemas.microsoft.com/office/drawing/2014/main" val="337260903"/>
                  </a:ext>
                </a:extLst>
              </a:tr>
              <a:tr h="222567">
                <a:tc>
                  <a:txBody>
                    <a:bodyPr/>
                    <a:lstStyle/>
                    <a:p>
                      <a:r>
                        <a:rPr lang="en-US" sz="1000" dirty="0"/>
                        <a:t>Industrial Production/ Capacity Utilization </a:t>
                      </a:r>
                    </a:p>
                  </a:txBody>
                  <a:tcPr/>
                </a:tc>
                <a:tc>
                  <a:txBody>
                    <a:bodyPr/>
                    <a:lstStyle/>
                    <a:p>
                      <a:r>
                        <a:rPr lang="en-US" sz="1000" dirty="0"/>
                        <a:t>Monthly, 16</a:t>
                      </a:r>
                      <a:r>
                        <a:rPr lang="en-US" sz="1000" baseline="30000" dirty="0"/>
                        <a:t>th</a:t>
                      </a:r>
                      <a:r>
                        <a:rPr lang="en-US" sz="1000" dirty="0"/>
                        <a:t>, 17</a:t>
                      </a:r>
                      <a:r>
                        <a:rPr lang="en-US" sz="1000" baseline="30000" dirty="0"/>
                        <a:t>th</a:t>
                      </a:r>
                      <a:r>
                        <a:rPr lang="en-US" sz="1000" dirty="0"/>
                        <a:t> business day</a:t>
                      </a:r>
                    </a:p>
                  </a:txBody>
                  <a:tcPr/>
                </a:tc>
                <a:tc>
                  <a:txBody>
                    <a:bodyPr/>
                    <a:lstStyle/>
                    <a:p>
                      <a:r>
                        <a:rPr lang="en-US" sz="1000" dirty="0"/>
                        <a:t>Federal Reserve, Board of Governors </a:t>
                      </a:r>
                    </a:p>
                  </a:txBody>
                  <a:tcPr/>
                </a:tc>
                <a:extLst>
                  <a:ext uri="{0D108BD9-81ED-4DB2-BD59-A6C34878D82A}">
                    <a16:rowId xmlns:a16="http://schemas.microsoft.com/office/drawing/2014/main" val="4028513744"/>
                  </a:ext>
                </a:extLst>
              </a:tr>
              <a:tr h="222567">
                <a:tc>
                  <a:txBody>
                    <a:bodyPr/>
                    <a:lstStyle/>
                    <a:p>
                      <a:r>
                        <a:rPr lang="en-US" sz="1000" dirty="0"/>
                        <a:t>Consumer sentiment</a:t>
                      </a:r>
                    </a:p>
                  </a:txBody>
                  <a:tcPr/>
                </a:tc>
                <a:tc>
                  <a:txBody>
                    <a:bodyPr/>
                    <a:lstStyle/>
                    <a:p>
                      <a:r>
                        <a:rPr lang="en-US" sz="1000" dirty="0"/>
                        <a:t>Monthly, 10</a:t>
                      </a:r>
                      <a:r>
                        <a:rPr lang="en-US" sz="1000" baseline="30000" dirty="0"/>
                        <a:t>th</a:t>
                      </a:r>
                      <a:r>
                        <a:rPr lang="en-US" sz="1000" dirty="0"/>
                        <a:t> of each month </a:t>
                      </a:r>
                    </a:p>
                  </a:txBody>
                  <a:tcPr/>
                </a:tc>
                <a:tc>
                  <a:txBody>
                    <a:bodyPr/>
                    <a:lstStyle/>
                    <a:p>
                      <a:r>
                        <a:rPr lang="en-US" sz="1000" dirty="0"/>
                        <a:t>University of Michigan’s Survey Research Center </a:t>
                      </a:r>
                    </a:p>
                  </a:txBody>
                  <a:tcPr/>
                </a:tc>
                <a:extLst>
                  <a:ext uri="{0D108BD9-81ED-4DB2-BD59-A6C34878D82A}">
                    <a16:rowId xmlns:a16="http://schemas.microsoft.com/office/drawing/2014/main" val="335307025"/>
                  </a:ext>
                </a:extLst>
              </a:tr>
              <a:tr h="370945">
                <a:tc>
                  <a:txBody>
                    <a:bodyPr/>
                    <a:lstStyle/>
                    <a:p>
                      <a:r>
                        <a:rPr lang="en-US" sz="1000" dirty="0"/>
                        <a:t>Housing starts/Building Permits </a:t>
                      </a:r>
                    </a:p>
                  </a:txBody>
                  <a:tcPr/>
                </a:tc>
                <a:tc>
                  <a:txBody>
                    <a:bodyPr/>
                    <a:lstStyle/>
                    <a:p>
                      <a:r>
                        <a:rPr lang="en-US" sz="1000" dirty="0"/>
                        <a:t>Monthly, around the 17</a:t>
                      </a:r>
                      <a:r>
                        <a:rPr lang="en-US" sz="1000" baseline="30000" dirty="0"/>
                        <a:t>th</a:t>
                      </a:r>
                      <a:r>
                        <a:rPr lang="en-US" sz="1000" dirty="0"/>
                        <a:t> </a:t>
                      </a:r>
                    </a:p>
                  </a:txBody>
                  <a:tcPr/>
                </a:tc>
                <a:tc>
                  <a:txBody>
                    <a:bodyPr/>
                    <a:lstStyle/>
                    <a:p>
                      <a:r>
                        <a:rPr lang="en-US" sz="1000" dirty="0"/>
                        <a:t>US Census bureau and US department of housing and urban development </a:t>
                      </a:r>
                    </a:p>
                  </a:txBody>
                  <a:tcPr/>
                </a:tc>
                <a:extLst>
                  <a:ext uri="{0D108BD9-81ED-4DB2-BD59-A6C34878D82A}">
                    <a16:rowId xmlns:a16="http://schemas.microsoft.com/office/drawing/2014/main" val="1666978205"/>
                  </a:ext>
                </a:extLst>
              </a:tr>
              <a:tr h="222567">
                <a:tc>
                  <a:txBody>
                    <a:bodyPr/>
                    <a:lstStyle/>
                    <a:p>
                      <a:r>
                        <a:rPr lang="en-US" sz="1000" dirty="0"/>
                        <a:t>Consumer price index (CPI)</a:t>
                      </a:r>
                    </a:p>
                  </a:txBody>
                  <a:tcPr/>
                </a:tc>
                <a:tc>
                  <a:txBody>
                    <a:bodyPr/>
                    <a:lstStyle/>
                    <a:p>
                      <a:r>
                        <a:rPr lang="en-US" sz="1000" dirty="0"/>
                        <a:t>Monthly, 10</a:t>
                      </a:r>
                      <a:r>
                        <a:rPr lang="en-US" sz="1000" baseline="30000" dirty="0"/>
                        <a:t>th</a:t>
                      </a:r>
                      <a:r>
                        <a:rPr lang="en-US" sz="1000" dirty="0"/>
                        <a:t> to 15</a:t>
                      </a:r>
                      <a:r>
                        <a:rPr lang="en-US" sz="1000" baseline="30000" dirty="0"/>
                        <a:t>th</a:t>
                      </a:r>
                      <a:r>
                        <a:rPr lang="en-US" sz="1000" dirty="0"/>
                        <a:t> for each month </a:t>
                      </a:r>
                    </a:p>
                  </a:txBody>
                  <a:tcPr/>
                </a:tc>
                <a:tc>
                  <a:txBody>
                    <a:bodyPr/>
                    <a:lstStyle/>
                    <a:p>
                      <a:r>
                        <a:rPr lang="en-US" sz="1000" dirty="0"/>
                        <a:t>Bureau of Labors Statistics , US department of labor </a:t>
                      </a:r>
                    </a:p>
                  </a:txBody>
                  <a:tcPr/>
                </a:tc>
                <a:extLst>
                  <a:ext uri="{0D108BD9-81ED-4DB2-BD59-A6C34878D82A}">
                    <a16:rowId xmlns:a16="http://schemas.microsoft.com/office/drawing/2014/main" val="901069323"/>
                  </a:ext>
                </a:extLst>
              </a:tr>
              <a:tr h="222567">
                <a:tc>
                  <a:txBody>
                    <a:bodyPr/>
                    <a:lstStyle/>
                    <a:p>
                      <a:r>
                        <a:rPr lang="en-US" sz="1000" dirty="0"/>
                        <a:t>Durable goods orders </a:t>
                      </a:r>
                    </a:p>
                  </a:txBody>
                  <a:tcPr/>
                </a:tc>
                <a:tc>
                  <a:txBody>
                    <a:bodyPr/>
                    <a:lstStyle/>
                    <a:p>
                      <a:r>
                        <a:rPr lang="en-US" sz="1000" dirty="0"/>
                        <a:t>Monthly, around 24</a:t>
                      </a:r>
                      <a:r>
                        <a:rPr lang="en-US" sz="1000" baseline="30000" dirty="0"/>
                        <a:t>th</a:t>
                      </a:r>
                      <a:r>
                        <a:rPr lang="en-US" sz="1000" dirty="0"/>
                        <a:t> of the month </a:t>
                      </a:r>
                    </a:p>
                  </a:txBody>
                  <a:tcPr/>
                </a:tc>
                <a:tc>
                  <a:txBody>
                    <a:bodyPr/>
                    <a:lstStyle/>
                    <a:p>
                      <a:r>
                        <a:rPr lang="en-US" sz="1000" dirty="0"/>
                        <a:t>US Census Bureau, department of Commerce </a:t>
                      </a:r>
                    </a:p>
                  </a:txBody>
                  <a:tcPr/>
                </a:tc>
                <a:extLst>
                  <a:ext uri="{0D108BD9-81ED-4DB2-BD59-A6C34878D82A}">
                    <a16:rowId xmlns:a16="http://schemas.microsoft.com/office/drawing/2014/main" val="3299031569"/>
                  </a:ext>
                </a:extLst>
              </a:tr>
              <a:tr h="519323">
                <a:tc>
                  <a:txBody>
                    <a:bodyPr/>
                    <a:lstStyle/>
                    <a:p>
                      <a:r>
                        <a:rPr lang="en-US" sz="1000" dirty="0"/>
                        <a:t>GDP</a:t>
                      </a:r>
                    </a:p>
                  </a:txBody>
                  <a:tcPr/>
                </a:tc>
                <a:tc>
                  <a:txBody>
                    <a:bodyPr/>
                    <a:lstStyle/>
                    <a:p>
                      <a:r>
                        <a:rPr lang="en-US" sz="1000" dirty="0"/>
                        <a:t>Preliminary: released approximately 30 days after the end of the quarter</a:t>
                      </a:r>
                    </a:p>
                    <a:p>
                      <a:r>
                        <a:rPr lang="en-US" sz="1000" dirty="0"/>
                        <a:t>Advanced: about a month after the preliminary estimate  (more accurate)</a:t>
                      </a:r>
                    </a:p>
                    <a:p>
                      <a:r>
                        <a:rPr lang="en-US" sz="1000" dirty="0"/>
                        <a:t>Final:  two months after the advance estimate (most accurate)</a:t>
                      </a:r>
                    </a:p>
                  </a:txBody>
                  <a:tcPr/>
                </a:tc>
                <a:tc>
                  <a:txBody>
                    <a:bodyPr/>
                    <a:lstStyle/>
                    <a:p>
                      <a:r>
                        <a:rPr lang="en-US" sz="1000" dirty="0"/>
                        <a:t>Bureau of Economic Analysis, US department of Commerce </a:t>
                      </a:r>
                    </a:p>
                  </a:txBody>
                  <a:tcPr/>
                </a:tc>
                <a:extLst>
                  <a:ext uri="{0D108BD9-81ED-4DB2-BD59-A6C34878D82A}">
                    <a16:rowId xmlns:a16="http://schemas.microsoft.com/office/drawing/2014/main" val="434132809"/>
                  </a:ext>
                </a:extLst>
              </a:tr>
              <a:tr h="222567">
                <a:tc>
                  <a:txBody>
                    <a:bodyPr/>
                    <a:lstStyle/>
                    <a:p>
                      <a:r>
                        <a:rPr lang="en-US" sz="1000" dirty="0"/>
                        <a:t>Personal Income/Consumption Spending (PCE)</a:t>
                      </a:r>
                    </a:p>
                  </a:txBody>
                  <a:tcPr/>
                </a:tc>
                <a:tc>
                  <a:txBody>
                    <a:bodyPr/>
                    <a:lstStyle/>
                    <a:p>
                      <a:r>
                        <a:rPr lang="en-US" sz="1000" dirty="0"/>
                        <a:t>Monthly, around the end of the month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Bureau of Economic Analysis, US department of Commerce </a:t>
                      </a:r>
                    </a:p>
                  </a:txBody>
                  <a:tcPr/>
                </a:tc>
                <a:extLst>
                  <a:ext uri="{0D108BD9-81ED-4DB2-BD59-A6C34878D82A}">
                    <a16:rowId xmlns:a16="http://schemas.microsoft.com/office/drawing/2014/main" val="4032868752"/>
                  </a:ext>
                </a:extLst>
              </a:tr>
              <a:tr h="222567">
                <a:tc>
                  <a:txBody>
                    <a:bodyPr/>
                    <a:lstStyle/>
                    <a:p>
                      <a:r>
                        <a:rPr lang="en-US" sz="1000" dirty="0"/>
                        <a:t>Leading Economic Index (LEI)</a:t>
                      </a:r>
                    </a:p>
                  </a:txBody>
                  <a:tcPr/>
                </a:tc>
                <a:tc>
                  <a:txBody>
                    <a:bodyPr/>
                    <a:lstStyle/>
                    <a:p>
                      <a:r>
                        <a:rPr lang="en-US" sz="1000" dirty="0"/>
                        <a:t>Monthly, around third week of the month </a:t>
                      </a:r>
                    </a:p>
                  </a:txBody>
                  <a:tcPr/>
                </a:tc>
                <a:tc>
                  <a:txBody>
                    <a:bodyPr/>
                    <a:lstStyle/>
                    <a:p>
                      <a:r>
                        <a:rPr lang="en-US" sz="1000" dirty="0"/>
                        <a:t>The conference board </a:t>
                      </a:r>
                    </a:p>
                  </a:txBody>
                  <a:tcPr/>
                </a:tc>
                <a:extLst>
                  <a:ext uri="{0D108BD9-81ED-4DB2-BD59-A6C34878D82A}">
                    <a16:rowId xmlns:a16="http://schemas.microsoft.com/office/drawing/2014/main" val="1909240906"/>
                  </a:ext>
                </a:extLst>
              </a:tr>
              <a:tr h="370945">
                <a:tc>
                  <a:txBody>
                    <a:bodyPr/>
                    <a:lstStyle/>
                    <a:p>
                      <a:r>
                        <a:rPr lang="en-US" sz="1000" dirty="0"/>
                        <a:t>New home sales </a:t>
                      </a:r>
                    </a:p>
                  </a:txBody>
                  <a:tcPr/>
                </a:tc>
                <a:tc>
                  <a:txBody>
                    <a:bodyPr/>
                    <a:lstStyle/>
                    <a:p>
                      <a:r>
                        <a:rPr lang="en-US" sz="1000" dirty="0"/>
                        <a:t>Monthly, around 25</a:t>
                      </a:r>
                      <a:r>
                        <a:rPr lang="en-US" sz="1000" baseline="30000" dirty="0"/>
                        <a:t>th</a:t>
                      </a:r>
                      <a:r>
                        <a:rPr lang="en-US" sz="1000" dirty="0"/>
                        <a:t> of each month </a:t>
                      </a:r>
                    </a:p>
                  </a:txBody>
                  <a:tcPr/>
                </a:tc>
                <a:tc>
                  <a:txBody>
                    <a:bodyPr/>
                    <a:lstStyle/>
                    <a:p>
                      <a:r>
                        <a:rPr lang="en-US" sz="1000" dirty="0"/>
                        <a:t>US Census Bureau and US Department of housing and urban development </a:t>
                      </a:r>
                    </a:p>
                  </a:txBody>
                  <a:tcPr/>
                </a:tc>
                <a:extLst>
                  <a:ext uri="{0D108BD9-81ED-4DB2-BD59-A6C34878D82A}">
                    <a16:rowId xmlns:a16="http://schemas.microsoft.com/office/drawing/2014/main" val="605219460"/>
                  </a:ext>
                </a:extLst>
              </a:tr>
              <a:tr h="255390">
                <a:tc>
                  <a:txBody>
                    <a:bodyPr/>
                    <a:lstStyle/>
                    <a:p>
                      <a:r>
                        <a:rPr lang="en-US" sz="1000" dirty="0"/>
                        <a:t>Construction spending </a:t>
                      </a:r>
                    </a:p>
                  </a:txBody>
                  <a:tcPr/>
                </a:tc>
                <a:tc>
                  <a:txBody>
                    <a:bodyPr/>
                    <a:lstStyle/>
                    <a:p>
                      <a:r>
                        <a:rPr lang="en-US" sz="1000" dirty="0"/>
                        <a:t>Monthly, around  1</a:t>
                      </a:r>
                      <a:r>
                        <a:rPr lang="en-US" sz="1000" baseline="30000" dirty="0"/>
                        <a:t>st</a:t>
                      </a:r>
                      <a:r>
                        <a:rPr lang="en-US" sz="1000" dirty="0"/>
                        <a:t> of each month </a:t>
                      </a:r>
                    </a:p>
                  </a:txBody>
                  <a:tcPr/>
                </a:tc>
                <a:tc>
                  <a:txBody>
                    <a:bodyPr/>
                    <a:lstStyle/>
                    <a:p>
                      <a:r>
                        <a:rPr lang="en-US" sz="1000" dirty="0"/>
                        <a:t>US Census Bureau, Department of Commerce </a:t>
                      </a:r>
                    </a:p>
                  </a:txBody>
                  <a:tcPr/>
                </a:tc>
                <a:extLst>
                  <a:ext uri="{0D108BD9-81ED-4DB2-BD59-A6C34878D82A}">
                    <a16:rowId xmlns:a16="http://schemas.microsoft.com/office/drawing/2014/main" val="4020393795"/>
                  </a:ext>
                </a:extLst>
              </a:tr>
              <a:tr h="255390">
                <a:tc>
                  <a:txBody>
                    <a:bodyPr/>
                    <a:lstStyle/>
                    <a:p>
                      <a:r>
                        <a:rPr lang="en-US" sz="1000" dirty="0"/>
                        <a:t>Factory orders </a:t>
                      </a:r>
                    </a:p>
                  </a:txBody>
                  <a:tcPr/>
                </a:tc>
                <a:tc>
                  <a:txBody>
                    <a:bodyPr/>
                    <a:lstStyle/>
                    <a:p>
                      <a:r>
                        <a:rPr lang="en-US" sz="1000" dirty="0"/>
                        <a:t>Monthly, around 4</a:t>
                      </a:r>
                      <a:r>
                        <a:rPr lang="en-US" sz="1000" baseline="30000" dirty="0"/>
                        <a:t>th</a:t>
                      </a:r>
                      <a:r>
                        <a:rPr lang="en-US" sz="1000" dirty="0"/>
                        <a:t> business day of each month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 Census Bureau, Department of Commerce </a:t>
                      </a:r>
                    </a:p>
                  </a:txBody>
                  <a:tcPr/>
                </a:tc>
                <a:extLst>
                  <a:ext uri="{0D108BD9-81ED-4DB2-BD59-A6C34878D82A}">
                    <a16:rowId xmlns:a16="http://schemas.microsoft.com/office/drawing/2014/main" val="959419438"/>
                  </a:ext>
                </a:extLst>
              </a:tr>
              <a:tr h="255390">
                <a:tc>
                  <a:txBody>
                    <a:bodyPr/>
                    <a:lstStyle/>
                    <a:p>
                      <a:r>
                        <a:rPr lang="en-US" sz="1000" dirty="0"/>
                        <a:t>Business inventories/sales </a:t>
                      </a:r>
                    </a:p>
                  </a:txBody>
                  <a:tcPr/>
                </a:tc>
                <a:tc>
                  <a:txBody>
                    <a:bodyPr/>
                    <a:lstStyle/>
                    <a:p>
                      <a:r>
                        <a:rPr lang="en-US" sz="1000" dirty="0"/>
                        <a:t>Monthly, around the 15</a:t>
                      </a:r>
                      <a:r>
                        <a:rPr lang="en-US" sz="1000" baseline="30000" dirty="0"/>
                        <a:t>th</a:t>
                      </a:r>
                      <a:r>
                        <a:rPr lang="en-US" sz="1000" dirty="0"/>
                        <a:t> of each month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 Census Bureau, Department of Commerce </a:t>
                      </a:r>
                    </a:p>
                  </a:txBody>
                  <a:tcPr/>
                </a:tc>
                <a:extLst>
                  <a:ext uri="{0D108BD9-81ED-4DB2-BD59-A6C34878D82A}">
                    <a16:rowId xmlns:a16="http://schemas.microsoft.com/office/drawing/2014/main" val="2503673188"/>
                  </a:ext>
                </a:extLst>
              </a:tr>
              <a:tr h="255390">
                <a:tc>
                  <a:txBody>
                    <a:bodyPr/>
                    <a:lstStyle/>
                    <a:p>
                      <a:r>
                        <a:rPr lang="en-US" sz="1000" dirty="0"/>
                        <a:t>Trade Balance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Monthly, around the 5</a:t>
                      </a:r>
                      <a:r>
                        <a:rPr lang="en-US" sz="1000" baseline="30000" dirty="0"/>
                        <a:t>th</a:t>
                      </a:r>
                      <a:r>
                        <a:rPr lang="en-US" sz="1000" dirty="0"/>
                        <a:t> of each month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 Census Bureau, Department of Commerce </a:t>
                      </a:r>
                    </a:p>
                  </a:txBody>
                  <a:tcPr/>
                </a:tc>
                <a:extLst>
                  <a:ext uri="{0D108BD9-81ED-4DB2-BD59-A6C34878D82A}">
                    <a16:rowId xmlns:a16="http://schemas.microsoft.com/office/drawing/2014/main" val="1180604003"/>
                  </a:ext>
                </a:extLst>
              </a:tr>
              <a:tr h="255390">
                <a:tc>
                  <a:txBody>
                    <a:bodyPr/>
                    <a:lstStyle/>
                    <a:p>
                      <a:r>
                        <a:rPr lang="en-US" sz="1000" dirty="0"/>
                        <a:t>Nonfarm productivity / unit labor costs </a:t>
                      </a:r>
                    </a:p>
                  </a:txBody>
                  <a:tcPr/>
                </a:tc>
                <a:tc>
                  <a:txBody>
                    <a:bodyPr/>
                    <a:lstStyle/>
                    <a:p>
                      <a:r>
                        <a:rPr lang="en-US" sz="1000" dirty="0"/>
                        <a:t>Quarterly, first month following the end of a quarter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US Bureau of labor statistics </a:t>
                      </a:r>
                    </a:p>
                  </a:txBody>
                  <a:tcPr/>
                </a:tc>
                <a:extLst>
                  <a:ext uri="{0D108BD9-81ED-4DB2-BD59-A6C34878D82A}">
                    <a16:rowId xmlns:a16="http://schemas.microsoft.com/office/drawing/2014/main" val="1524904644"/>
                  </a:ext>
                </a:extLst>
              </a:tr>
            </a:tbl>
          </a:graphicData>
        </a:graphic>
      </p:graphicFrame>
      <p:sp>
        <p:nvSpPr>
          <p:cNvPr id="5" name="Slide Number Placeholder 4">
            <a:extLst>
              <a:ext uri="{FF2B5EF4-FFF2-40B4-BE49-F238E27FC236}">
                <a16:creationId xmlns:a16="http://schemas.microsoft.com/office/drawing/2014/main" id="{DD359928-2E1E-2429-A779-E55C742345D2}"/>
              </a:ext>
            </a:extLst>
          </p:cNvPr>
          <p:cNvSpPr>
            <a:spLocks noGrp="1"/>
          </p:cNvSpPr>
          <p:nvPr>
            <p:ph type="sldNum" sz="quarter" idx="12"/>
          </p:nvPr>
        </p:nvSpPr>
        <p:spPr/>
        <p:txBody>
          <a:bodyPr/>
          <a:lstStyle/>
          <a:p>
            <a:fld id="{92AF051A-FF74-2247-B065-E58DA1926FE1}" type="slidenum">
              <a:rPr lang="en-US" smtClean="0"/>
              <a:t>10</a:t>
            </a:fld>
            <a:endParaRPr lang="en-US"/>
          </a:p>
        </p:txBody>
      </p:sp>
    </p:spTree>
    <p:extLst>
      <p:ext uri="{BB962C8B-B14F-4D97-AF65-F5344CB8AC3E}">
        <p14:creationId xmlns:p14="http://schemas.microsoft.com/office/powerpoint/2010/main" val="2071029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07F6-E210-BEDD-B5F3-FC685670AE73}"/>
              </a:ext>
            </a:extLst>
          </p:cNvPr>
          <p:cNvSpPr>
            <a:spLocks noGrp="1"/>
          </p:cNvSpPr>
          <p:nvPr>
            <p:ph type="title"/>
          </p:nvPr>
        </p:nvSpPr>
        <p:spPr/>
        <p:txBody>
          <a:bodyPr/>
          <a:lstStyle/>
          <a:p>
            <a:r>
              <a:rPr lang="en-US" dirty="0"/>
              <a:t>Classification </a:t>
            </a:r>
          </a:p>
        </p:txBody>
      </p:sp>
      <p:graphicFrame>
        <p:nvGraphicFramePr>
          <p:cNvPr id="4" name="Content Placeholder 3">
            <a:extLst>
              <a:ext uri="{FF2B5EF4-FFF2-40B4-BE49-F238E27FC236}">
                <a16:creationId xmlns:a16="http://schemas.microsoft.com/office/drawing/2014/main" id="{687740F4-02C5-664E-6CD5-11DC71141244}"/>
              </a:ext>
            </a:extLst>
          </p:cNvPr>
          <p:cNvGraphicFramePr>
            <a:graphicFrameLocks noGrp="1"/>
          </p:cNvGraphicFramePr>
          <p:nvPr>
            <p:ph idx="1"/>
            <p:extLst>
              <p:ext uri="{D42A27DB-BD31-4B8C-83A1-F6EECF244321}">
                <p14:modId xmlns:p14="http://schemas.microsoft.com/office/powerpoint/2010/main" val="1509391924"/>
              </p:ext>
            </p:extLst>
          </p:nvPr>
        </p:nvGraphicFramePr>
        <p:xfrm>
          <a:off x="838200" y="1825625"/>
          <a:ext cx="10515597" cy="38150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81820284"/>
                    </a:ext>
                  </a:extLst>
                </a:gridCol>
                <a:gridCol w="3505199">
                  <a:extLst>
                    <a:ext uri="{9D8B030D-6E8A-4147-A177-3AD203B41FA5}">
                      <a16:colId xmlns:a16="http://schemas.microsoft.com/office/drawing/2014/main" val="3199596247"/>
                    </a:ext>
                  </a:extLst>
                </a:gridCol>
                <a:gridCol w="3505199">
                  <a:extLst>
                    <a:ext uri="{9D8B030D-6E8A-4147-A177-3AD203B41FA5}">
                      <a16:colId xmlns:a16="http://schemas.microsoft.com/office/drawing/2014/main" val="4171089743"/>
                    </a:ext>
                  </a:extLst>
                </a:gridCol>
              </a:tblGrid>
              <a:tr h="370840">
                <a:tc>
                  <a:txBody>
                    <a:bodyPr/>
                    <a:lstStyle/>
                    <a:p>
                      <a:r>
                        <a:rPr lang="en-US" sz="1000" dirty="0"/>
                        <a:t>Leading </a:t>
                      </a:r>
                    </a:p>
                  </a:txBody>
                  <a:tcPr/>
                </a:tc>
                <a:tc>
                  <a:txBody>
                    <a:bodyPr/>
                    <a:lstStyle/>
                    <a:p>
                      <a:r>
                        <a:rPr lang="en-US" sz="1000" dirty="0"/>
                        <a:t>Coincident</a:t>
                      </a:r>
                    </a:p>
                  </a:txBody>
                  <a:tcPr/>
                </a:tc>
                <a:tc>
                  <a:txBody>
                    <a:bodyPr/>
                    <a:lstStyle/>
                    <a:p>
                      <a:r>
                        <a:rPr lang="en-US" sz="1000" dirty="0"/>
                        <a:t>Lagging </a:t>
                      </a:r>
                    </a:p>
                  </a:txBody>
                  <a:tcPr/>
                </a:tc>
                <a:extLst>
                  <a:ext uri="{0D108BD9-81ED-4DB2-BD59-A6C34878D82A}">
                    <a16:rowId xmlns:a16="http://schemas.microsoft.com/office/drawing/2014/main" val="3102137747"/>
                  </a:ext>
                </a:extLst>
              </a:tr>
              <a:tr h="370840">
                <a:tc>
                  <a:txBody>
                    <a:bodyPr/>
                    <a:lstStyle/>
                    <a:p>
                      <a:r>
                        <a:rPr lang="en-US" sz="1000" dirty="0"/>
                        <a:t>1. </a:t>
                      </a:r>
                      <a:r>
                        <a:rPr lang="en-US" sz="1000" b="1" u="sng" dirty="0"/>
                        <a:t>Initial Unemployment Claims</a:t>
                      </a:r>
                      <a:r>
                        <a:rPr lang="en-US" sz="1000" dirty="0"/>
                        <a:t>: A rise in initial claims may suggest a weakening labor market and potential economic downturn.</a:t>
                      </a:r>
                    </a:p>
                    <a:p>
                      <a:r>
                        <a:rPr lang="en-US" sz="1000" dirty="0"/>
                        <a:t>2. </a:t>
                      </a:r>
                      <a:r>
                        <a:rPr lang="en-US" sz="1000" b="1" u="sng" dirty="0"/>
                        <a:t>Purchasing Managers’ Report (PMI)</a:t>
                      </a:r>
                      <a:r>
                        <a:rPr lang="en-US" sz="1000" dirty="0"/>
                        <a:t>: An increase in the PMI can signal economic expansion.</a:t>
                      </a:r>
                    </a:p>
                    <a:p>
                      <a:r>
                        <a:rPr lang="en-US" sz="1000" dirty="0"/>
                        <a:t>3. </a:t>
                      </a:r>
                      <a:r>
                        <a:rPr lang="en-US" sz="1000" b="1" u="sng" dirty="0"/>
                        <a:t>Consumer sentiment</a:t>
                      </a:r>
                      <a:r>
                        <a:rPr lang="en-US" sz="1000" dirty="0"/>
                        <a:t>: Consumer sentiment can be a leading indicator as it reflects consumer expectations about the economy.</a:t>
                      </a:r>
                    </a:p>
                    <a:p>
                      <a:r>
                        <a:rPr lang="en-US" sz="1000" dirty="0"/>
                        <a:t>4. </a:t>
                      </a:r>
                      <a:r>
                        <a:rPr lang="en-US" sz="1000" b="1" u="sng" dirty="0"/>
                        <a:t>Housing starts/Building Permits</a:t>
                      </a:r>
                      <a:r>
                        <a:rPr lang="en-US" sz="1000" dirty="0"/>
                        <a:t>: An increase in housing starts and permits may signal confidence in the economy and future demand.</a:t>
                      </a:r>
                    </a:p>
                    <a:p>
                      <a:r>
                        <a:rPr lang="en-US" sz="1000" dirty="0"/>
                        <a:t>5. </a:t>
                      </a:r>
                      <a:r>
                        <a:rPr lang="en-US" sz="1000" b="1" u="sng" dirty="0"/>
                        <a:t>Leading Economic Index (LEI)</a:t>
                      </a:r>
                      <a:r>
                        <a:rPr lang="en-US" sz="1000" dirty="0"/>
                        <a:t>: Designed to predict future economic activity, making it a leading indicator.</a:t>
                      </a:r>
                    </a:p>
                    <a:p>
                      <a:endParaRPr lang="en-US" sz="1000" dirty="0"/>
                    </a:p>
                    <a:p>
                      <a:endParaRPr lang="en-US" sz="1000" dirty="0"/>
                    </a:p>
                  </a:txBody>
                  <a:tcPr/>
                </a:tc>
                <a:tc>
                  <a:txBody>
                    <a:bodyPr/>
                    <a:lstStyle/>
                    <a:p>
                      <a:r>
                        <a:rPr lang="en-US" sz="1000" dirty="0"/>
                        <a:t>1. </a:t>
                      </a:r>
                      <a:r>
                        <a:rPr lang="en-US" sz="1000" b="1" u="sng" dirty="0"/>
                        <a:t>Employment</a:t>
                      </a:r>
                      <a:r>
                        <a:rPr lang="en-US" sz="1000" dirty="0"/>
                        <a:t>: Employment trends generally move in tandem with the overall economy.</a:t>
                      </a:r>
                    </a:p>
                    <a:p>
                      <a:r>
                        <a:rPr lang="en-US" sz="1000" dirty="0"/>
                        <a:t>2. </a:t>
                      </a:r>
                      <a:r>
                        <a:rPr lang="en-US" sz="1000" b="1" u="sng" dirty="0"/>
                        <a:t>Retail sales</a:t>
                      </a:r>
                      <a:r>
                        <a:rPr lang="en-US" sz="1000" dirty="0"/>
                        <a:t>: Reflects current consumer spending patterns.</a:t>
                      </a:r>
                    </a:p>
                    <a:p>
                      <a:r>
                        <a:rPr lang="en-US" sz="1000" dirty="0"/>
                        <a:t>3. </a:t>
                      </a:r>
                      <a:r>
                        <a:rPr lang="en-US" sz="1000" b="1" u="sng" dirty="0"/>
                        <a:t>Industrial Production/ Capacity Utilization</a:t>
                      </a:r>
                      <a:r>
                        <a:rPr lang="en-US" sz="1000" dirty="0"/>
                        <a:t>: Reflects current output levels in the industrial sector.</a:t>
                      </a:r>
                    </a:p>
                    <a:p>
                      <a:endParaRPr lang="en-US" sz="1000" dirty="0"/>
                    </a:p>
                  </a:txBody>
                  <a:tcPr/>
                </a:tc>
                <a:tc>
                  <a:txBody>
                    <a:bodyPr/>
                    <a:lstStyle/>
                    <a:p>
                      <a:r>
                        <a:rPr lang="en-US" sz="1000" dirty="0"/>
                        <a:t>1. </a:t>
                      </a:r>
                      <a:r>
                        <a:rPr lang="en-US" sz="1000" b="1" u="sng" dirty="0"/>
                        <a:t>CPI (Consumer Price Index)</a:t>
                      </a:r>
                      <a:r>
                        <a:rPr lang="en-US" sz="1000" dirty="0"/>
                        <a:t>: Inflation tends to be a lagging indicator, responding to changes in economic conditions after they have occurred.</a:t>
                      </a:r>
                    </a:p>
                    <a:p>
                      <a:r>
                        <a:rPr lang="en-US" sz="1000" dirty="0"/>
                        <a:t>2. </a:t>
                      </a:r>
                      <a:r>
                        <a:rPr lang="en-US" sz="1000" b="1" u="sng" dirty="0"/>
                        <a:t>Durable goods orders</a:t>
                      </a:r>
                      <a:r>
                        <a:rPr lang="en-US" sz="1000" dirty="0"/>
                        <a:t>: Can be a leading or coincident indicator but may also exhibit lagging characteristics.</a:t>
                      </a:r>
                    </a:p>
                    <a:p>
                      <a:r>
                        <a:rPr lang="en-US" sz="1000" dirty="0"/>
                        <a:t>3. </a:t>
                      </a:r>
                      <a:r>
                        <a:rPr lang="en-US" sz="1000" u="sng" dirty="0"/>
                        <a:t>GDP</a:t>
                      </a:r>
                      <a:r>
                        <a:rPr lang="en-US" sz="1000" dirty="0"/>
                        <a:t>: Typically considered a lagging indicator as it measures past economic performance.</a:t>
                      </a:r>
                    </a:p>
                    <a:p>
                      <a:r>
                        <a:rPr lang="en-US" sz="1000" dirty="0"/>
                        <a:t>4. </a:t>
                      </a:r>
                      <a:r>
                        <a:rPr lang="en-US" sz="1000" b="1" u="sng" dirty="0"/>
                        <a:t>Personal Income/Consumption Spending</a:t>
                      </a:r>
                      <a:r>
                        <a:rPr lang="en-US" sz="1000" dirty="0"/>
                        <a:t>: Can be coincident or lagging, depending on the context.</a:t>
                      </a:r>
                    </a:p>
                    <a:p>
                      <a:r>
                        <a:rPr lang="en-US" sz="1000" dirty="0"/>
                        <a:t>5. </a:t>
                      </a:r>
                      <a:r>
                        <a:rPr lang="en-US" sz="1000" b="1" u="sng" dirty="0"/>
                        <a:t>New home sales</a:t>
                      </a:r>
                      <a:r>
                        <a:rPr lang="en-US" sz="1000" dirty="0"/>
                        <a:t>: Can be a leading indicator but may also have lagging characteristics.</a:t>
                      </a:r>
                    </a:p>
                    <a:p>
                      <a:r>
                        <a:rPr lang="en-US" sz="1000" dirty="0"/>
                        <a:t>6. </a:t>
                      </a:r>
                      <a:r>
                        <a:rPr lang="en-US" sz="1000" b="1" u="sng" dirty="0"/>
                        <a:t>Construction spending</a:t>
                      </a:r>
                      <a:r>
                        <a:rPr lang="en-US" sz="1000" dirty="0"/>
                        <a:t>: Reflects current construction activity but can have lagging elements.</a:t>
                      </a:r>
                    </a:p>
                    <a:p>
                      <a:r>
                        <a:rPr lang="en-US" sz="1000" dirty="0"/>
                        <a:t>7. </a:t>
                      </a:r>
                      <a:r>
                        <a:rPr lang="en-US" sz="1000" b="1" u="sng" dirty="0"/>
                        <a:t>Factory orders</a:t>
                      </a:r>
                      <a:r>
                        <a:rPr lang="en-US" sz="1000" dirty="0"/>
                        <a:t>: Reflects current demand for manufactured goods but may also be influenced by lagging factors.</a:t>
                      </a:r>
                    </a:p>
                    <a:p>
                      <a:r>
                        <a:rPr lang="en-US" sz="1000" dirty="0"/>
                        <a:t>8</a:t>
                      </a:r>
                      <a:r>
                        <a:rPr lang="en-US" sz="1000" b="1" u="sng" dirty="0"/>
                        <a:t>. Business inventories/sales</a:t>
                      </a:r>
                      <a:r>
                        <a:rPr lang="en-US" sz="1000" dirty="0"/>
                        <a:t>: Inventory levels can be both coincident and lagging indicators.</a:t>
                      </a:r>
                    </a:p>
                    <a:p>
                      <a:r>
                        <a:rPr lang="en-US" sz="1000" dirty="0"/>
                        <a:t>9.</a:t>
                      </a:r>
                      <a:r>
                        <a:rPr lang="en-US" sz="1000" b="1" u="sng" dirty="0"/>
                        <a:t>Trade Balance</a:t>
                      </a:r>
                      <a:r>
                        <a:rPr lang="en-US" sz="1000" dirty="0"/>
                        <a:t>: Can be a lagging indicator, reflecting past trade imbalances.</a:t>
                      </a:r>
                    </a:p>
                    <a:p>
                      <a:r>
                        <a:rPr lang="en-US" sz="1000" dirty="0"/>
                        <a:t>10. </a:t>
                      </a:r>
                      <a:r>
                        <a:rPr lang="en-US" sz="1000" b="1" u="sng" dirty="0"/>
                        <a:t>Nonfarm productivity/unit labor costs</a:t>
                      </a:r>
                      <a:r>
                        <a:rPr lang="en-US" sz="1000" dirty="0"/>
                        <a:t>: These can be coincident or lagging indicators.</a:t>
                      </a:r>
                    </a:p>
                    <a:p>
                      <a:endParaRPr lang="en-US" sz="1000" dirty="0"/>
                    </a:p>
                  </a:txBody>
                  <a:tcPr/>
                </a:tc>
                <a:extLst>
                  <a:ext uri="{0D108BD9-81ED-4DB2-BD59-A6C34878D82A}">
                    <a16:rowId xmlns:a16="http://schemas.microsoft.com/office/drawing/2014/main" val="4236284360"/>
                  </a:ext>
                </a:extLst>
              </a:tr>
            </a:tbl>
          </a:graphicData>
        </a:graphic>
      </p:graphicFrame>
      <p:sp>
        <p:nvSpPr>
          <p:cNvPr id="5" name="Slide Number Placeholder 4">
            <a:extLst>
              <a:ext uri="{FF2B5EF4-FFF2-40B4-BE49-F238E27FC236}">
                <a16:creationId xmlns:a16="http://schemas.microsoft.com/office/drawing/2014/main" id="{FA854B61-0BB3-5055-BC9C-AC02C49EBEB1}"/>
              </a:ext>
            </a:extLst>
          </p:cNvPr>
          <p:cNvSpPr>
            <a:spLocks noGrp="1"/>
          </p:cNvSpPr>
          <p:nvPr>
            <p:ph type="sldNum" sz="quarter" idx="12"/>
          </p:nvPr>
        </p:nvSpPr>
        <p:spPr/>
        <p:txBody>
          <a:bodyPr/>
          <a:lstStyle/>
          <a:p>
            <a:fld id="{92AF051A-FF74-2247-B065-E58DA1926FE1}" type="slidenum">
              <a:rPr lang="en-US" smtClean="0"/>
              <a:t>11</a:t>
            </a:fld>
            <a:endParaRPr lang="en-US"/>
          </a:p>
        </p:txBody>
      </p:sp>
    </p:spTree>
    <p:extLst>
      <p:ext uri="{BB962C8B-B14F-4D97-AF65-F5344CB8AC3E}">
        <p14:creationId xmlns:p14="http://schemas.microsoft.com/office/powerpoint/2010/main" val="183577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E847-70ED-884A-C653-D94E7F4EA4A6}"/>
              </a:ext>
            </a:extLst>
          </p:cNvPr>
          <p:cNvSpPr>
            <a:spLocks noGrp="1"/>
          </p:cNvSpPr>
          <p:nvPr>
            <p:ph type="title"/>
          </p:nvPr>
        </p:nvSpPr>
        <p:spPr>
          <a:xfrm>
            <a:off x="73702" y="0"/>
            <a:ext cx="10515600" cy="699177"/>
          </a:xfrm>
        </p:spPr>
        <p:txBody>
          <a:bodyPr/>
          <a:lstStyle/>
          <a:p>
            <a:r>
              <a:rPr lang="en-US" dirty="0"/>
              <a:t>Indicator quality</a:t>
            </a:r>
          </a:p>
        </p:txBody>
      </p:sp>
      <p:sp>
        <p:nvSpPr>
          <p:cNvPr id="3" name="Content Placeholder 2">
            <a:extLst>
              <a:ext uri="{FF2B5EF4-FFF2-40B4-BE49-F238E27FC236}">
                <a16:creationId xmlns:a16="http://schemas.microsoft.com/office/drawing/2014/main" id="{BF3337BB-F564-B52C-E53A-D0CD753D7C24}"/>
              </a:ext>
            </a:extLst>
          </p:cNvPr>
          <p:cNvSpPr>
            <a:spLocks noGrp="1"/>
          </p:cNvSpPr>
          <p:nvPr>
            <p:ph idx="1"/>
          </p:nvPr>
        </p:nvSpPr>
        <p:spPr>
          <a:xfrm>
            <a:off x="575873" y="761323"/>
            <a:ext cx="10515600" cy="5497070"/>
          </a:xfrm>
        </p:spPr>
        <p:txBody>
          <a:bodyPr>
            <a:noAutofit/>
          </a:bodyPr>
          <a:lstStyle/>
          <a:p>
            <a:pPr marL="0" indent="0">
              <a:buNone/>
            </a:pPr>
            <a:r>
              <a:rPr lang="en-US" sz="1400" dirty="0"/>
              <a:t>Several factors determine the quality of an economic indicator:</a:t>
            </a:r>
          </a:p>
          <a:p>
            <a:r>
              <a:rPr lang="en-US" sz="1400" b="1" u="sng" dirty="0"/>
              <a:t>Accuracy</a:t>
            </a:r>
            <a:r>
              <a:rPr lang="en-US" sz="1400" dirty="0"/>
              <a:t>: The indicator should accurately reflect the economic phenomenon it aims to measure. This involves using reliable data sources and appropriate methodologies for data collection and calculation.</a:t>
            </a:r>
          </a:p>
          <a:p>
            <a:r>
              <a:rPr lang="en-US" sz="1400" b="1" u="sng" dirty="0"/>
              <a:t>Relevance</a:t>
            </a:r>
            <a:r>
              <a:rPr lang="en-US" sz="1400" dirty="0"/>
              <a:t>: The indicator should be relevant to the aspect of the economy being analyzed. It should provide meaningful insights into economic activity or trends within a specific sector or the economy as a whole.</a:t>
            </a:r>
          </a:p>
          <a:p>
            <a:r>
              <a:rPr lang="en-US" sz="1400" b="1" u="sng" dirty="0"/>
              <a:t>Timeliness</a:t>
            </a:r>
            <a:r>
              <a:rPr lang="en-US" sz="1400" dirty="0"/>
              <a:t>: Timeliness refers to how quickly the indicator is released after the period it measures. Timely indicators are crucial for policymakers, investors, and analysts to make informed decisions. High-frequency data can provide more up-to-date information but may sacrifice depth or accuracy.</a:t>
            </a:r>
          </a:p>
          <a:p>
            <a:r>
              <a:rPr lang="en-US" sz="1400" b="1" u="sng" dirty="0"/>
              <a:t>Frequency</a:t>
            </a:r>
            <a:r>
              <a:rPr lang="en-US" sz="1400" dirty="0"/>
              <a:t>: Frequency refers to how often the data is collected and reported. Higher frequency data allows for more granular analysis and can capture short-term fluctuations in economic activity. However, higher frequency data may also be more volatile and subject to revisions.</a:t>
            </a:r>
          </a:p>
          <a:p>
            <a:r>
              <a:rPr lang="en-US" sz="1400" b="1" u="sng" dirty="0"/>
              <a:t>Volatility</a:t>
            </a:r>
            <a:r>
              <a:rPr lang="en-US" sz="1400" dirty="0"/>
              <a:t>: Volatility measures the degree of variation or fluctuation in the indicator over time. While some volatility is expected in economic indicators due to the dynamic nature of the economy, excessive volatility can make it difficult to interpret the underlying trends or patterns accurately.</a:t>
            </a:r>
          </a:p>
          <a:p>
            <a:r>
              <a:rPr lang="en-US" sz="1400" b="1" u="sng" dirty="0"/>
              <a:t>Lead/Lag</a:t>
            </a:r>
            <a:r>
              <a:rPr lang="en-US" sz="1400" dirty="0"/>
              <a:t>: Lead/lag refers to whether the indicator precedes, coincides with, or lags behind changes in the economy. Leading indicators provide insights into future economic trends and are valuable for forecasting. Coincident indicators move in tandem with overall economic activity and provide a real-time snapshot of the economy. Lagging indicators confirm trends that have already occurred and are useful for assessing the timing and magnitude of economic shifts.</a:t>
            </a:r>
          </a:p>
          <a:p>
            <a:r>
              <a:rPr lang="en-US" sz="1400" b="1" u="sng" dirty="0"/>
              <a:t>Consistency</a:t>
            </a:r>
            <a:r>
              <a:rPr lang="en-US" sz="1400" dirty="0"/>
              <a:t>: Consistency refers to the stability and reliability of the indicator's behavior over time. Consistent indicators are easier to interpret and incorporate into economic models or analyses.</a:t>
            </a:r>
          </a:p>
          <a:p>
            <a:r>
              <a:rPr lang="en-US" sz="1400" b="1" u="sng" dirty="0"/>
              <a:t>Accessibility</a:t>
            </a:r>
            <a:r>
              <a:rPr lang="en-US" sz="1400" dirty="0"/>
              <a:t>: The indicator should be readily available and accessible to policymakers, analysts, and the general public. Accessibility ensures transparency and facilitates widespread use and understanding of the indicator's implications.</a:t>
            </a:r>
          </a:p>
        </p:txBody>
      </p:sp>
      <p:sp>
        <p:nvSpPr>
          <p:cNvPr id="4" name="Slide Number Placeholder 3">
            <a:extLst>
              <a:ext uri="{FF2B5EF4-FFF2-40B4-BE49-F238E27FC236}">
                <a16:creationId xmlns:a16="http://schemas.microsoft.com/office/drawing/2014/main" id="{39DB4315-733C-6F98-97BF-E7E47E89C6C6}"/>
              </a:ext>
            </a:extLst>
          </p:cNvPr>
          <p:cNvSpPr>
            <a:spLocks noGrp="1"/>
          </p:cNvSpPr>
          <p:nvPr>
            <p:ph type="sldNum" sz="quarter" idx="12"/>
          </p:nvPr>
        </p:nvSpPr>
        <p:spPr/>
        <p:txBody>
          <a:bodyPr/>
          <a:lstStyle/>
          <a:p>
            <a:fld id="{92AF051A-FF74-2247-B065-E58DA1926FE1}" type="slidenum">
              <a:rPr lang="en-US" smtClean="0"/>
              <a:t>12</a:t>
            </a:fld>
            <a:endParaRPr lang="en-US"/>
          </a:p>
        </p:txBody>
      </p:sp>
    </p:spTree>
    <p:extLst>
      <p:ext uri="{BB962C8B-B14F-4D97-AF65-F5344CB8AC3E}">
        <p14:creationId xmlns:p14="http://schemas.microsoft.com/office/powerpoint/2010/main" val="40515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9295-CB6D-0C0D-AD30-ED0131EF5AC6}"/>
              </a:ext>
            </a:extLst>
          </p:cNvPr>
          <p:cNvSpPr>
            <a:spLocks noGrp="1"/>
          </p:cNvSpPr>
          <p:nvPr>
            <p:ph type="title"/>
          </p:nvPr>
        </p:nvSpPr>
        <p:spPr>
          <a:xfrm>
            <a:off x="238594" y="167052"/>
            <a:ext cx="10515600" cy="669196"/>
          </a:xfrm>
        </p:spPr>
        <p:txBody>
          <a:bodyPr>
            <a:normAutofit fontScale="90000"/>
          </a:bodyPr>
          <a:lstStyle/>
          <a:p>
            <a:r>
              <a:rPr lang="en-US" dirty="0"/>
              <a:t>Gross Domestic Product (GDP)</a:t>
            </a:r>
          </a:p>
        </p:txBody>
      </p:sp>
      <p:graphicFrame>
        <p:nvGraphicFramePr>
          <p:cNvPr id="4" name="Content Placeholder 3">
            <a:extLst>
              <a:ext uri="{FF2B5EF4-FFF2-40B4-BE49-F238E27FC236}">
                <a16:creationId xmlns:a16="http://schemas.microsoft.com/office/drawing/2014/main" id="{4065CA4A-DFE8-C732-263A-85D2C2ADA38C}"/>
              </a:ext>
            </a:extLst>
          </p:cNvPr>
          <p:cNvGraphicFramePr>
            <a:graphicFrameLocks noGrp="1"/>
          </p:cNvGraphicFramePr>
          <p:nvPr>
            <p:ph idx="1"/>
            <p:extLst>
              <p:ext uri="{D42A27DB-BD31-4B8C-83A1-F6EECF244321}">
                <p14:modId xmlns:p14="http://schemas.microsoft.com/office/powerpoint/2010/main" val="1571888311"/>
              </p:ext>
            </p:extLst>
          </p:nvPr>
        </p:nvGraphicFramePr>
        <p:xfrm>
          <a:off x="5370695" y="906905"/>
          <a:ext cx="6572250" cy="17526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GDP</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r>
                        <a:rPr lang="en-US" dirty="0"/>
                        <a:t>Up</a:t>
                      </a:r>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r>
                        <a:rPr lang="en-US" dirty="0"/>
                        <a:t>Down</a:t>
                      </a:r>
                    </a:p>
                  </a:txBody>
                  <a:tcPr/>
                </a:tc>
                <a:tc>
                  <a:txBody>
                    <a:bodyPr/>
                    <a:lstStyle/>
                    <a:p>
                      <a:r>
                        <a:rPr lang="en-US" dirty="0"/>
                        <a:t>Up</a:t>
                      </a:r>
                    </a:p>
                  </a:txBody>
                  <a:tcPr/>
                </a:tc>
                <a:tc>
                  <a:txBody>
                    <a:bodyPr/>
                    <a:lstStyle/>
                    <a:p>
                      <a:r>
                        <a:rPr lang="en-US" dirty="0"/>
                        <a:t>Down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5AB5EC43-1ED0-AE5F-4488-AD5635701DDA}"/>
              </a:ext>
            </a:extLst>
          </p:cNvPr>
          <p:cNvSpPr>
            <a:spLocks noGrp="1"/>
          </p:cNvSpPr>
          <p:nvPr>
            <p:ph type="sldNum" sz="quarter" idx="12"/>
          </p:nvPr>
        </p:nvSpPr>
        <p:spPr/>
        <p:txBody>
          <a:bodyPr/>
          <a:lstStyle/>
          <a:p>
            <a:fld id="{92AF051A-FF74-2247-B065-E58DA1926FE1}" type="slidenum">
              <a:rPr lang="en-US" smtClean="0"/>
              <a:t>13</a:t>
            </a:fld>
            <a:endParaRPr lang="en-US"/>
          </a:p>
        </p:txBody>
      </p:sp>
      <p:sp>
        <p:nvSpPr>
          <p:cNvPr id="6" name="Content Placeholder 2">
            <a:extLst>
              <a:ext uri="{FF2B5EF4-FFF2-40B4-BE49-F238E27FC236}">
                <a16:creationId xmlns:a16="http://schemas.microsoft.com/office/drawing/2014/main" id="{7D3B4100-7663-0510-3ABA-91683521F9C7}"/>
              </a:ext>
            </a:extLst>
          </p:cNvPr>
          <p:cNvSpPr txBox="1">
            <a:spLocks/>
          </p:cNvSpPr>
          <p:nvPr/>
        </p:nvSpPr>
        <p:spPr>
          <a:xfrm>
            <a:off x="216815" y="906905"/>
            <a:ext cx="4894831" cy="52700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GDP = C+I+G+X-M</a:t>
            </a:r>
          </a:p>
          <a:p>
            <a:r>
              <a:rPr lang="en-US" sz="1800" dirty="0"/>
              <a:t>C: Consumption</a:t>
            </a:r>
          </a:p>
          <a:p>
            <a:pPr lvl="1"/>
            <a:r>
              <a:rPr lang="en-US" sz="1400" dirty="0"/>
              <a:t>Durable goods: items expected to last three years or more (automobiles, furniture , golf clubs </a:t>
            </a:r>
            <a:r>
              <a:rPr lang="en-US" sz="1400" dirty="0" err="1"/>
              <a:t>etc</a:t>
            </a:r>
            <a:r>
              <a:rPr lang="en-US" sz="1400" dirty="0"/>
              <a:t>)</a:t>
            </a:r>
          </a:p>
          <a:p>
            <a:pPr lvl="1"/>
            <a:r>
              <a:rPr lang="en-US" sz="1400" dirty="0"/>
              <a:t>Nondurable goods: which are expected to last less than three years (food, clothing, and aspirin)</a:t>
            </a:r>
          </a:p>
          <a:p>
            <a:pPr lvl="1"/>
            <a:r>
              <a:rPr lang="en-US" sz="1400" dirty="0"/>
              <a:t>Services: medical care, haircuts, and legal fees</a:t>
            </a:r>
          </a:p>
          <a:p>
            <a:r>
              <a:rPr lang="en-US" sz="1800" dirty="0"/>
              <a:t>I: investment </a:t>
            </a:r>
          </a:p>
          <a:p>
            <a:pPr lvl="1"/>
            <a:r>
              <a:rPr lang="en-US" sz="1400" dirty="0"/>
              <a:t>Nonresidential : includes spending on plant and equipment (auto factories, computers, and oil rigs)</a:t>
            </a:r>
          </a:p>
          <a:p>
            <a:pPr lvl="1"/>
            <a:r>
              <a:rPr lang="en-US" sz="1400" dirty="0"/>
              <a:t>Residential : single family and multi-family home building</a:t>
            </a:r>
          </a:p>
          <a:p>
            <a:pPr lvl="1"/>
            <a:r>
              <a:rPr lang="en-US" sz="1400" dirty="0"/>
              <a:t>Business inventories </a:t>
            </a:r>
          </a:p>
          <a:p>
            <a:r>
              <a:rPr lang="en-US" sz="1800" dirty="0"/>
              <a:t>G: Government spending</a:t>
            </a:r>
          </a:p>
          <a:p>
            <a:pPr lvl="1"/>
            <a:r>
              <a:rPr lang="en-US" sz="1400" dirty="0"/>
              <a:t>Entitlement (social security, </a:t>
            </a:r>
            <a:r>
              <a:rPr lang="en-US" sz="1400" dirty="0" err="1"/>
              <a:t>medicare</a:t>
            </a:r>
            <a:r>
              <a:rPr lang="en-US" sz="1400" dirty="0"/>
              <a:t>, and veterans benefits)</a:t>
            </a:r>
          </a:p>
          <a:p>
            <a:pPr lvl="1"/>
            <a:r>
              <a:rPr lang="en-US" sz="1400" dirty="0"/>
              <a:t>defense (aircraft carriers, bombs, and tanks)</a:t>
            </a:r>
          </a:p>
          <a:p>
            <a:pPr lvl="1"/>
            <a:r>
              <a:rPr lang="en-US" sz="1400" dirty="0"/>
              <a:t>Discretionary spending (NASA, the Park service, the IRS, and the FBI)</a:t>
            </a:r>
          </a:p>
          <a:p>
            <a:pPr lvl="1"/>
            <a:r>
              <a:rPr lang="en-US" sz="1400" dirty="0"/>
              <a:t>Interest payments</a:t>
            </a:r>
          </a:p>
          <a:p>
            <a:r>
              <a:rPr lang="en-US" sz="1800" dirty="0"/>
              <a:t>X: exports </a:t>
            </a:r>
          </a:p>
          <a:p>
            <a:pPr lvl="1"/>
            <a:endParaRPr lang="en-US" sz="1400" dirty="0"/>
          </a:p>
          <a:p>
            <a:r>
              <a:rPr lang="en-US" sz="1800" dirty="0"/>
              <a:t>M: Imports </a:t>
            </a:r>
          </a:p>
        </p:txBody>
      </p:sp>
      <p:sp>
        <p:nvSpPr>
          <p:cNvPr id="7" name="Content Placeholder 2">
            <a:extLst>
              <a:ext uri="{FF2B5EF4-FFF2-40B4-BE49-F238E27FC236}">
                <a16:creationId xmlns:a16="http://schemas.microsoft.com/office/drawing/2014/main" id="{4E8DE8EF-7C91-F311-EBD2-C49C52F8AF66}"/>
              </a:ext>
            </a:extLst>
          </p:cNvPr>
          <p:cNvSpPr txBox="1">
            <a:spLocks/>
          </p:cNvSpPr>
          <p:nvPr/>
        </p:nvSpPr>
        <p:spPr>
          <a:xfrm>
            <a:off x="5338455" y="2865620"/>
            <a:ext cx="6636730" cy="2950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Positive GDP growth</a:t>
            </a:r>
          </a:p>
          <a:p>
            <a:pPr lvl="1"/>
            <a:r>
              <a:rPr lang="en-US" sz="1400" dirty="0"/>
              <a:t>Indicates a healthy economy which can lead to increased corporate profits, consumer spending and foreign investment</a:t>
            </a:r>
          </a:p>
          <a:p>
            <a:pPr lvl="1"/>
            <a:r>
              <a:rPr lang="en-US" sz="1400" dirty="0"/>
              <a:t>Central banks may raise interest rates to prevent the economy from overheating and to control inflation</a:t>
            </a:r>
          </a:p>
          <a:p>
            <a:r>
              <a:rPr lang="en-US" sz="1800" dirty="0"/>
              <a:t>Negative GDP growth</a:t>
            </a:r>
          </a:p>
          <a:p>
            <a:pPr lvl="1"/>
            <a:r>
              <a:rPr lang="en-US" sz="1400" dirty="0"/>
              <a:t>It can lead to a decrease in investors confidence in future profitability of companies and increases risk-aversion</a:t>
            </a:r>
          </a:p>
          <a:p>
            <a:pPr lvl="1"/>
            <a:r>
              <a:rPr lang="en-US" sz="1400" dirty="0"/>
              <a:t>Central banks may lower interest rates to stimulate economic activity</a:t>
            </a:r>
          </a:p>
          <a:p>
            <a:pPr lvl="1"/>
            <a:r>
              <a:rPr lang="en-US" sz="1400" dirty="0"/>
              <a:t>Foreign investors may seek assets in other currencies or regions with stronger economic prospects </a:t>
            </a:r>
          </a:p>
          <a:p>
            <a:pPr marL="457200" lvl="1" indent="0">
              <a:buNone/>
            </a:pPr>
            <a:endParaRPr lang="en-US" sz="1000" dirty="0"/>
          </a:p>
        </p:txBody>
      </p:sp>
    </p:spTree>
    <p:extLst>
      <p:ext uri="{BB962C8B-B14F-4D97-AF65-F5344CB8AC3E}">
        <p14:creationId xmlns:p14="http://schemas.microsoft.com/office/powerpoint/2010/main" val="263344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DA3E-DFF0-CDFD-798B-84980A7F0D19}"/>
              </a:ext>
            </a:extLst>
          </p:cNvPr>
          <p:cNvSpPr>
            <a:spLocks noGrp="1"/>
          </p:cNvSpPr>
          <p:nvPr>
            <p:ph type="title"/>
          </p:nvPr>
        </p:nvSpPr>
        <p:spPr>
          <a:xfrm>
            <a:off x="156148" y="136525"/>
            <a:ext cx="10515600" cy="931524"/>
          </a:xfrm>
        </p:spPr>
        <p:txBody>
          <a:bodyPr/>
          <a:lstStyle/>
          <a:p>
            <a:r>
              <a:rPr lang="en-US" dirty="0"/>
              <a:t>Initial Unemployment Claims</a:t>
            </a:r>
          </a:p>
        </p:txBody>
      </p:sp>
      <p:sp>
        <p:nvSpPr>
          <p:cNvPr id="3" name="Content Placeholder 2">
            <a:extLst>
              <a:ext uri="{FF2B5EF4-FFF2-40B4-BE49-F238E27FC236}">
                <a16:creationId xmlns:a16="http://schemas.microsoft.com/office/drawing/2014/main" id="{F2FF31B3-591A-3848-3FF0-CE45C474CBAC}"/>
              </a:ext>
            </a:extLst>
          </p:cNvPr>
          <p:cNvSpPr>
            <a:spLocks noGrp="1"/>
          </p:cNvSpPr>
          <p:nvPr>
            <p:ph idx="1"/>
          </p:nvPr>
        </p:nvSpPr>
        <p:spPr>
          <a:xfrm>
            <a:off x="351020" y="1137920"/>
            <a:ext cx="4903032" cy="4351338"/>
          </a:xfrm>
        </p:spPr>
        <p:txBody>
          <a:bodyPr/>
          <a:lstStyle/>
          <a:p>
            <a:r>
              <a:rPr lang="en-US" dirty="0"/>
              <a:t>Initial unemployment claims are a measure of how many people are filing or unemployment benefits for the </a:t>
            </a:r>
            <a:r>
              <a:rPr lang="en-US" u="sng" dirty="0"/>
              <a:t>first time </a:t>
            </a:r>
            <a:r>
              <a:rPr lang="en-US" dirty="0"/>
              <a:t>in any given week</a:t>
            </a:r>
          </a:p>
          <a:p>
            <a:r>
              <a:rPr lang="en-US" dirty="0"/>
              <a:t>A leading indicator of economic activity </a:t>
            </a:r>
          </a:p>
          <a:p>
            <a:r>
              <a:rPr lang="en-US" dirty="0"/>
              <a:t>Weekly data is notoriously volatile </a:t>
            </a:r>
          </a:p>
        </p:txBody>
      </p:sp>
      <p:graphicFrame>
        <p:nvGraphicFramePr>
          <p:cNvPr id="4" name="Content Placeholder 3">
            <a:extLst>
              <a:ext uri="{FF2B5EF4-FFF2-40B4-BE49-F238E27FC236}">
                <a16:creationId xmlns:a16="http://schemas.microsoft.com/office/drawing/2014/main" id="{2D1002EC-6BE8-1793-082C-3359820C5FB2}"/>
              </a:ext>
            </a:extLst>
          </p:cNvPr>
          <p:cNvGraphicFramePr>
            <a:graphicFrameLocks/>
          </p:cNvGraphicFramePr>
          <p:nvPr>
            <p:extLst>
              <p:ext uri="{D42A27DB-BD31-4B8C-83A1-F6EECF244321}">
                <p14:modId xmlns:p14="http://schemas.microsoft.com/office/powerpoint/2010/main" val="1352223888"/>
              </p:ext>
            </p:extLst>
          </p:nvPr>
        </p:nvGraphicFramePr>
        <p:xfrm>
          <a:off x="5413948" y="1137920"/>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 Claims</a:t>
                      </a:r>
                    </a:p>
                  </a:txBody>
                  <a:tcPr/>
                </a:tc>
                <a:tc>
                  <a:txBody>
                    <a:bodyPr/>
                    <a:lstStyle/>
                    <a:p>
                      <a:r>
                        <a:rPr lang="en-US" dirty="0"/>
                        <a:t>Up</a:t>
                      </a:r>
                    </a:p>
                  </a:txBody>
                  <a:tcPr/>
                </a:tc>
                <a:tc>
                  <a:txBody>
                    <a:bodyPr/>
                    <a:lstStyle/>
                    <a:p>
                      <a:r>
                        <a:rPr lang="en-US" dirty="0"/>
                        <a:t>No reaction</a:t>
                      </a:r>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61AC0D30-CE23-C677-01B9-1D2419FB11CD}"/>
              </a:ext>
            </a:extLst>
          </p:cNvPr>
          <p:cNvSpPr>
            <a:spLocks noGrp="1"/>
          </p:cNvSpPr>
          <p:nvPr>
            <p:ph type="sldNum" sz="quarter" idx="12"/>
          </p:nvPr>
        </p:nvSpPr>
        <p:spPr/>
        <p:txBody>
          <a:bodyPr/>
          <a:lstStyle/>
          <a:p>
            <a:fld id="{92AF051A-FF74-2247-B065-E58DA1926FE1}" type="slidenum">
              <a:rPr lang="en-US" smtClean="0"/>
              <a:t>14</a:t>
            </a:fld>
            <a:endParaRPr lang="en-US"/>
          </a:p>
        </p:txBody>
      </p:sp>
      <p:sp>
        <p:nvSpPr>
          <p:cNvPr id="6" name="Content Placeholder 2">
            <a:extLst>
              <a:ext uri="{FF2B5EF4-FFF2-40B4-BE49-F238E27FC236}">
                <a16:creationId xmlns:a16="http://schemas.microsoft.com/office/drawing/2014/main" id="{AB9E531E-4D46-AAB3-3EF3-D2D777F8A498}"/>
              </a:ext>
            </a:extLst>
          </p:cNvPr>
          <p:cNvSpPr txBox="1">
            <a:spLocks/>
          </p:cNvSpPr>
          <p:nvPr/>
        </p:nvSpPr>
        <p:spPr>
          <a:xfrm>
            <a:off x="5292235" y="3498871"/>
            <a:ext cx="6636730" cy="2950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Increase in initial unemployment claims  </a:t>
            </a:r>
          </a:p>
          <a:p>
            <a:pPr lvl="1"/>
            <a:r>
              <a:rPr lang="en-US" sz="1400" dirty="0"/>
              <a:t>Indicates that the labor market conditions are beginning to soften, presumably in response to a </a:t>
            </a:r>
            <a:r>
              <a:rPr lang="en-US" sz="1400" dirty="0" err="1"/>
              <a:t>dropoff</a:t>
            </a:r>
            <a:r>
              <a:rPr lang="en-US" sz="1400" dirty="0"/>
              <a:t>  in the demand for goods and services.</a:t>
            </a:r>
          </a:p>
          <a:p>
            <a:pPr lvl="1"/>
            <a:r>
              <a:rPr lang="en-US" sz="1400" dirty="0"/>
              <a:t>Theoretically indicates the pace of the economic activity is slowing</a:t>
            </a:r>
          </a:p>
          <a:p>
            <a:r>
              <a:rPr lang="en-US" sz="1800" dirty="0"/>
              <a:t>Decrease in initial unemployment claims  </a:t>
            </a:r>
          </a:p>
          <a:p>
            <a:pPr lvl="1"/>
            <a:r>
              <a:rPr lang="en-US" sz="1400" dirty="0"/>
              <a:t>Suggests fewer individuals are filing for unemployment benefits, indicating an improvement in the labor market</a:t>
            </a:r>
          </a:p>
          <a:p>
            <a:pPr marL="457200" lvl="1" indent="0">
              <a:buNone/>
            </a:pPr>
            <a:endParaRPr lang="en-US" sz="1000" dirty="0"/>
          </a:p>
        </p:txBody>
      </p:sp>
    </p:spTree>
    <p:extLst>
      <p:ext uri="{BB962C8B-B14F-4D97-AF65-F5344CB8AC3E}">
        <p14:creationId xmlns:p14="http://schemas.microsoft.com/office/powerpoint/2010/main" val="382118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80B0-C3A1-F0FC-79E3-BD41C1B9954F}"/>
              </a:ext>
            </a:extLst>
          </p:cNvPr>
          <p:cNvSpPr>
            <a:spLocks noGrp="1"/>
          </p:cNvSpPr>
          <p:nvPr>
            <p:ph type="title"/>
          </p:nvPr>
        </p:nvSpPr>
        <p:spPr>
          <a:xfrm>
            <a:off x="201118" y="117788"/>
            <a:ext cx="4663190" cy="744147"/>
          </a:xfrm>
        </p:spPr>
        <p:txBody>
          <a:bodyPr/>
          <a:lstStyle/>
          <a:p>
            <a:r>
              <a:rPr lang="en-US" dirty="0"/>
              <a:t>Car/Truck Sales</a:t>
            </a:r>
          </a:p>
        </p:txBody>
      </p:sp>
      <p:sp>
        <p:nvSpPr>
          <p:cNvPr id="3" name="Content Placeholder 2">
            <a:extLst>
              <a:ext uri="{FF2B5EF4-FFF2-40B4-BE49-F238E27FC236}">
                <a16:creationId xmlns:a16="http://schemas.microsoft.com/office/drawing/2014/main" id="{A981F4E4-53B3-5C2D-E480-92A9A769A4F6}"/>
              </a:ext>
            </a:extLst>
          </p:cNvPr>
          <p:cNvSpPr>
            <a:spLocks noGrp="1"/>
          </p:cNvSpPr>
          <p:nvPr>
            <p:ph idx="1"/>
          </p:nvPr>
        </p:nvSpPr>
        <p:spPr>
          <a:xfrm>
            <a:off x="403486" y="1253330"/>
            <a:ext cx="5240311" cy="5103019"/>
          </a:xfrm>
        </p:spPr>
        <p:txBody>
          <a:bodyPr>
            <a:normAutofit fontScale="77500" lnSpcReduction="20000"/>
          </a:bodyPr>
          <a:lstStyle/>
          <a:p>
            <a:r>
              <a:rPr lang="en-US" dirty="0"/>
              <a:t>Unit car and truck sales tell us the number of cars and trucks that were sold during a particular month</a:t>
            </a:r>
          </a:p>
          <a:p>
            <a:r>
              <a:rPr lang="en-US" dirty="0"/>
              <a:t>Provides us with an important clue concerning the retail sales and personal consumption expenditures (PCE)</a:t>
            </a:r>
          </a:p>
          <a:p>
            <a:r>
              <a:rPr lang="en-US" dirty="0"/>
              <a:t>Automotives sales are very sensitive to changes in interest rates and consumer psychology </a:t>
            </a:r>
          </a:p>
          <a:p>
            <a:pPr lvl="1"/>
            <a:r>
              <a:rPr lang="en-US" dirty="0"/>
              <a:t>If consumers become nervous about the economic outlook, or are bothered by rising interest rates, one of the first things they do is cancel plans to buy a new car.</a:t>
            </a:r>
          </a:p>
          <a:p>
            <a:pPr lvl="1"/>
            <a:r>
              <a:rPr lang="en-US" dirty="0"/>
              <a:t>This makes sense because automobiles and housing are the biggest ticket items in the family budget.</a:t>
            </a:r>
          </a:p>
          <a:p>
            <a:r>
              <a:rPr lang="en-US" dirty="0"/>
              <a:t>Tends to be a leading indicator of economic activity</a:t>
            </a:r>
          </a:p>
          <a:p>
            <a:r>
              <a:rPr lang="en-US" dirty="0"/>
              <a:t>They are timely</a:t>
            </a:r>
          </a:p>
        </p:txBody>
      </p:sp>
      <p:graphicFrame>
        <p:nvGraphicFramePr>
          <p:cNvPr id="6" name="Content Placeholder 3">
            <a:extLst>
              <a:ext uri="{FF2B5EF4-FFF2-40B4-BE49-F238E27FC236}">
                <a16:creationId xmlns:a16="http://schemas.microsoft.com/office/drawing/2014/main" id="{2688B525-F229-B97E-EDD6-4E1C819BA188}"/>
              </a:ext>
            </a:extLst>
          </p:cNvPr>
          <p:cNvGraphicFramePr>
            <a:graphicFrameLocks/>
          </p:cNvGraphicFramePr>
          <p:nvPr>
            <p:extLst>
              <p:ext uri="{D42A27DB-BD31-4B8C-83A1-F6EECF244321}">
                <p14:modId xmlns:p14="http://schemas.microsoft.com/office/powerpoint/2010/main" val="3677811803"/>
              </p:ext>
            </p:extLst>
          </p:nvPr>
        </p:nvGraphicFramePr>
        <p:xfrm>
          <a:off x="5805846" y="965579"/>
          <a:ext cx="5871490" cy="2286000"/>
        </p:xfrm>
        <a:graphic>
          <a:graphicData uri="http://schemas.openxmlformats.org/drawingml/2006/table">
            <a:tbl>
              <a:tblPr firstRow="1" bandRow="1">
                <a:tableStyleId>{5C22544A-7EE6-4342-B048-85BDC9FD1C3A}</a:tableStyleId>
              </a:tblPr>
              <a:tblGrid>
                <a:gridCol w="1174298">
                  <a:extLst>
                    <a:ext uri="{9D8B030D-6E8A-4147-A177-3AD203B41FA5}">
                      <a16:colId xmlns:a16="http://schemas.microsoft.com/office/drawing/2014/main" val="1832443906"/>
                    </a:ext>
                  </a:extLst>
                </a:gridCol>
                <a:gridCol w="1174298">
                  <a:extLst>
                    <a:ext uri="{9D8B030D-6E8A-4147-A177-3AD203B41FA5}">
                      <a16:colId xmlns:a16="http://schemas.microsoft.com/office/drawing/2014/main" val="3103549292"/>
                    </a:ext>
                  </a:extLst>
                </a:gridCol>
                <a:gridCol w="1174298">
                  <a:extLst>
                    <a:ext uri="{9D8B030D-6E8A-4147-A177-3AD203B41FA5}">
                      <a16:colId xmlns:a16="http://schemas.microsoft.com/office/drawing/2014/main" val="3064373860"/>
                    </a:ext>
                  </a:extLst>
                </a:gridCol>
                <a:gridCol w="1174298">
                  <a:extLst>
                    <a:ext uri="{9D8B030D-6E8A-4147-A177-3AD203B41FA5}">
                      <a16:colId xmlns:a16="http://schemas.microsoft.com/office/drawing/2014/main" val="2446405785"/>
                    </a:ext>
                  </a:extLst>
                </a:gridCol>
                <a:gridCol w="1174298">
                  <a:extLst>
                    <a:ext uri="{9D8B030D-6E8A-4147-A177-3AD203B41FA5}">
                      <a16:colId xmlns:a16="http://schemas.microsoft.com/office/drawing/2014/main" val="751434084"/>
                    </a:ext>
                  </a:extLst>
                </a:gridCol>
              </a:tblGrid>
              <a:tr h="299862">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51757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517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Car/Truck Sales</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51757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extLst>
                  <a:ext uri="{0D108BD9-81ED-4DB2-BD59-A6C34878D82A}">
                    <a16:rowId xmlns:a16="http://schemas.microsoft.com/office/drawing/2014/main" val="3723964624"/>
                  </a:ext>
                </a:extLst>
              </a:tr>
            </a:tbl>
          </a:graphicData>
        </a:graphic>
      </p:graphicFrame>
      <p:sp>
        <p:nvSpPr>
          <p:cNvPr id="7" name="Slide Number Placeholder 6">
            <a:extLst>
              <a:ext uri="{FF2B5EF4-FFF2-40B4-BE49-F238E27FC236}">
                <a16:creationId xmlns:a16="http://schemas.microsoft.com/office/drawing/2014/main" id="{FF0D85E0-F097-C3A7-3B60-BC60A2FF9D9E}"/>
              </a:ext>
            </a:extLst>
          </p:cNvPr>
          <p:cNvSpPr>
            <a:spLocks noGrp="1"/>
          </p:cNvSpPr>
          <p:nvPr>
            <p:ph type="sldNum" sz="quarter" idx="12"/>
          </p:nvPr>
        </p:nvSpPr>
        <p:spPr/>
        <p:txBody>
          <a:bodyPr/>
          <a:lstStyle/>
          <a:p>
            <a:fld id="{92AF051A-FF74-2247-B065-E58DA1926FE1}" type="slidenum">
              <a:rPr lang="en-US" smtClean="0"/>
              <a:t>15</a:t>
            </a:fld>
            <a:endParaRPr lang="en-US"/>
          </a:p>
        </p:txBody>
      </p:sp>
      <p:sp>
        <p:nvSpPr>
          <p:cNvPr id="8" name="Content Placeholder 2">
            <a:extLst>
              <a:ext uri="{FF2B5EF4-FFF2-40B4-BE49-F238E27FC236}">
                <a16:creationId xmlns:a16="http://schemas.microsoft.com/office/drawing/2014/main" id="{534484BE-41EB-C1FD-B523-9EE9677BDDBE}"/>
              </a:ext>
            </a:extLst>
          </p:cNvPr>
          <p:cNvSpPr txBox="1">
            <a:spLocks/>
          </p:cNvSpPr>
          <p:nvPr/>
        </p:nvSpPr>
        <p:spPr>
          <a:xfrm>
            <a:off x="5936105" y="3498871"/>
            <a:ext cx="5992860" cy="2950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Stronger-than-expected  car and truck sales</a:t>
            </a:r>
          </a:p>
          <a:p>
            <a:pPr lvl="1"/>
            <a:r>
              <a:rPr lang="en-US" sz="1400" dirty="0"/>
              <a:t>A pick-up in car sales would imply a stronger economy that , in turn , leads to higher profits </a:t>
            </a:r>
          </a:p>
          <a:p>
            <a:pPr lvl="1"/>
            <a:r>
              <a:rPr lang="en-US" sz="1400" dirty="0"/>
              <a:t>A more rapid pace of car sales implies faster growth of both the consumption component of GDP and GDP itself</a:t>
            </a:r>
          </a:p>
          <a:p>
            <a:pPr lvl="1"/>
            <a:r>
              <a:rPr lang="en-US" sz="1400" dirty="0"/>
              <a:t>A pickup in the pace of the economic activity could induce the Federal Reserve to tighten monetary policy by increasing interest rates.</a:t>
            </a:r>
          </a:p>
          <a:p>
            <a:r>
              <a:rPr lang="en-US" sz="1800" dirty="0"/>
              <a:t>Weaker than expected  car and truck sales</a:t>
            </a:r>
          </a:p>
          <a:p>
            <a:pPr lvl="1"/>
            <a:r>
              <a:rPr lang="en-US" sz="1400" dirty="0"/>
              <a:t>The opposite of the above takes place</a:t>
            </a:r>
          </a:p>
          <a:p>
            <a:pPr marL="457200" lvl="1" indent="0">
              <a:buNone/>
            </a:pPr>
            <a:endParaRPr lang="en-US" sz="1000" dirty="0"/>
          </a:p>
        </p:txBody>
      </p:sp>
    </p:spTree>
    <p:extLst>
      <p:ext uri="{BB962C8B-B14F-4D97-AF65-F5344CB8AC3E}">
        <p14:creationId xmlns:p14="http://schemas.microsoft.com/office/powerpoint/2010/main" val="1390540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2D5F-0FB4-D021-4D29-026FA6C8E9E1}"/>
              </a:ext>
            </a:extLst>
          </p:cNvPr>
          <p:cNvSpPr>
            <a:spLocks noGrp="1"/>
          </p:cNvSpPr>
          <p:nvPr>
            <p:ph type="title"/>
          </p:nvPr>
        </p:nvSpPr>
        <p:spPr>
          <a:xfrm>
            <a:off x="126168" y="0"/>
            <a:ext cx="7601262" cy="864068"/>
          </a:xfrm>
        </p:spPr>
        <p:txBody>
          <a:bodyPr/>
          <a:lstStyle/>
          <a:p>
            <a:r>
              <a:rPr lang="en-US" dirty="0"/>
              <a:t>The purchasing managers’ index </a:t>
            </a:r>
          </a:p>
        </p:txBody>
      </p:sp>
      <p:sp>
        <p:nvSpPr>
          <p:cNvPr id="3" name="Content Placeholder 2">
            <a:extLst>
              <a:ext uri="{FF2B5EF4-FFF2-40B4-BE49-F238E27FC236}">
                <a16:creationId xmlns:a16="http://schemas.microsoft.com/office/drawing/2014/main" id="{5FC5E8E8-FB64-99C3-0264-1A914BE419B7}"/>
              </a:ext>
            </a:extLst>
          </p:cNvPr>
          <p:cNvSpPr>
            <a:spLocks noGrp="1"/>
          </p:cNvSpPr>
          <p:nvPr>
            <p:ph idx="1"/>
          </p:nvPr>
        </p:nvSpPr>
        <p:spPr>
          <a:xfrm>
            <a:off x="195777" y="918720"/>
            <a:ext cx="5200682" cy="5527050"/>
          </a:xfrm>
        </p:spPr>
        <p:txBody>
          <a:bodyPr>
            <a:normAutofit fontScale="85000" lnSpcReduction="20000"/>
          </a:bodyPr>
          <a:lstStyle/>
          <a:p>
            <a:r>
              <a:rPr lang="en-US" dirty="0"/>
              <a:t>The National Association of Purchasing  Management (NAPM)Provides the first comprehensive look at the manufacturing sector via its “diffusion index”</a:t>
            </a:r>
          </a:p>
          <a:p>
            <a:r>
              <a:rPr lang="en-US" dirty="0"/>
              <a:t>The NAPM index tracks the economy’s ups and downs fairly well</a:t>
            </a:r>
          </a:p>
          <a:p>
            <a:r>
              <a:rPr lang="en-US" dirty="0"/>
              <a:t>Obtained directly from purchasing executives in over 250 industrial companies</a:t>
            </a:r>
          </a:p>
          <a:p>
            <a:pPr lvl="1"/>
            <a:r>
              <a:rPr lang="en-US" dirty="0"/>
              <a:t>21 industries in 50 states are represented on the business survey committee</a:t>
            </a:r>
          </a:p>
          <a:p>
            <a:pPr lvl="1"/>
            <a:r>
              <a:rPr lang="en-US" dirty="0"/>
              <a:t>Participants respond to a questionnaire regarding production, orders, commodity prices, inventories, vendor performance, and employment by generally characterizing activity in each category as up, down or unchanged. </a:t>
            </a:r>
          </a:p>
          <a:p>
            <a:r>
              <a:rPr lang="en-US" dirty="0"/>
              <a:t>Timely </a:t>
            </a:r>
          </a:p>
        </p:txBody>
      </p:sp>
      <p:graphicFrame>
        <p:nvGraphicFramePr>
          <p:cNvPr id="4" name="Content Placeholder 3">
            <a:extLst>
              <a:ext uri="{FF2B5EF4-FFF2-40B4-BE49-F238E27FC236}">
                <a16:creationId xmlns:a16="http://schemas.microsoft.com/office/drawing/2014/main" id="{029B60D1-9817-312F-3012-5EBC57F30B1A}"/>
              </a:ext>
            </a:extLst>
          </p:cNvPr>
          <p:cNvGraphicFramePr>
            <a:graphicFrameLocks/>
          </p:cNvGraphicFramePr>
          <p:nvPr>
            <p:extLst>
              <p:ext uri="{D42A27DB-BD31-4B8C-83A1-F6EECF244321}">
                <p14:modId xmlns:p14="http://schemas.microsoft.com/office/powerpoint/2010/main" val="71497502"/>
              </p:ext>
            </p:extLst>
          </p:nvPr>
        </p:nvGraphicFramePr>
        <p:xfrm>
          <a:off x="5453577" y="1137920"/>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PM index </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42F1B6E5-7F9C-9478-847C-D4AF7B341A86}"/>
              </a:ext>
            </a:extLst>
          </p:cNvPr>
          <p:cNvSpPr>
            <a:spLocks noGrp="1"/>
          </p:cNvSpPr>
          <p:nvPr>
            <p:ph type="sldNum" sz="quarter" idx="12"/>
          </p:nvPr>
        </p:nvSpPr>
        <p:spPr/>
        <p:txBody>
          <a:bodyPr/>
          <a:lstStyle/>
          <a:p>
            <a:fld id="{92AF051A-FF74-2247-B065-E58DA1926FE1}" type="slidenum">
              <a:rPr lang="en-US" smtClean="0"/>
              <a:t>16</a:t>
            </a:fld>
            <a:endParaRPr lang="en-US"/>
          </a:p>
        </p:txBody>
      </p:sp>
      <p:sp>
        <p:nvSpPr>
          <p:cNvPr id="6" name="Content Placeholder 2">
            <a:extLst>
              <a:ext uri="{FF2B5EF4-FFF2-40B4-BE49-F238E27FC236}">
                <a16:creationId xmlns:a16="http://schemas.microsoft.com/office/drawing/2014/main" id="{477D788C-E1D1-0EB5-4F20-31B76190D9DA}"/>
              </a:ext>
            </a:extLst>
          </p:cNvPr>
          <p:cNvSpPr txBox="1">
            <a:spLocks/>
          </p:cNvSpPr>
          <p:nvPr/>
        </p:nvSpPr>
        <p:spPr>
          <a:xfrm>
            <a:off x="5936105" y="3498871"/>
            <a:ext cx="5992860" cy="2950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 reading of 50 can be thought of as a swing point</a:t>
            </a:r>
          </a:p>
          <a:p>
            <a:r>
              <a:rPr lang="en-US" sz="1800" dirty="0"/>
              <a:t>A reading above 50 implies an orders increase</a:t>
            </a:r>
          </a:p>
          <a:p>
            <a:r>
              <a:rPr lang="en-US" sz="1800" dirty="0"/>
              <a:t>A reading below 50 indicates an orders decline</a:t>
            </a:r>
          </a:p>
          <a:p>
            <a:r>
              <a:rPr lang="en-US" sz="1800" dirty="0"/>
              <a:t>As a rule of thumb, when the NAPM index approaches 60, you can bet investors will begin to worry about the consequences  of an overheated economy – higher inflation, bottlenecks, and a Fed Reserve leaning in the direction of tighter credit</a:t>
            </a:r>
          </a:p>
          <a:p>
            <a:r>
              <a:rPr lang="en-US" sz="1800" dirty="0"/>
              <a:t>A slide towards 40 strongly suggests that a recession is near at hand.</a:t>
            </a:r>
            <a:endParaRPr lang="en-US" sz="1400" dirty="0"/>
          </a:p>
          <a:p>
            <a:pPr marL="457200" lvl="1" indent="0">
              <a:buNone/>
            </a:pPr>
            <a:endParaRPr lang="en-US" sz="1000" dirty="0"/>
          </a:p>
        </p:txBody>
      </p:sp>
    </p:spTree>
    <p:extLst>
      <p:ext uri="{BB962C8B-B14F-4D97-AF65-F5344CB8AC3E}">
        <p14:creationId xmlns:p14="http://schemas.microsoft.com/office/powerpoint/2010/main" val="161968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65A5-0776-AF40-E93D-D5844DEB5CA8}"/>
              </a:ext>
            </a:extLst>
          </p:cNvPr>
          <p:cNvSpPr>
            <a:spLocks noGrp="1"/>
          </p:cNvSpPr>
          <p:nvPr>
            <p:ph type="title"/>
          </p:nvPr>
        </p:nvSpPr>
        <p:spPr>
          <a:xfrm>
            <a:off x="186128" y="136525"/>
            <a:ext cx="4723151" cy="915354"/>
          </a:xfrm>
        </p:spPr>
        <p:txBody>
          <a:bodyPr>
            <a:normAutofit/>
          </a:bodyPr>
          <a:lstStyle/>
          <a:p>
            <a:r>
              <a:rPr lang="en-US" dirty="0"/>
              <a:t>Employment (1) </a:t>
            </a:r>
            <a:br>
              <a:rPr lang="en-US" dirty="0"/>
            </a:br>
            <a:r>
              <a:rPr lang="en-US" sz="1600" dirty="0"/>
              <a:t>(The king of the kings)</a:t>
            </a:r>
          </a:p>
        </p:txBody>
      </p:sp>
      <p:sp>
        <p:nvSpPr>
          <p:cNvPr id="3" name="Content Placeholder 2">
            <a:extLst>
              <a:ext uri="{FF2B5EF4-FFF2-40B4-BE49-F238E27FC236}">
                <a16:creationId xmlns:a16="http://schemas.microsoft.com/office/drawing/2014/main" id="{43BDE805-616B-0C0D-C213-D4AD3BBACEA0}"/>
              </a:ext>
            </a:extLst>
          </p:cNvPr>
          <p:cNvSpPr>
            <a:spLocks noGrp="1"/>
          </p:cNvSpPr>
          <p:nvPr>
            <p:ph idx="1"/>
          </p:nvPr>
        </p:nvSpPr>
        <p:spPr>
          <a:xfrm>
            <a:off x="186128" y="1128582"/>
            <a:ext cx="10515600" cy="4351338"/>
          </a:xfrm>
        </p:spPr>
        <p:txBody>
          <a:bodyPr/>
          <a:lstStyle/>
          <a:p>
            <a:r>
              <a:rPr lang="en-US" dirty="0"/>
              <a:t>Payroll employment</a:t>
            </a:r>
          </a:p>
          <a:p>
            <a:pPr lvl="1"/>
            <a:r>
              <a:rPr lang="en-US" dirty="0"/>
              <a:t>Coincident indicator </a:t>
            </a:r>
          </a:p>
        </p:txBody>
      </p:sp>
      <p:graphicFrame>
        <p:nvGraphicFramePr>
          <p:cNvPr id="4" name="Content Placeholder 3">
            <a:extLst>
              <a:ext uri="{FF2B5EF4-FFF2-40B4-BE49-F238E27FC236}">
                <a16:creationId xmlns:a16="http://schemas.microsoft.com/office/drawing/2014/main" id="{71B0345B-9D94-96F2-705A-7737E5B14726}"/>
              </a:ext>
            </a:extLst>
          </p:cNvPr>
          <p:cNvGraphicFramePr>
            <a:graphicFrameLocks/>
          </p:cNvGraphicFramePr>
          <p:nvPr>
            <p:extLst>
              <p:ext uri="{D42A27DB-BD31-4B8C-83A1-F6EECF244321}">
                <p14:modId xmlns:p14="http://schemas.microsoft.com/office/powerpoint/2010/main" val="1355872386"/>
              </p:ext>
            </p:extLst>
          </p:nvPr>
        </p:nvGraphicFramePr>
        <p:xfrm>
          <a:off x="5443928" y="136525"/>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Payroll </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extLst>
                  <a:ext uri="{0D108BD9-81ED-4DB2-BD59-A6C34878D82A}">
                    <a16:rowId xmlns:a16="http://schemas.microsoft.com/office/drawing/2014/main" val="3723964624"/>
                  </a:ext>
                </a:extLst>
              </a:tr>
            </a:tbl>
          </a:graphicData>
        </a:graphic>
      </p:graphicFrame>
      <p:sp>
        <p:nvSpPr>
          <p:cNvPr id="6" name="Slide Number Placeholder 5">
            <a:extLst>
              <a:ext uri="{FF2B5EF4-FFF2-40B4-BE49-F238E27FC236}">
                <a16:creationId xmlns:a16="http://schemas.microsoft.com/office/drawing/2014/main" id="{9C43B2DD-0005-7589-F0CE-BCD0C21B435D}"/>
              </a:ext>
            </a:extLst>
          </p:cNvPr>
          <p:cNvSpPr>
            <a:spLocks noGrp="1"/>
          </p:cNvSpPr>
          <p:nvPr>
            <p:ph type="sldNum" sz="quarter" idx="12"/>
          </p:nvPr>
        </p:nvSpPr>
        <p:spPr/>
        <p:txBody>
          <a:bodyPr/>
          <a:lstStyle/>
          <a:p>
            <a:fld id="{92AF051A-FF74-2247-B065-E58DA1926FE1}" type="slidenum">
              <a:rPr lang="en-US" smtClean="0"/>
              <a:t>17</a:t>
            </a:fld>
            <a:endParaRPr lang="en-US"/>
          </a:p>
        </p:txBody>
      </p:sp>
    </p:spTree>
    <p:extLst>
      <p:ext uri="{BB962C8B-B14F-4D97-AF65-F5344CB8AC3E}">
        <p14:creationId xmlns:p14="http://schemas.microsoft.com/office/powerpoint/2010/main" val="375485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65A5-0776-AF40-E93D-D5844DEB5CA8}"/>
              </a:ext>
            </a:extLst>
          </p:cNvPr>
          <p:cNvSpPr>
            <a:spLocks noGrp="1"/>
          </p:cNvSpPr>
          <p:nvPr>
            <p:ph type="title"/>
          </p:nvPr>
        </p:nvSpPr>
        <p:spPr>
          <a:xfrm>
            <a:off x="186128" y="136525"/>
            <a:ext cx="10515600" cy="915354"/>
          </a:xfrm>
        </p:spPr>
        <p:txBody>
          <a:bodyPr>
            <a:normAutofit/>
          </a:bodyPr>
          <a:lstStyle/>
          <a:p>
            <a:r>
              <a:rPr lang="en-US" dirty="0"/>
              <a:t>Employment (2)</a:t>
            </a:r>
            <a:br>
              <a:rPr lang="en-US" dirty="0"/>
            </a:br>
            <a:r>
              <a:rPr lang="en-US" sz="1600" dirty="0"/>
              <a:t>(The king of the kings)</a:t>
            </a:r>
          </a:p>
        </p:txBody>
      </p:sp>
      <p:sp>
        <p:nvSpPr>
          <p:cNvPr id="3" name="Content Placeholder 2">
            <a:extLst>
              <a:ext uri="{FF2B5EF4-FFF2-40B4-BE49-F238E27FC236}">
                <a16:creationId xmlns:a16="http://schemas.microsoft.com/office/drawing/2014/main" id="{43BDE805-616B-0C0D-C213-D4AD3BBACEA0}"/>
              </a:ext>
            </a:extLst>
          </p:cNvPr>
          <p:cNvSpPr>
            <a:spLocks noGrp="1"/>
          </p:cNvSpPr>
          <p:nvPr>
            <p:ph idx="1"/>
          </p:nvPr>
        </p:nvSpPr>
        <p:spPr/>
        <p:txBody>
          <a:bodyPr/>
          <a:lstStyle/>
          <a:p>
            <a:r>
              <a:rPr lang="en-US" dirty="0"/>
              <a:t>Unemployment rate</a:t>
            </a:r>
          </a:p>
        </p:txBody>
      </p:sp>
      <p:graphicFrame>
        <p:nvGraphicFramePr>
          <p:cNvPr id="5" name="Content Placeholder 3">
            <a:extLst>
              <a:ext uri="{FF2B5EF4-FFF2-40B4-BE49-F238E27FC236}">
                <a16:creationId xmlns:a16="http://schemas.microsoft.com/office/drawing/2014/main" id="{2F5ADD1F-6B2A-8F69-DA10-8ABB2EB2DD20}"/>
              </a:ext>
            </a:extLst>
          </p:cNvPr>
          <p:cNvGraphicFramePr>
            <a:graphicFrameLocks/>
          </p:cNvGraphicFramePr>
          <p:nvPr>
            <p:extLst>
              <p:ext uri="{D42A27DB-BD31-4B8C-83A1-F6EECF244321}">
                <p14:modId xmlns:p14="http://schemas.microsoft.com/office/powerpoint/2010/main" val="1324806995"/>
              </p:ext>
            </p:extLst>
          </p:nvPr>
        </p:nvGraphicFramePr>
        <p:xfrm>
          <a:off x="5513439" y="24327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Unemployment rate</a:t>
                      </a:r>
                    </a:p>
                  </a:txBody>
                  <a:tcPr/>
                </a:tc>
                <a:tc>
                  <a:txBody>
                    <a:bodyPr/>
                    <a:lstStyle/>
                    <a:p>
                      <a:r>
                        <a:rPr lang="en-US" dirty="0"/>
                        <a:t>Up</a:t>
                      </a:r>
                    </a:p>
                  </a:txBody>
                  <a:tcPr/>
                </a:tc>
                <a:tc>
                  <a:txBody>
                    <a:bodyPr/>
                    <a:lstStyle/>
                    <a:p>
                      <a:r>
                        <a:rPr lang="en-US" dirty="0"/>
                        <a:t>Down</a:t>
                      </a:r>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3723964624"/>
                  </a:ext>
                </a:extLst>
              </a:tr>
            </a:tbl>
          </a:graphicData>
        </a:graphic>
      </p:graphicFrame>
      <p:sp>
        <p:nvSpPr>
          <p:cNvPr id="6" name="Slide Number Placeholder 5">
            <a:extLst>
              <a:ext uri="{FF2B5EF4-FFF2-40B4-BE49-F238E27FC236}">
                <a16:creationId xmlns:a16="http://schemas.microsoft.com/office/drawing/2014/main" id="{9C43B2DD-0005-7589-F0CE-BCD0C21B435D}"/>
              </a:ext>
            </a:extLst>
          </p:cNvPr>
          <p:cNvSpPr>
            <a:spLocks noGrp="1"/>
          </p:cNvSpPr>
          <p:nvPr>
            <p:ph type="sldNum" sz="quarter" idx="12"/>
          </p:nvPr>
        </p:nvSpPr>
        <p:spPr/>
        <p:txBody>
          <a:bodyPr/>
          <a:lstStyle/>
          <a:p>
            <a:fld id="{92AF051A-FF74-2247-B065-E58DA1926FE1}" type="slidenum">
              <a:rPr lang="en-US" smtClean="0"/>
              <a:t>18</a:t>
            </a:fld>
            <a:endParaRPr lang="en-US"/>
          </a:p>
        </p:txBody>
      </p:sp>
    </p:spTree>
    <p:extLst>
      <p:ext uri="{BB962C8B-B14F-4D97-AF65-F5344CB8AC3E}">
        <p14:creationId xmlns:p14="http://schemas.microsoft.com/office/powerpoint/2010/main" val="97270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DB57-DF28-DF7D-F3DE-AAE3A22E8D99}"/>
              </a:ext>
            </a:extLst>
          </p:cNvPr>
          <p:cNvSpPr>
            <a:spLocks noGrp="1"/>
          </p:cNvSpPr>
          <p:nvPr>
            <p:ph type="title"/>
          </p:nvPr>
        </p:nvSpPr>
        <p:spPr/>
        <p:txBody>
          <a:bodyPr/>
          <a:lstStyle/>
          <a:p>
            <a:r>
              <a:rPr lang="en-US" dirty="0"/>
              <a:t>Producer Price Index (PPI)</a:t>
            </a:r>
            <a:br>
              <a:rPr lang="en-US" dirty="0"/>
            </a:br>
            <a:r>
              <a:rPr lang="en-US" sz="2800" dirty="0"/>
              <a:t>Sneak Preview of Inflation</a:t>
            </a:r>
            <a:endParaRPr lang="en-US" dirty="0"/>
          </a:p>
        </p:txBody>
      </p:sp>
      <p:sp>
        <p:nvSpPr>
          <p:cNvPr id="3" name="Content Placeholder 2">
            <a:extLst>
              <a:ext uri="{FF2B5EF4-FFF2-40B4-BE49-F238E27FC236}">
                <a16:creationId xmlns:a16="http://schemas.microsoft.com/office/drawing/2014/main" id="{C465AD9E-D25E-BEDF-2660-A39755151C53}"/>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6F49B83A-95C6-2A1A-F914-F2B63F451FC6}"/>
              </a:ext>
            </a:extLst>
          </p:cNvPr>
          <p:cNvGraphicFramePr>
            <a:graphicFrameLocks/>
          </p:cNvGraphicFramePr>
          <p:nvPr>
            <p:extLst>
              <p:ext uri="{D42A27DB-BD31-4B8C-83A1-F6EECF244321}">
                <p14:modId xmlns:p14="http://schemas.microsoft.com/office/powerpoint/2010/main" val="3596753661"/>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PPI</a:t>
                      </a:r>
                    </a:p>
                  </a:txBody>
                  <a:tcPr/>
                </a:tc>
                <a:tc>
                  <a:txBody>
                    <a:bodyPr/>
                    <a:lstStyle/>
                    <a:p>
                      <a:r>
                        <a:rPr lang="en-US" dirty="0"/>
                        <a:t>Up</a:t>
                      </a:r>
                    </a:p>
                  </a:txBody>
                  <a:tcPr/>
                </a:tc>
                <a:tc>
                  <a:txBody>
                    <a:bodyPr/>
                    <a:lstStyle/>
                    <a:p>
                      <a:r>
                        <a:rPr lang="en-US" dirty="0"/>
                        <a:t>Down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Uncertain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Uncertain </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F3DB9FEC-A804-0544-27E6-CC333A6AEB54}"/>
              </a:ext>
            </a:extLst>
          </p:cNvPr>
          <p:cNvSpPr>
            <a:spLocks noGrp="1"/>
          </p:cNvSpPr>
          <p:nvPr>
            <p:ph type="sldNum" sz="quarter" idx="12"/>
          </p:nvPr>
        </p:nvSpPr>
        <p:spPr/>
        <p:txBody>
          <a:bodyPr/>
          <a:lstStyle/>
          <a:p>
            <a:fld id="{92AF051A-FF74-2247-B065-E58DA1926FE1}" type="slidenum">
              <a:rPr lang="en-US" smtClean="0"/>
              <a:t>19</a:t>
            </a:fld>
            <a:endParaRPr lang="en-US"/>
          </a:p>
        </p:txBody>
      </p:sp>
    </p:spTree>
    <p:extLst>
      <p:ext uri="{BB962C8B-B14F-4D97-AF65-F5344CB8AC3E}">
        <p14:creationId xmlns:p14="http://schemas.microsoft.com/office/powerpoint/2010/main" val="372893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3F80-FB0A-27B8-0DF1-AB2BFD696B9A}"/>
              </a:ext>
            </a:extLst>
          </p:cNvPr>
          <p:cNvSpPr>
            <a:spLocks noGrp="1"/>
          </p:cNvSpPr>
          <p:nvPr>
            <p:ph type="title"/>
          </p:nvPr>
        </p:nvSpPr>
        <p:spPr/>
        <p:txBody>
          <a:bodyPr/>
          <a:lstStyle/>
          <a:p>
            <a:r>
              <a:rPr lang="en-US" dirty="0"/>
              <a:t>Fixed Income Market</a:t>
            </a:r>
          </a:p>
        </p:txBody>
      </p:sp>
      <p:sp>
        <p:nvSpPr>
          <p:cNvPr id="3" name="Content Placeholder 2">
            <a:extLst>
              <a:ext uri="{FF2B5EF4-FFF2-40B4-BE49-F238E27FC236}">
                <a16:creationId xmlns:a16="http://schemas.microsoft.com/office/drawing/2014/main" id="{04634561-92AB-9FF9-5942-07CDDFE8258F}"/>
              </a:ext>
            </a:extLst>
          </p:cNvPr>
          <p:cNvSpPr>
            <a:spLocks noGrp="1"/>
          </p:cNvSpPr>
          <p:nvPr>
            <p:ph idx="1"/>
          </p:nvPr>
        </p:nvSpPr>
        <p:spPr>
          <a:xfrm>
            <a:off x="216815" y="1825625"/>
            <a:ext cx="6353637" cy="4351338"/>
          </a:xfrm>
        </p:spPr>
        <p:txBody>
          <a:bodyPr>
            <a:normAutofit lnSpcReduction="10000"/>
          </a:bodyPr>
          <a:lstStyle/>
          <a:p>
            <a:r>
              <a:rPr lang="en-US" dirty="0"/>
              <a:t>Any market forces that causes the economy to grow more rapidly, or causes the inflation rate to rise, increases the likelihood that the Federal Reserve will </a:t>
            </a:r>
            <a:r>
              <a:rPr lang="en-US" b="1" u="sng" dirty="0"/>
              <a:t>raise interest </a:t>
            </a:r>
            <a:r>
              <a:rPr lang="en-US" dirty="0"/>
              <a:t>rates and decrease prices in the fixed income markets. </a:t>
            </a:r>
          </a:p>
          <a:p>
            <a:r>
              <a:rPr lang="en-US" dirty="0"/>
              <a:t>Any market forces that causes economic activity to decline, or the inflation rate to drop, increases the likelihood that the federal reserve will </a:t>
            </a:r>
            <a:r>
              <a:rPr lang="en-US" b="1" u="sng" dirty="0"/>
              <a:t>lower interest </a:t>
            </a:r>
            <a:r>
              <a:rPr lang="en-US" dirty="0"/>
              <a:t>rates and raise prices in the fixed-income markets. </a:t>
            </a:r>
          </a:p>
        </p:txBody>
      </p:sp>
      <p:sp>
        <p:nvSpPr>
          <p:cNvPr id="4" name="Up-Down Arrow 3">
            <a:extLst>
              <a:ext uri="{FF2B5EF4-FFF2-40B4-BE49-F238E27FC236}">
                <a16:creationId xmlns:a16="http://schemas.microsoft.com/office/drawing/2014/main" id="{D1934CAF-25AF-3637-B884-4A69E6BAAA6F}"/>
              </a:ext>
            </a:extLst>
          </p:cNvPr>
          <p:cNvSpPr/>
          <p:nvPr/>
        </p:nvSpPr>
        <p:spPr>
          <a:xfrm>
            <a:off x="6914506" y="614488"/>
            <a:ext cx="4602824" cy="5562475"/>
          </a:xfrm>
          <a:prstGeom prst="upDownArrow">
            <a:avLst/>
          </a:prstGeom>
          <a:gradFill flip="none" rotWithShape="1">
            <a:gsLst>
              <a:gs pos="100000">
                <a:schemeClr val="accent1"/>
              </a:gs>
              <a:gs pos="0">
                <a:schemeClr val="accent2"/>
              </a:gs>
              <a:gs pos="100000">
                <a:schemeClr val="accent1"/>
              </a:gs>
              <a:gs pos="100000">
                <a:schemeClr val="accent2">
                  <a:lumMod val="45000"/>
                  <a:lumOff val="55000"/>
                </a:schemeClr>
              </a:gs>
              <a:gs pos="100000">
                <a:schemeClr val="accent1"/>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ECONOMY </a:t>
            </a:r>
          </a:p>
        </p:txBody>
      </p:sp>
      <p:sp>
        <p:nvSpPr>
          <p:cNvPr id="5" name="Down Arrow 4">
            <a:extLst>
              <a:ext uri="{FF2B5EF4-FFF2-40B4-BE49-F238E27FC236}">
                <a16:creationId xmlns:a16="http://schemas.microsoft.com/office/drawing/2014/main" id="{E63A7AED-0BED-CE51-AFC0-D255BD21FE20}"/>
              </a:ext>
            </a:extLst>
          </p:cNvPr>
          <p:cNvSpPr/>
          <p:nvPr/>
        </p:nvSpPr>
        <p:spPr>
          <a:xfrm>
            <a:off x="10104322" y="1336421"/>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CC51D959-A0D7-A3CD-6AB7-B590445CFE00}"/>
              </a:ext>
            </a:extLst>
          </p:cNvPr>
          <p:cNvSpPr/>
          <p:nvPr/>
        </p:nvSpPr>
        <p:spPr>
          <a:xfrm rot="10800000">
            <a:off x="8306295" y="628288"/>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F8A7F084-7CB9-209E-FA6D-7B702822C3DD}"/>
              </a:ext>
            </a:extLst>
          </p:cNvPr>
          <p:cNvSpPr/>
          <p:nvPr/>
        </p:nvSpPr>
        <p:spPr>
          <a:xfrm>
            <a:off x="10104322" y="473078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3C91A030-0B0F-00DA-9CCC-556333385966}"/>
              </a:ext>
            </a:extLst>
          </p:cNvPr>
          <p:cNvSpPr/>
          <p:nvPr/>
        </p:nvSpPr>
        <p:spPr>
          <a:xfrm rot="10800000">
            <a:off x="8304766" y="4121436"/>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4C30FF5-13CE-1821-19F2-052289BCFAA7}"/>
              </a:ext>
            </a:extLst>
          </p:cNvPr>
          <p:cNvSpPr txBox="1"/>
          <p:nvPr/>
        </p:nvSpPr>
        <p:spPr>
          <a:xfrm>
            <a:off x="8076697" y="1679236"/>
            <a:ext cx="1425070" cy="369332"/>
          </a:xfrm>
          <a:prstGeom prst="rect">
            <a:avLst/>
          </a:prstGeom>
          <a:noFill/>
        </p:spPr>
        <p:txBody>
          <a:bodyPr wrap="none" rtlCol="0">
            <a:spAutoFit/>
          </a:bodyPr>
          <a:lstStyle/>
          <a:p>
            <a:r>
              <a:rPr lang="en-US" dirty="0"/>
              <a:t>Interest rates</a:t>
            </a:r>
          </a:p>
        </p:txBody>
      </p:sp>
      <p:sp>
        <p:nvSpPr>
          <p:cNvPr id="10" name="TextBox 9">
            <a:extLst>
              <a:ext uri="{FF2B5EF4-FFF2-40B4-BE49-F238E27FC236}">
                <a16:creationId xmlns:a16="http://schemas.microsoft.com/office/drawing/2014/main" id="{3F92CE18-BEC0-D602-EFB3-B5ED52BCF0D9}"/>
              </a:ext>
            </a:extLst>
          </p:cNvPr>
          <p:cNvSpPr txBox="1"/>
          <p:nvPr/>
        </p:nvSpPr>
        <p:spPr>
          <a:xfrm>
            <a:off x="9634103" y="4291844"/>
            <a:ext cx="1425070" cy="369332"/>
          </a:xfrm>
          <a:prstGeom prst="rect">
            <a:avLst/>
          </a:prstGeom>
          <a:noFill/>
        </p:spPr>
        <p:txBody>
          <a:bodyPr wrap="none" rtlCol="0">
            <a:spAutoFit/>
          </a:bodyPr>
          <a:lstStyle/>
          <a:p>
            <a:r>
              <a:rPr lang="en-US" dirty="0"/>
              <a:t>Interest rates</a:t>
            </a:r>
          </a:p>
        </p:txBody>
      </p:sp>
      <p:sp>
        <p:nvSpPr>
          <p:cNvPr id="11" name="TextBox 10">
            <a:extLst>
              <a:ext uri="{FF2B5EF4-FFF2-40B4-BE49-F238E27FC236}">
                <a16:creationId xmlns:a16="http://schemas.microsoft.com/office/drawing/2014/main" id="{8BDAA7A1-006F-9A29-D57D-702F76E9F703}"/>
              </a:ext>
            </a:extLst>
          </p:cNvPr>
          <p:cNvSpPr txBox="1"/>
          <p:nvPr/>
        </p:nvSpPr>
        <p:spPr>
          <a:xfrm>
            <a:off x="9634103" y="2364048"/>
            <a:ext cx="1391086" cy="369332"/>
          </a:xfrm>
          <a:prstGeom prst="rect">
            <a:avLst/>
          </a:prstGeom>
          <a:noFill/>
        </p:spPr>
        <p:txBody>
          <a:bodyPr wrap="none" rtlCol="0">
            <a:spAutoFit/>
          </a:bodyPr>
          <a:lstStyle/>
          <a:p>
            <a:r>
              <a:rPr lang="en-US" dirty="0"/>
              <a:t>Bond market</a:t>
            </a:r>
          </a:p>
        </p:txBody>
      </p:sp>
      <p:sp>
        <p:nvSpPr>
          <p:cNvPr id="12" name="TextBox 11">
            <a:extLst>
              <a:ext uri="{FF2B5EF4-FFF2-40B4-BE49-F238E27FC236}">
                <a16:creationId xmlns:a16="http://schemas.microsoft.com/office/drawing/2014/main" id="{96CC0441-805E-686D-90ED-DE1AB218FA3A}"/>
              </a:ext>
            </a:extLst>
          </p:cNvPr>
          <p:cNvSpPr txBox="1"/>
          <p:nvPr/>
        </p:nvSpPr>
        <p:spPr>
          <a:xfrm>
            <a:off x="8369183" y="5084406"/>
            <a:ext cx="1391086" cy="369332"/>
          </a:xfrm>
          <a:prstGeom prst="rect">
            <a:avLst/>
          </a:prstGeom>
          <a:noFill/>
        </p:spPr>
        <p:txBody>
          <a:bodyPr wrap="none" rtlCol="0">
            <a:spAutoFit/>
          </a:bodyPr>
          <a:lstStyle/>
          <a:p>
            <a:r>
              <a:rPr lang="en-US" dirty="0"/>
              <a:t>Bond market</a:t>
            </a:r>
          </a:p>
        </p:txBody>
      </p:sp>
      <p:sp>
        <p:nvSpPr>
          <p:cNvPr id="13" name="Slide Number Placeholder 12">
            <a:extLst>
              <a:ext uri="{FF2B5EF4-FFF2-40B4-BE49-F238E27FC236}">
                <a16:creationId xmlns:a16="http://schemas.microsoft.com/office/drawing/2014/main" id="{90093467-D802-708E-9D0C-F2A78E78EA53}"/>
              </a:ext>
            </a:extLst>
          </p:cNvPr>
          <p:cNvSpPr>
            <a:spLocks noGrp="1"/>
          </p:cNvSpPr>
          <p:nvPr>
            <p:ph type="sldNum" sz="quarter" idx="12"/>
          </p:nvPr>
        </p:nvSpPr>
        <p:spPr/>
        <p:txBody>
          <a:bodyPr/>
          <a:lstStyle/>
          <a:p>
            <a:fld id="{92AF051A-FF74-2247-B065-E58DA1926FE1}" type="slidenum">
              <a:rPr lang="en-US" smtClean="0"/>
              <a:t>2</a:t>
            </a:fld>
            <a:endParaRPr lang="en-US"/>
          </a:p>
        </p:txBody>
      </p:sp>
    </p:spTree>
    <p:extLst>
      <p:ext uri="{BB962C8B-B14F-4D97-AF65-F5344CB8AC3E}">
        <p14:creationId xmlns:p14="http://schemas.microsoft.com/office/powerpoint/2010/main" val="2775847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3DAE-B602-013B-CD88-840A80C397F1}"/>
              </a:ext>
            </a:extLst>
          </p:cNvPr>
          <p:cNvSpPr>
            <a:spLocks noGrp="1"/>
          </p:cNvSpPr>
          <p:nvPr>
            <p:ph type="title"/>
          </p:nvPr>
        </p:nvSpPr>
        <p:spPr/>
        <p:txBody>
          <a:bodyPr/>
          <a:lstStyle/>
          <a:p>
            <a:r>
              <a:rPr lang="en-US" dirty="0"/>
              <a:t>Retail Sales </a:t>
            </a:r>
            <a:br>
              <a:rPr lang="en-US" dirty="0"/>
            </a:br>
            <a:r>
              <a:rPr lang="en-US" sz="2800" dirty="0"/>
              <a:t>what is the consumer up to ?</a:t>
            </a:r>
            <a:endParaRPr lang="en-US" dirty="0"/>
          </a:p>
        </p:txBody>
      </p:sp>
      <p:sp>
        <p:nvSpPr>
          <p:cNvPr id="3" name="Content Placeholder 2">
            <a:extLst>
              <a:ext uri="{FF2B5EF4-FFF2-40B4-BE49-F238E27FC236}">
                <a16:creationId xmlns:a16="http://schemas.microsoft.com/office/drawing/2014/main" id="{D88D71EA-6024-296F-58C4-94E50950BD20}"/>
              </a:ext>
            </a:extLst>
          </p:cNvPr>
          <p:cNvSpPr>
            <a:spLocks noGrp="1"/>
          </p:cNvSpPr>
          <p:nvPr>
            <p:ph idx="1"/>
          </p:nvPr>
        </p:nvSpPr>
        <p:spPr/>
        <p:txBody>
          <a:bodyPr/>
          <a:lstStyle/>
          <a:p>
            <a:endParaRPr lang="en-US"/>
          </a:p>
        </p:txBody>
      </p:sp>
      <p:graphicFrame>
        <p:nvGraphicFramePr>
          <p:cNvPr id="6" name="Content Placeholder 3">
            <a:extLst>
              <a:ext uri="{FF2B5EF4-FFF2-40B4-BE49-F238E27FC236}">
                <a16:creationId xmlns:a16="http://schemas.microsoft.com/office/drawing/2014/main" id="{906A9056-2001-2151-6F90-02485D35D283}"/>
              </a:ext>
            </a:extLst>
          </p:cNvPr>
          <p:cNvGraphicFramePr>
            <a:graphicFrameLocks/>
          </p:cNvGraphicFramePr>
          <p:nvPr>
            <p:extLst>
              <p:ext uri="{D42A27DB-BD31-4B8C-83A1-F6EECF244321}">
                <p14:modId xmlns:p14="http://schemas.microsoft.com/office/powerpoint/2010/main" val="2379615153"/>
              </p:ext>
            </p:extLst>
          </p:nvPr>
        </p:nvGraphicFramePr>
        <p:xfrm>
          <a:off x="2077800" y="2193883"/>
          <a:ext cx="6572250" cy="2565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Retail Sales</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 </a:t>
                      </a:r>
                    </a:p>
                  </a:txBody>
                  <a:tcPr/>
                </a:tc>
                <a:extLst>
                  <a:ext uri="{0D108BD9-81ED-4DB2-BD59-A6C34878D82A}">
                    <a16:rowId xmlns:a16="http://schemas.microsoft.com/office/drawing/2014/main" val="3723964624"/>
                  </a:ext>
                </a:extLst>
              </a:tr>
            </a:tbl>
          </a:graphicData>
        </a:graphic>
      </p:graphicFrame>
      <p:sp>
        <p:nvSpPr>
          <p:cNvPr id="7" name="Slide Number Placeholder 6">
            <a:extLst>
              <a:ext uri="{FF2B5EF4-FFF2-40B4-BE49-F238E27FC236}">
                <a16:creationId xmlns:a16="http://schemas.microsoft.com/office/drawing/2014/main" id="{6AF4A745-9F9A-94A0-0E52-7430CD0319C1}"/>
              </a:ext>
            </a:extLst>
          </p:cNvPr>
          <p:cNvSpPr>
            <a:spLocks noGrp="1"/>
          </p:cNvSpPr>
          <p:nvPr>
            <p:ph type="sldNum" sz="quarter" idx="12"/>
          </p:nvPr>
        </p:nvSpPr>
        <p:spPr/>
        <p:txBody>
          <a:bodyPr/>
          <a:lstStyle/>
          <a:p>
            <a:fld id="{92AF051A-FF74-2247-B065-E58DA1926FE1}" type="slidenum">
              <a:rPr lang="en-US" smtClean="0"/>
              <a:t>20</a:t>
            </a:fld>
            <a:endParaRPr lang="en-US"/>
          </a:p>
        </p:txBody>
      </p:sp>
    </p:spTree>
    <p:extLst>
      <p:ext uri="{BB962C8B-B14F-4D97-AF65-F5344CB8AC3E}">
        <p14:creationId xmlns:p14="http://schemas.microsoft.com/office/powerpoint/2010/main" val="195127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D77C-D558-5754-CD08-877AACBE2B5C}"/>
              </a:ext>
            </a:extLst>
          </p:cNvPr>
          <p:cNvSpPr>
            <a:spLocks noGrp="1"/>
          </p:cNvSpPr>
          <p:nvPr>
            <p:ph type="title"/>
          </p:nvPr>
        </p:nvSpPr>
        <p:spPr>
          <a:xfrm>
            <a:off x="0" y="18255"/>
            <a:ext cx="10515600" cy="1325563"/>
          </a:xfrm>
        </p:spPr>
        <p:txBody>
          <a:bodyPr>
            <a:normAutofit/>
          </a:bodyPr>
          <a:lstStyle/>
          <a:p>
            <a:r>
              <a:rPr lang="en-US" dirty="0"/>
              <a:t>Industrial Production and Capacity Utilization</a:t>
            </a:r>
            <a:br>
              <a:rPr lang="en-US" dirty="0"/>
            </a:br>
            <a:r>
              <a:rPr lang="en-US" sz="2800" dirty="0"/>
              <a:t>The Fed’s takes the economy’s temperature</a:t>
            </a:r>
            <a:endParaRPr lang="en-US" dirty="0"/>
          </a:p>
        </p:txBody>
      </p:sp>
      <p:sp>
        <p:nvSpPr>
          <p:cNvPr id="3" name="Content Placeholder 2">
            <a:extLst>
              <a:ext uri="{FF2B5EF4-FFF2-40B4-BE49-F238E27FC236}">
                <a16:creationId xmlns:a16="http://schemas.microsoft.com/office/drawing/2014/main" id="{09A1C4D7-8724-1281-CC4C-1A57C2A99B44}"/>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D72481B8-EB12-3636-3716-09E62E74C15B}"/>
              </a:ext>
            </a:extLst>
          </p:cNvPr>
          <p:cNvGraphicFramePr>
            <a:graphicFrameLocks/>
          </p:cNvGraphicFramePr>
          <p:nvPr>
            <p:extLst>
              <p:ext uri="{D42A27DB-BD31-4B8C-83A1-F6EECF244321}">
                <p14:modId xmlns:p14="http://schemas.microsoft.com/office/powerpoint/2010/main" val="335287447"/>
              </p:ext>
            </p:extLst>
          </p:nvPr>
        </p:nvGraphicFramePr>
        <p:xfrm>
          <a:off x="2646600" y="1545883"/>
          <a:ext cx="6572250" cy="2565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Industrial Production</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 </a:t>
                      </a:r>
                    </a:p>
                  </a:txBody>
                  <a:tcPr/>
                </a:tc>
                <a:extLst>
                  <a:ext uri="{0D108BD9-81ED-4DB2-BD59-A6C34878D82A}">
                    <a16:rowId xmlns:a16="http://schemas.microsoft.com/office/drawing/2014/main" val="3723964624"/>
                  </a:ext>
                </a:extLst>
              </a:tr>
            </a:tbl>
          </a:graphicData>
        </a:graphic>
      </p:graphicFrame>
      <p:graphicFrame>
        <p:nvGraphicFramePr>
          <p:cNvPr id="5" name="Content Placeholder 3">
            <a:extLst>
              <a:ext uri="{FF2B5EF4-FFF2-40B4-BE49-F238E27FC236}">
                <a16:creationId xmlns:a16="http://schemas.microsoft.com/office/drawing/2014/main" id="{C701E5DC-A7B7-0FD1-B44E-B9B7C9AA9488}"/>
              </a:ext>
            </a:extLst>
          </p:cNvPr>
          <p:cNvGraphicFramePr>
            <a:graphicFrameLocks/>
          </p:cNvGraphicFramePr>
          <p:nvPr>
            <p:extLst>
              <p:ext uri="{D42A27DB-BD31-4B8C-83A1-F6EECF244321}">
                <p14:modId xmlns:p14="http://schemas.microsoft.com/office/powerpoint/2010/main" val="2655896415"/>
              </p:ext>
            </p:extLst>
          </p:nvPr>
        </p:nvGraphicFramePr>
        <p:xfrm>
          <a:off x="2646600" y="4167883"/>
          <a:ext cx="6572250" cy="2565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Capacity Utilization</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reaction </a:t>
                      </a:r>
                    </a:p>
                  </a:txBody>
                  <a:tcPr/>
                </a:tc>
                <a:extLst>
                  <a:ext uri="{0D108BD9-81ED-4DB2-BD59-A6C34878D82A}">
                    <a16:rowId xmlns:a16="http://schemas.microsoft.com/office/drawing/2014/main" val="3723964624"/>
                  </a:ext>
                </a:extLst>
              </a:tr>
            </a:tbl>
          </a:graphicData>
        </a:graphic>
      </p:graphicFrame>
      <p:sp>
        <p:nvSpPr>
          <p:cNvPr id="6" name="Slide Number Placeholder 5">
            <a:extLst>
              <a:ext uri="{FF2B5EF4-FFF2-40B4-BE49-F238E27FC236}">
                <a16:creationId xmlns:a16="http://schemas.microsoft.com/office/drawing/2014/main" id="{F21FAB84-D7A9-A29B-F61F-5A62334975A9}"/>
              </a:ext>
            </a:extLst>
          </p:cNvPr>
          <p:cNvSpPr>
            <a:spLocks noGrp="1"/>
          </p:cNvSpPr>
          <p:nvPr>
            <p:ph type="sldNum" sz="quarter" idx="12"/>
          </p:nvPr>
        </p:nvSpPr>
        <p:spPr/>
        <p:txBody>
          <a:bodyPr/>
          <a:lstStyle/>
          <a:p>
            <a:fld id="{92AF051A-FF74-2247-B065-E58DA1926FE1}" type="slidenum">
              <a:rPr lang="en-US" smtClean="0"/>
              <a:t>21</a:t>
            </a:fld>
            <a:endParaRPr lang="en-US"/>
          </a:p>
        </p:txBody>
      </p:sp>
    </p:spTree>
    <p:extLst>
      <p:ext uri="{BB962C8B-B14F-4D97-AF65-F5344CB8AC3E}">
        <p14:creationId xmlns:p14="http://schemas.microsoft.com/office/powerpoint/2010/main" val="53301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2720-0762-5D56-E741-7DF3E85D3E30}"/>
              </a:ext>
            </a:extLst>
          </p:cNvPr>
          <p:cNvSpPr>
            <a:spLocks noGrp="1"/>
          </p:cNvSpPr>
          <p:nvPr>
            <p:ph type="title"/>
          </p:nvPr>
        </p:nvSpPr>
        <p:spPr/>
        <p:txBody>
          <a:bodyPr/>
          <a:lstStyle/>
          <a:p>
            <a:r>
              <a:rPr lang="en-US" dirty="0"/>
              <a:t>The Consumer sentiment </a:t>
            </a:r>
          </a:p>
        </p:txBody>
      </p:sp>
      <p:sp>
        <p:nvSpPr>
          <p:cNvPr id="3" name="Content Placeholder 2">
            <a:extLst>
              <a:ext uri="{FF2B5EF4-FFF2-40B4-BE49-F238E27FC236}">
                <a16:creationId xmlns:a16="http://schemas.microsoft.com/office/drawing/2014/main" id="{2AB10EE7-C817-0452-A9F1-978EB8B93D93}"/>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D43B2F28-9127-8578-4AC4-4AB004BFD470}"/>
              </a:ext>
            </a:extLst>
          </p:cNvPr>
          <p:cNvGraphicFramePr>
            <a:graphicFrameLocks/>
          </p:cNvGraphicFramePr>
          <p:nvPr>
            <p:extLst>
              <p:ext uri="{D42A27DB-BD31-4B8C-83A1-F6EECF244321}">
                <p14:modId xmlns:p14="http://schemas.microsoft.com/office/powerpoint/2010/main" val="2423735340"/>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Consumer Sentiment </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413A71F5-6FDC-2E42-5B15-80BAC694EB3A}"/>
              </a:ext>
            </a:extLst>
          </p:cNvPr>
          <p:cNvSpPr>
            <a:spLocks noGrp="1"/>
          </p:cNvSpPr>
          <p:nvPr>
            <p:ph type="sldNum" sz="quarter" idx="12"/>
          </p:nvPr>
        </p:nvSpPr>
        <p:spPr/>
        <p:txBody>
          <a:bodyPr/>
          <a:lstStyle/>
          <a:p>
            <a:fld id="{92AF051A-FF74-2247-B065-E58DA1926FE1}" type="slidenum">
              <a:rPr lang="en-US" smtClean="0"/>
              <a:t>22</a:t>
            </a:fld>
            <a:endParaRPr lang="en-US"/>
          </a:p>
        </p:txBody>
      </p:sp>
    </p:spTree>
    <p:extLst>
      <p:ext uri="{BB962C8B-B14F-4D97-AF65-F5344CB8AC3E}">
        <p14:creationId xmlns:p14="http://schemas.microsoft.com/office/powerpoint/2010/main" val="653777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D155-0BD9-A257-0ECC-D026E1A66BDC}"/>
              </a:ext>
            </a:extLst>
          </p:cNvPr>
          <p:cNvSpPr>
            <a:spLocks noGrp="1"/>
          </p:cNvSpPr>
          <p:nvPr>
            <p:ph type="title"/>
          </p:nvPr>
        </p:nvSpPr>
        <p:spPr/>
        <p:txBody>
          <a:bodyPr/>
          <a:lstStyle/>
          <a:p>
            <a:r>
              <a:rPr lang="en-US" dirty="0"/>
              <a:t>Housing Starts/Building Permits</a:t>
            </a:r>
          </a:p>
        </p:txBody>
      </p:sp>
      <p:sp>
        <p:nvSpPr>
          <p:cNvPr id="3" name="Content Placeholder 2">
            <a:extLst>
              <a:ext uri="{FF2B5EF4-FFF2-40B4-BE49-F238E27FC236}">
                <a16:creationId xmlns:a16="http://schemas.microsoft.com/office/drawing/2014/main" id="{73EDC5C9-4CB2-B2B4-A213-A3B45859F248}"/>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D7C9CBE-E530-2FAC-8E9F-08515C30ACD3}"/>
              </a:ext>
            </a:extLst>
          </p:cNvPr>
          <p:cNvGraphicFramePr>
            <a:graphicFrameLocks/>
          </p:cNvGraphicFramePr>
          <p:nvPr>
            <p:extLst>
              <p:ext uri="{D42A27DB-BD31-4B8C-83A1-F6EECF244321}">
                <p14:modId xmlns:p14="http://schemas.microsoft.com/office/powerpoint/2010/main" val="3614172818"/>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Housing Starts</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26FDC9B1-9155-A0AB-C1F1-EA0DCD56602F}"/>
              </a:ext>
            </a:extLst>
          </p:cNvPr>
          <p:cNvSpPr>
            <a:spLocks noGrp="1"/>
          </p:cNvSpPr>
          <p:nvPr>
            <p:ph type="sldNum" sz="quarter" idx="12"/>
          </p:nvPr>
        </p:nvSpPr>
        <p:spPr/>
        <p:txBody>
          <a:bodyPr/>
          <a:lstStyle/>
          <a:p>
            <a:fld id="{92AF051A-FF74-2247-B065-E58DA1926FE1}" type="slidenum">
              <a:rPr lang="en-US" smtClean="0"/>
              <a:t>23</a:t>
            </a:fld>
            <a:endParaRPr lang="en-US"/>
          </a:p>
        </p:txBody>
      </p:sp>
    </p:spTree>
    <p:extLst>
      <p:ext uri="{BB962C8B-B14F-4D97-AF65-F5344CB8AC3E}">
        <p14:creationId xmlns:p14="http://schemas.microsoft.com/office/powerpoint/2010/main" val="96812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35BF-531F-E2EF-BC05-48E2D1530470}"/>
              </a:ext>
            </a:extLst>
          </p:cNvPr>
          <p:cNvSpPr>
            <a:spLocks noGrp="1"/>
          </p:cNvSpPr>
          <p:nvPr>
            <p:ph type="title"/>
          </p:nvPr>
        </p:nvSpPr>
        <p:spPr/>
        <p:txBody>
          <a:bodyPr/>
          <a:lstStyle/>
          <a:p>
            <a:r>
              <a:rPr lang="en-US" dirty="0"/>
              <a:t>The consumer price index (CPI) </a:t>
            </a:r>
          </a:p>
        </p:txBody>
      </p:sp>
      <p:sp>
        <p:nvSpPr>
          <p:cNvPr id="3" name="Content Placeholder 2">
            <a:extLst>
              <a:ext uri="{FF2B5EF4-FFF2-40B4-BE49-F238E27FC236}">
                <a16:creationId xmlns:a16="http://schemas.microsoft.com/office/drawing/2014/main" id="{B3200CCD-16F5-5D78-C064-D2B9B2E1E466}"/>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B27E66F7-2F2A-2CE0-4EB6-C1D7D80102EB}"/>
              </a:ext>
            </a:extLst>
          </p:cNvPr>
          <p:cNvGraphicFramePr>
            <a:graphicFrameLocks/>
          </p:cNvGraphicFramePr>
          <p:nvPr>
            <p:extLst>
              <p:ext uri="{D42A27DB-BD31-4B8C-83A1-F6EECF244321}">
                <p14:modId xmlns:p14="http://schemas.microsoft.com/office/powerpoint/2010/main" val="727462043"/>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CPI </a:t>
                      </a:r>
                    </a:p>
                  </a:txBody>
                  <a:tcPr/>
                </a:tc>
                <a:tc>
                  <a:txBody>
                    <a:bodyPr/>
                    <a:lstStyle/>
                    <a:p>
                      <a:r>
                        <a:rPr lang="en-US" dirty="0"/>
                        <a:t>Up</a:t>
                      </a:r>
                    </a:p>
                  </a:txBody>
                  <a:tcPr/>
                </a:tc>
                <a:tc>
                  <a:txBody>
                    <a:bodyPr/>
                    <a:lstStyle/>
                    <a:p>
                      <a:r>
                        <a:rPr lang="en-US" dirty="0"/>
                        <a:t>Down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Uncertain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Uncertain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19BD3B2F-8491-2287-60AA-04DE961412EA}"/>
              </a:ext>
            </a:extLst>
          </p:cNvPr>
          <p:cNvSpPr>
            <a:spLocks noGrp="1"/>
          </p:cNvSpPr>
          <p:nvPr>
            <p:ph type="sldNum" sz="quarter" idx="12"/>
          </p:nvPr>
        </p:nvSpPr>
        <p:spPr/>
        <p:txBody>
          <a:bodyPr/>
          <a:lstStyle/>
          <a:p>
            <a:fld id="{92AF051A-FF74-2247-B065-E58DA1926FE1}" type="slidenum">
              <a:rPr lang="en-US" smtClean="0"/>
              <a:t>24</a:t>
            </a:fld>
            <a:endParaRPr lang="en-US"/>
          </a:p>
        </p:txBody>
      </p:sp>
    </p:spTree>
    <p:extLst>
      <p:ext uri="{BB962C8B-B14F-4D97-AF65-F5344CB8AC3E}">
        <p14:creationId xmlns:p14="http://schemas.microsoft.com/office/powerpoint/2010/main" val="1365228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0A8D-4E4E-A803-17BC-AB744CF0532F}"/>
              </a:ext>
            </a:extLst>
          </p:cNvPr>
          <p:cNvSpPr>
            <a:spLocks noGrp="1"/>
          </p:cNvSpPr>
          <p:nvPr>
            <p:ph type="title"/>
          </p:nvPr>
        </p:nvSpPr>
        <p:spPr/>
        <p:txBody>
          <a:bodyPr/>
          <a:lstStyle/>
          <a:p>
            <a:r>
              <a:rPr lang="en-US" dirty="0"/>
              <a:t>Durable goods orders </a:t>
            </a:r>
          </a:p>
        </p:txBody>
      </p:sp>
      <p:graphicFrame>
        <p:nvGraphicFramePr>
          <p:cNvPr id="4" name="Content Placeholder 3">
            <a:extLst>
              <a:ext uri="{FF2B5EF4-FFF2-40B4-BE49-F238E27FC236}">
                <a16:creationId xmlns:a16="http://schemas.microsoft.com/office/drawing/2014/main" id="{3774EE22-04E6-D3A6-C387-9EB13600A813}"/>
              </a:ext>
            </a:extLst>
          </p:cNvPr>
          <p:cNvGraphicFramePr>
            <a:graphicFrameLocks/>
          </p:cNvGraphicFramePr>
          <p:nvPr>
            <p:extLst>
              <p:ext uri="{D42A27DB-BD31-4B8C-83A1-F6EECF244321}">
                <p14:modId xmlns:p14="http://schemas.microsoft.com/office/powerpoint/2010/main" val="4076043183"/>
              </p:ext>
            </p:extLst>
          </p:nvPr>
        </p:nvGraphicFramePr>
        <p:xfrm>
          <a:off x="2077800" y="2193883"/>
          <a:ext cx="6572250" cy="2565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Durable goods orders </a:t>
                      </a:r>
                    </a:p>
                  </a:txBody>
                  <a:tcPr/>
                </a:tc>
                <a:tc>
                  <a:txBody>
                    <a:bodyPr/>
                    <a:lstStyle/>
                    <a:p>
                      <a:r>
                        <a:rPr lang="en-US" dirty="0"/>
                        <a:t>Up</a:t>
                      </a:r>
                    </a:p>
                  </a:txBody>
                  <a:tcPr/>
                </a:tc>
                <a:tc>
                  <a:txBody>
                    <a:bodyPr/>
                    <a:lstStyle/>
                    <a:p>
                      <a:r>
                        <a:rPr lang="en-US" dirty="0"/>
                        <a:t>Down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F15C8AD6-CB9D-8549-482D-E75BC1A3484C}"/>
              </a:ext>
            </a:extLst>
          </p:cNvPr>
          <p:cNvSpPr>
            <a:spLocks noGrp="1"/>
          </p:cNvSpPr>
          <p:nvPr>
            <p:ph type="sldNum" sz="quarter" idx="12"/>
          </p:nvPr>
        </p:nvSpPr>
        <p:spPr/>
        <p:txBody>
          <a:bodyPr/>
          <a:lstStyle/>
          <a:p>
            <a:fld id="{92AF051A-FF74-2247-B065-E58DA1926FE1}" type="slidenum">
              <a:rPr lang="en-US" smtClean="0"/>
              <a:t>25</a:t>
            </a:fld>
            <a:endParaRPr lang="en-US"/>
          </a:p>
        </p:txBody>
      </p:sp>
    </p:spTree>
    <p:extLst>
      <p:ext uri="{BB962C8B-B14F-4D97-AF65-F5344CB8AC3E}">
        <p14:creationId xmlns:p14="http://schemas.microsoft.com/office/powerpoint/2010/main" val="1009373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F48D-298F-BBAC-7943-FE7FEED1F66A}"/>
              </a:ext>
            </a:extLst>
          </p:cNvPr>
          <p:cNvSpPr>
            <a:spLocks noGrp="1"/>
          </p:cNvSpPr>
          <p:nvPr>
            <p:ph type="title"/>
          </p:nvPr>
        </p:nvSpPr>
        <p:spPr>
          <a:xfrm>
            <a:off x="0" y="0"/>
            <a:ext cx="10515600" cy="872489"/>
          </a:xfrm>
        </p:spPr>
        <p:txBody>
          <a:bodyPr>
            <a:normAutofit fontScale="90000"/>
          </a:bodyPr>
          <a:lstStyle/>
          <a:p>
            <a:r>
              <a:rPr lang="en-US" dirty="0"/>
              <a:t>Personal Income and Consumption Expenditures </a:t>
            </a:r>
          </a:p>
        </p:txBody>
      </p:sp>
      <p:sp>
        <p:nvSpPr>
          <p:cNvPr id="3" name="Content Placeholder 2">
            <a:extLst>
              <a:ext uri="{FF2B5EF4-FFF2-40B4-BE49-F238E27FC236}">
                <a16:creationId xmlns:a16="http://schemas.microsoft.com/office/drawing/2014/main" id="{0AE2B37F-5CA8-448F-B41D-CAB2A8023616}"/>
              </a:ext>
            </a:extLst>
          </p:cNvPr>
          <p:cNvSpPr>
            <a:spLocks noGrp="1"/>
          </p:cNvSpPr>
          <p:nvPr>
            <p:ph idx="1"/>
          </p:nvPr>
        </p:nvSpPr>
        <p:spPr/>
        <p:txBody>
          <a:bodyPr/>
          <a:lstStyle/>
          <a:p>
            <a:endParaRPr lang="en-US"/>
          </a:p>
        </p:txBody>
      </p:sp>
      <p:graphicFrame>
        <p:nvGraphicFramePr>
          <p:cNvPr id="5" name="Content Placeholder 3">
            <a:extLst>
              <a:ext uri="{FF2B5EF4-FFF2-40B4-BE49-F238E27FC236}">
                <a16:creationId xmlns:a16="http://schemas.microsoft.com/office/drawing/2014/main" id="{05394223-508D-8DCF-3D53-68F6515037D6}"/>
              </a:ext>
            </a:extLst>
          </p:cNvPr>
          <p:cNvGraphicFramePr>
            <a:graphicFrameLocks/>
          </p:cNvGraphicFramePr>
          <p:nvPr>
            <p:extLst>
              <p:ext uri="{D42A27DB-BD31-4B8C-83A1-F6EECF244321}">
                <p14:modId xmlns:p14="http://schemas.microsoft.com/office/powerpoint/2010/main" val="2694811910"/>
              </p:ext>
            </p:extLst>
          </p:nvPr>
        </p:nvGraphicFramePr>
        <p:xfrm>
          <a:off x="3086100" y="1356677"/>
          <a:ext cx="7636590" cy="2291080"/>
        </p:xfrm>
        <a:graphic>
          <a:graphicData uri="http://schemas.openxmlformats.org/drawingml/2006/table">
            <a:tbl>
              <a:tblPr firstRow="1" bandRow="1">
                <a:tableStyleId>{5C22544A-7EE6-4342-B048-85BDC9FD1C3A}</a:tableStyleId>
              </a:tblPr>
              <a:tblGrid>
                <a:gridCol w="1527318">
                  <a:extLst>
                    <a:ext uri="{9D8B030D-6E8A-4147-A177-3AD203B41FA5}">
                      <a16:colId xmlns:a16="http://schemas.microsoft.com/office/drawing/2014/main" val="1832443906"/>
                    </a:ext>
                  </a:extLst>
                </a:gridCol>
                <a:gridCol w="1527318">
                  <a:extLst>
                    <a:ext uri="{9D8B030D-6E8A-4147-A177-3AD203B41FA5}">
                      <a16:colId xmlns:a16="http://schemas.microsoft.com/office/drawing/2014/main" val="3103549292"/>
                    </a:ext>
                  </a:extLst>
                </a:gridCol>
                <a:gridCol w="1527318">
                  <a:extLst>
                    <a:ext uri="{9D8B030D-6E8A-4147-A177-3AD203B41FA5}">
                      <a16:colId xmlns:a16="http://schemas.microsoft.com/office/drawing/2014/main" val="3064373860"/>
                    </a:ext>
                  </a:extLst>
                </a:gridCol>
                <a:gridCol w="1527318">
                  <a:extLst>
                    <a:ext uri="{9D8B030D-6E8A-4147-A177-3AD203B41FA5}">
                      <a16:colId xmlns:a16="http://schemas.microsoft.com/office/drawing/2014/main" val="2446405785"/>
                    </a:ext>
                  </a:extLst>
                </a:gridCol>
                <a:gridCol w="1527318">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 Income</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txBody>
                  <a:tcPr/>
                </a:tc>
                <a:extLst>
                  <a:ext uri="{0D108BD9-81ED-4DB2-BD59-A6C34878D82A}">
                    <a16:rowId xmlns:a16="http://schemas.microsoft.com/office/drawing/2014/main" val="3723964624"/>
                  </a:ext>
                </a:extLst>
              </a:tr>
            </a:tbl>
          </a:graphicData>
        </a:graphic>
      </p:graphicFrame>
      <p:graphicFrame>
        <p:nvGraphicFramePr>
          <p:cNvPr id="6" name="Content Placeholder 3">
            <a:extLst>
              <a:ext uri="{FF2B5EF4-FFF2-40B4-BE49-F238E27FC236}">
                <a16:creationId xmlns:a16="http://schemas.microsoft.com/office/drawing/2014/main" id="{ABB16591-6531-CDF5-CF04-4782CB97547E}"/>
              </a:ext>
            </a:extLst>
          </p:cNvPr>
          <p:cNvGraphicFramePr>
            <a:graphicFrameLocks/>
          </p:cNvGraphicFramePr>
          <p:nvPr>
            <p:extLst>
              <p:ext uri="{D42A27DB-BD31-4B8C-83A1-F6EECF244321}">
                <p14:modId xmlns:p14="http://schemas.microsoft.com/office/powerpoint/2010/main" val="3021339119"/>
              </p:ext>
            </p:extLst>
          </p:nvPr>
        </p:nvGraphicFramePr>
        <p:xfrm>
          <a:off x="3086100" y="3766820"/>
          <a:ext cx="7636590" cy="2291080"/>
        </p:xfrm>
        <a:graphic>
          <a:graphicData uri="http://schemas.openxmlformats.org/drawingml/2006/table">
            <a:tbl>
              <a:tblPr firstRow="1" bandRow="1">
                <a:tableStyleId>{5C22544A-7EE6-4342-B048-85BDC9FD1C3A}</a:tableStyleId>
              </a:tblPr>
              <a:tblGrid>
                <a:gridCol w="1527318">
                  <a:extLst>
                    <a:ext uri="{9D8B030D-6E8A-4147-A177-3AD203B41FA5}">
                      <a16:colId xmlns:a16="http://schemas.microsoft.com/office/drawing/2014/main" val="1832443906"/>
                    </a:ext>
                  </a:extLst>
                </a:gridCol>
                <a:gridCol w="1527318">
                  <a:extLst>
                    <a:ext uri="{9D8B030D-6E8A-4147-A177-3AD203B41FA5}">
                      <a16:colId xmlns:a16="http://schemas.microsoft.com/office/drawing/2014/main" val="3103549292"/>
                    </a:ext>
                  </a:extLst>
                </a:gridCol>
                <a:gridCol w="1527318">
                  <a:extLst>
                    <a:ext uri="{9D8B030D-6E8A-4147-A177-3AD203B41FA5}">
                      <a16:colId xmlns:a16="http://schemas.microsoft.com/office/drawing/2014/main" val="3064373860"/>
                    </a:ext>
                  </a:extLst>
                </a:gridCol>
                <a:gridCol w="1527318">
                  <a:extLst>
                    <a:ext uri="{9D8B030D-6E8A-4147-A177-3AD203B41FA5}">
                      <a16:colId xmlns:a16="http://schemas.microsoft.com/office/drawing/2014/main" val="2446405785"/>
                    </a:ext>
                  </a:extLst>
                </a:gridCol>
                <a:gridCol w="1527318">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Consumption Expenditures</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txBody>
                  <a:tcPr/>
                </a:tc>
                <a:extLst>
                  <a:ext uri="{0D108BD9-81ED-4DB2-BD59-A6C34878D82A}">
                    <a16:rowId xmlns:a16="http://schemas.microsoft.com/office/drawing/2014/main" val="3723964624"/>
                  </a:ext>
                </a:extLst>
              </a:tr>
            </a:tbl>
          </a:graphicData>
        </a:graphic>
      </p:graphicFrame>
      <p:sp>
        <p:nvSpPr>
          <p:cNvPr id="7" name="Slide Number Placeholder 6">
            <a:extLst>
              <a:ext uri="{FF2B5EF4-FFF2-40B4-BE49-F238E27FC236}">
                <a16:creationId xmlns:a16="http://schemas.microsoft.com/office/drawing/2014/main" id="{388AAF4D-FC0D-D366-7C94-AFA56C061A22}"/>
              </a:ext>
            </a:extLst>
          </p:cNvPr>
          <p:cNvSpPr>
            <a:spLocks noGrp="1"/>
          </p:cNvSpPr>
          <p:nvPr>
            <p:ph type="sldNum" sz="quarter" idx="12"/>
          </p:nvPr>
        </p:nvSpPr>
        <p:spPr/>
        <p:txBody>
          <a:bodyPr/>
          <a:lstStyle/>
          <a:p>
            <a:fld id="{92AF051A-FF74-2247-B065-E58DA1926FE1}" type="slidenum">
              <a:rPr lang="en-US" smtClean="0"/>
              <a:t>26</a:t>
            </a:fld>
            <a:endParaRPr lang="en-US"/>
          </a:p>
        </p:txBody>
      </p:sp>
    </p:spTree>
    <p:extLst>
      <p:ext uri="{BB962C8B-B14F-4D97-AF65-F5344CB8AC3E}">
        <p14:creationId xmlns:p14="http://schemas.microsoft.com/office/powerpoint/2010/main" val="1081096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68C0-12A5-A6E2-1E7F-6367ACADE03D}"/>
              </a:ext>
            </a:extLst>
          </p:cNvPr>
          <p:cNvSpPr>
            <a:spLocks noGrp="1"/>
          </p:cNvSpPr>
          <p:nvPr>
            <p:ph type="title"/>
          </p:nvPr>
        </p:nvSpPr>
        <p:spPr/>
        <p:txBody>
          <a:bodyPr/>
          <a:lstStyle/>
          <a:p>
            <a:r>
              <a:rPr lang="en-US" dirty="0"/>
              <a:t>The index of leading economic indicators </a:t>
            </a:r>
          </a:p>
        </p:txBody>
      </p:sp>
      <p:sp>
        <p:nvSpPr>
          <p:cNvPr id="3" name="Content Placeholder 2">
            <a:extLst>
              <a:ext uri="{FF2B5EF4-FFF2-40B4-BE49-F238E27FC236}">
                <a16:creationId xmlns:a16="http://schemas.microsoft.com/office/drawing/2014/main" id="{CAE8DA8A-A64A-20F3-761E-D3E0FA1DB5E8}"/>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EACD26B-17CC-31DA-BF50-607842E419BD}"/>
              </a:ext>
            </a:extLst>
          </p:cNvPr>
          <p:cNvGraphicFramePr>
            <a:graphicFrameLocks/>
          </p:cNvGraphicFramePr>
          <p:nvPr>
            <p:extLst>
              <p:ext uri="{D42A27DB-BD31-4B8C-83A1-F6EECF244321}">
                <p14:modId xmlns:p14="http://schemas.microsoft.com/office/powerpoint/2010/main" val="3321506370"/>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LEI</a:t>
                      </a:r>
                    </a:p>
                  </a:txBody>
                  <a:tcPr/>
                </a:tc>
                <a:tc>
                  <a:txBody>
                    <a:bodyPr/>
                    <a:lstStyle/>
                    <a:p>
                      <a:r>
                        <a:rPr lang="en-US" dirty="0"/>
                        <a:t>Up</a:t>
                      </a:r>
                    </a:p>
                  </a:txBody>
                  <a:tcPr/>
                </a:tc>
                <a:tc>
                  <a:txBody>
                    <a:bodyPr/>
                    <a:lstStyle/>
                    <a:p>
                      <a:r>
                        <a:rPr lang="en-US" dirty="0"/>
                        <a:t>Up</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0B1CCAFB-3B8D-2D14-C294-10F0DB70784D}"/>
              </a:ext>
            </a:extLst>
          </p:cNvPr>
          <p:cNvSpPr>
            <a:spLocks noGrp="1"/>
          </p:cNvSpPr>
          <p:nvPr>
            <p:ph type="sldNum" sz="quarter" idx="12"/>
          </p:nvPr>
        </p:nvSpPr>
        <p:spPr/>
        <p:txBody>
          <a:bodyPr/>
          <a:lstStyle/>
          <a:p>
            <a:fld id="{92AF051A-FF74-2247-B065-E58DA1926FE1}" type="slidenum">
              <a:rPr lang="en-US" smtClean="0"/>
              <a:t>27</a:t>
            </a:fld>
            <a:endParaRPr lang="en-US"/>
          </a:p>
        </p:txBody>
      </p:sp>
    </p:spTree>
    <p:extLst>
      <p:ext uri="{BB962C8B-B14F-4D97-AF65-F5344CB8AC3E}">
        <p14:creationId xmlns:p14="http://schemas.microsoft.com/office/powerpoint/2010/main" val="3793188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1D68-7ED6-FB5B-99D2-A88BE369BA3D}"/>
              </a:ext>
            </a:extLst>
          </p:cNvPr>
          <p:cNvSpPr>
            <a:spLocks noGrp="1"/>
          </p:cNvSpPr>
          <p:nvPr>
            <p:ph type="title"/>
          </p:nvPr>
        </p:nvSpPr>
        <p:spPr/>
        <p:txBody>
          <a:bodyPr/>
          <a:lstStyle/>
          <a:p>
            <a:r>
              <a:rPr lang="en-US" dirty="0"/>
              <a:t>New Home Sales</a:t>
            </a:r>
            <a:br>
              <a:rPr lang="en-US" dirty="0"/>
            </a:br>
            <a:r>
              <a:rPr lang="en-US" sz="2800" dirty="0"/>
              <a:t>The heart beat of America </a:t>
            </a:r>
            <a:endParaRPr lang="en-US" dirty="0"/>
          </a:p>
        </p:txBody>
      </p:sp>
      <p:sp>
        <p:nvSpPr>
          <p:cNvPr id="3" name="Content Placeholder 2">
            <a:extLst>
              <a:ext uri="{FF2B5EF4-FFF2-40B4-BE49-F238E27FC236}">
                <a16:creationId xmlns:a16="http://schemas.microsoft.com/office/drawing/2014/main" id="{AA5548AE-B4B2-8C49-B5C1-7A67E8264882}"/>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46606DDD-3B5B-AFB2-D30E-14C55173414F}"/>
              </a:ext>
            </a:extLst>
          </p:cNvPr>
          <p:cNvGraphicFramePr>
            <a:graphicFrameLocks/>
          </p:cNvGraphicFramePr>
          <p:nvPr>
            <p:extLst>
              <p:ext uri="{D42A27DB-BD31-4B8C-83A1-F6EECF244321}">
                <p14:modId xmlns:p14="http://schemas.microsoft.com/office/powerpoint/2010/main" val="39526755"/>
              </p:ext>
            </p:extLst>
          </p:nvPr>
        </p:nvGraphicFramePr>
        <p:xfrm>
          <a:off x="2077800" y="2193883"/>
          <a:ext cx="6572250" cy="229108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832443906"/>
                    </a:ext>
                  </a:extLst>
                </a:gridCol>
                <a:gridCol w="1314450">
                  <a:extLst>
                    <a:ext uri="{9D8B030D-6E8A-4147-A177-3AD203B41FA5}">
                      <a16:colId xmlns:a16="http://schemas.microsoft.com/office/drawing/2014/main" val="3103549292"/>
                    </a:ext>
                  </a:extLst>
                </a:gridCol>
                <a:gridCol w="1314450">
                  <a:extLst>
                    <a:ext uri="{9D8B030D-6E8A-4147-A177-3AD203B41FA5}">
                      <a16:colId xmlns:a16="http://schemas.microsoft.com/office/drawing/2014/main" val="3064373860"/>
                    </a:ext>
                  </a:extLst>
                </a:gridCol>
                <a:gridCol w="1314450">
                  <a:extLst>
                    <a:ext uri="{9D8B030D-6E8A-4147-A177-3AD203B41FA5}">
                      <a16:colId xmlns:a16="http://schemas.microsoft.com/office/drawing/2014/main" val="2446405785"/>
                    </a:ext>
                  </a:extLst>
                </a:gridCol>
                <a:gridCol w="1314450">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LEI</a:t>
                      </a:r>
                    </a:p>
                  </a:txBody>
                  <a:tcPr/>
                </a:tc>
                <a:tc>
                  <a:txBody>
                    <a:bodyPr/>
                    <a:lstStyle/>
                    <a:p>
                      <a:r>
                        <a:rPr lang="en-US" dirty="0"/>
                        <a:t>Up</a:t>
                      </a:r>
                    </a:p>
                  </a:txBody>
                  <a:tcPr/>
                </a:tc>
                <a:tc>
                  <a:txBody>
                    <a:bodyPr/>
                    <a:lstStyle/>
                    <a:p>
                      <a:r>
                        <a:rPr lang="en-US" dirty="0"/>
                        <a:t>No reaction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6E917F03-C2C3-A3A7-5773-C502512828A2}"/>
              </a:ext>
            </a:extLst>
          </p:cNvPr>
          <p:cNvSpPr>
            <a:spLocks noGrp="1"/>
          </p:cNvSpPr>
          <p:nvPr>
            <p:ph type="sldNum" sz="quarter" idx="12"/>
          </p:nvPr>
        </p:nvSpPr>
        <p:spPr/>
        <p:txBody>
          <a:bodyPr/>
          <a:lstStyle/>
          <a:p>
            <a:fld id="{92AF051A-FF74-2247-B065-E58DA1926FE1}" type="slidenum">
              <a:rPr lang="en-US" smtClean="0"/>
              <a:t>28</a:t>
            </a:fld>
            <a:endParaRPr lang="en-US"/>
          </a:p>
        </p:txBody>
      </p:sp>
    </p:spTree>
    <p:extLst>
      <p:ext uri="{BB962C8B-B14F-4D97-AF65-F5344CB8AC3E}">
        <p14:creationId xmlns:p14="http://schemas.microsoft.com/office/powerpoint/2010/main" val="2149991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C588-E9DE-91D8-9B80-D8A75F8D3415}"/>
              </a:ext>
            </a:extLst>
          </p:cNvPr>
          <p:cNvSpPr>
            <a:spLocks noGrp="1"/>
          </p:cNvSpPr>
          <p:nvPr>
            <p:ph type="title"/>
          </p:nvPr>
        </p:nvSpPr>
        <p:spPr/>
        <p:txBody>
          <a:bodyPr/>
          <a:lstStyle/>
          <a:p>
            <a:r>
              <a:rPr lang="en-US" dirty="0"/>
              <a:t>Construction Spending </a:t>
            </a:r>
          </a:p>
        </p:txBody>
      </p:sp>
      <p:sp>
        <p:nvSpPr>
          <p:cNvPr id="3" name="Content Placeholder 2">
            <a:extLst>
              <a:ext uri="{FF2B5EF4-FFF2-40B4-BE49-F238E27FC236}">
                <a16:creationId xmlns:a16="http://schemas.microsoft.com/office/drawing/2014/main" id="{8A271F4A-CEE9-81F2-B78E-14BB4BE1AF2F}"/>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F6EF3D79-948E-5725-4F53-3484B2CB7EB4}"/>
              </a:ext>
            </a:extLst>
          </p:cNvPr>
          <p:cNvGraphicFramePr>
            <a:graphicFrameLocks/>
          </p:cNvGraphicFramePr>
          <p:nvPr>
            <p:extLst>
              <p:ext uri="{D42A27DB-BD31-4B8C-83A1-F6EECF244321}">
                <p14:modId xmlns:p14="http://schemas.microsoft.com/office/powerpoint/2010/main" val="3063566657"/>
              </p:ext>
            </p:extLst>
          </p:nvPr>
        </p:nvGraphicFramePr>
        <p:xfrm>
          <a:off x="2570400" y="2584800"/>
          <a:ext cx="7195650" cy="2317763"/>
        </p:xfrm>
        <a:graphic>
          <a:graphicData uri="http://schemas.openxmlformats.org/drawingml/2006/table">
            <a:tbl>
              <a:tblPr firstRow="1" bandRow="1">
                <a:tableStyleId>{5C22544A-7EE6-4342-B048-85BDC9FD1C3A}</a:tableStyleId>
              </a:tblPr>
              <a:tblGrid>
                <a:gridCol w="1439130">
                  <a:extLst>
                    <a:ext uri="{9D8B030D-6E8A-4147-A177-3AD203B41FA5}">
                      <a16:colId xmlns:a16="http://schemas.microsoft.com/office/drawing/2014/main" val="1832443906"/>
                    </a:ext>
                  </a:extLst>
                </a:gridCol>
                <a:gridCol w="1439130">
                  <a:extLst>
                    <a:ext uri="{9D8B030D-6E8A-4147-A177-3AD203B41FA5}">
                      <a16:colId xmlns:a16="http://schemas.microsoft.com/office/drawing/2014/main" val="3103549292"/>
                    </a:ext>
                  </a:extLst>
                </a:gridCol>
                <a:gridCol w="1439130">
                  <a:extLst>
                    <a:ext uri="{9D8B030D-6E8A-4147-A177-3AD203B41FA5}">
                      <a16:colId xmlns:a16="http://schemas.microsoft.com/office/drawing/2014/main" val="3064373860"/>
                    </a:ext>
                  </a:extLst>
                </a:gridCol>
                <a:gridCol w="1439130">
                  <a:extLst>
                    <a:ext uri="{9D8B030D-6E8A-4147-A177-3AD203B41FA5}">
                      <a16:colId xmlns:a16="http://schemas.microsoft.com/office/drawing/2014/main" val="2446405785"/>
                    </a:ext>
                  </a:extLst>
                </a:gridCol>
                <a:gridCol w="1439130">
                  <a:extLst>
                    <a:ext uri="{9D8B030D-6E8A-4147-A177-3AD203B41FA5}">
                      <a16:colId xmlns:a16="http://schemas.microsoft.com/office/drawing/2014/main" val="751434084"/>
                    </a:ext>
                  </a:extLst>
                </a:gridCol>
              </a:tblGrid>
              <a:tr h="397523">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Construction Spending</a:t>
                      </a:r>
                    </a:p>
                  </a:txBody>
                  <a:tcPr/>
                </a:tc>
                <a:tc>
                  <a:txBody>
                    <a:bodyPr/>
                    <a:lstStyle/>
                    <a:p>
                      <a:r>
                        <a:rPr lang="en-US" dirty="0"/>
                        <a:t>Up</a:t>
                      </a:r>
                    </a:p>
                  </a:txBody>
                  <a:tcPr/>
                </a:tc>
                <a:tc>
                  <a:txBody>
                    <a:bodyPr/>
                    <a:lstStyle/>
                    <a:p>
                      <a:r>
                        <a:rPr lang="en-US" dirty="0"/>
                        <a:t>No reaction</a:t>
                      </a:r>
                    </a:p>
                  </a:txBody>
                  <a:tcPr/>
                </a:tc>
                <a:tc>
                  <a:txBody>
                    <a:bodyPr/>
                    <a:lstStyle/>
                    <a:p>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DE5C88A9-0985-9575-D932-AD8FEEB509ED}"/>
              </a:ext>
            </a:extLst>
          </p:cNvPr>
          <p:cNvSpPr>
            <a:spLocks noGrp="1"/>
          </p:cNvSpPr>
          <p:nvPr>
            <p:ph type="sldNum" sz="quarter" idx="12"/>
          </p:nvPr>
        </p:nvSpPr>
        <p:spPr/>
        <p:txBody>
          <a:bodyPr/>
          <a:lstStyle/>
          <a:p>
            <a:fld id="{92AF051A-FF74-2247-B065-E58DA1926FE1}" type="slidenum">
              <a:rPr lang="en-US" smtClean="0"/>
              <a:t>29</a:t>
            </a:fld>
            <a:endParaRPr lang="en-US"/>
          </a:p>
        </p:txBody>
      </p:sp>
    </p:spTree>
    <p:extLst>
      <p:ext uri="{BB962C8B-B14F-4D97-AF65-F5344CB8AC3E}">
        <p14:creationId xmlns:p14="http://schemas.microsoft.com/office/powerpoint/2010/main" val="148610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471394-BFB1-804C-8756-D4E60774D071}"/>
              </a:ext>
            </a:extLst>
          </p:cNvPr>
          <p:cNvSpPr/>
          <p:nvPr/>
        </p:nvSpPr>
        <p:spPr>
          <a:xfrm>
            <a:off x="640800" y="3806097"/>
            <a:ext cx="6413040" cy="24552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B0ACAE-9D95-849D-3F7B-51DB426E86D5}"/>
              </a:ext>
            </a:extLst>
          </p:cNvPr>
          <p:cNvSpPr>
            <a:spLocks noGrp="1"/>
          </p:cNvSpPr>
          <p:nvPr>
            <p:ph type="title"/>
          </p:nvPr>
        </p:nvSpPr>
        <p:spPr>
          <a:xfrm>
            <a:off x="0" y="-58733"/>
            <a:ext cx="10515600" cy="681037"/>
          </a:xfrm>
        </p:spPr>
        <p:txBody>
          <a:bodyPr>
            <a:normAutofit/>
          </a:bodyPr>
          <a:lstStyle/>
          <a:p>
            <a:r>
              <a:rPr lang="en-US" sz="2000" dirty="0"/>
              <a:t>The stock market is tied to corporate profits plus the economy, inflation, and interest rates</a:t>
            </a:r>
          </a:p>
        </p:txBody>
      </p:sp>
      <p:sp>
        <p:nvSpPr>
          <p:cNvPr id="5" name="Rectangle 4">
            <a:extLst>
              <a:ext uri="{FF2B5EF4-FFF2-40B4-BE49-F238E27FC236}">
                <a16:creationId xmlns:a16="http://schemas.microsoft.com/office/drawing/2014/main" id="{2E6A0B4F-76E4-20F6-879F-38C6D2188EFD}"/>
              </a:ext>
            </a:extLst>
          </p:cNvPr>
          <p:cNvSpPr/>
          <p:nvPr/>
        </p:nvSpPr>
        <p:spPr>
          <a:xfrm>
            <a:off x="640800" y="1103340"/>
            <a:ext cx="6413040" cy="24552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B73A759D-2BEE-A718-68D6-5B3EF01CEC71}"/>
              </a:ext>
            </a:extLst>
          </p:cNvPr>
          <p:cNvSpPr/>
          <p:nvPr/>
        </p:nvSpPr>
        <p:spPr>
          <a:xfrm rot="5400000">
            <a:off x="2595021" y="1717816"/>
            <a:ext cx="2266188" cy="1239012"/>
          </a:xfrm>
          <a:prstGeom prst="homePlate">
            <a:avLst/>
          </a:prstGeom>
          <a:solidFill>
            <a:schemeClr val="accent1">
              <a:alpha val="64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Inflation declines</a:t>
            </a:r>
          </a:p>
        </p:txBody>
      </p:sp>
      <p:sp>
        <p:nvSpPr>
          <p:cNvPr id="7" name="Pentagon 6">
            <a:extLst>
              <a:ext uri="{FF2B5EF4-FFF2-40B4-BE49-F238E27FC236}">
                <a16:creationId xmlns:a16="http://schemas.microsoft.com/office/drawing/2014/main" id="{4AB62F44-55BB-4C72-BBF3-1C9911492AD2}"/>
              </a:ext>
            </a:extLst>
          </p:cNvPr>
          <p:cNvSpPr/>
          <p:nvPr/>
        </p:nvSpPr>
        <p:spPr>
          <a:xfrm rot="16200000">
            <a:off x="617221" y="1630251"/>
            <a:ext cx="2266188" cy="1239012"/>
          </a:xfrm>
          <a:prstGeom prst="homePlate">
            <a:avLst/>
          </a:prstGeom>
          <a:solidFill>
            <a:schemeClr val="accent1">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Economic Growth rises </a:t>
            </a:r>
          </a:p>
        </p:txBody>
      </p:sp>
      <p:sp>
        <p:nvSpPr>
          <p:cNvPr id="8" name="Pentagon 7">
            <a:extLst>
              <a:ext uri="{FF2B5EF4-FFF2-40B4-BE49-F238E27FC236}">
                <a16:creationId xmlns:a16="http://schemas.microsoft.com/office/drawing/2014/main" id="{DDC120FD-3DEB-25AC-E92B-9297A1A92CCE}"/>
              </a:ext>
            </a:extLst>
          </p:cNvPr>
          <p:cNvSpPr/>
          <p:nvPr/>
        </p:nvSpPr>
        <p:spPr>
          <a:xfrm rot="16200000">
            <a:off x="4325940" y="4469265"/>
            <a:ext cx="2266188" cy="1239012"/>
          </a:xfrm>
          <a:prstGeom prst="homePlate">
            <a:avLst/>
          </a:prstGeom>
          <a:solidFill>
            <a:schemeClr val="accent1">
              <a:alpha val="7109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Interest rates rise</a:t>
            </a:r>
          </a:p>
          <a:p>
            <a:pPr algn="ctr"/>
            <a:endParaRPr lang="en-US" sz="1100" dirty="0"/>
          </a:p>
        </p:txBody>
      </p:sp>
      <p:sp>
        <p:nvSpPr>
          <p:cNvPr id="12" name="Pentagon 11">
            <a:extLst>
              <a:ext uri="{FF2B5EF4-FFF2-40B4-BE49-F238E27FC236}">
                <a16:creationId xmlns:a16="http://schemas.microsoft.com/office/drawing/2014/main" id="{CB741DDF-8FCF-934A-1F6D-A8B5D2571BF9}"/>
              </a:ext>
            </a:extLst>
          </p:cNvPr>
          <p:cNvSpPr/>
          <p:nvPr/>
        </p:nvSpPr>
        <p:spPr>
          <a:xfrm rot="16200000">
            <a:off x="7049619" y="1702634"/>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Corporate Profits Rise</a:t>
            </a:r>
          </a:p>
        </p:txBody>
      </p:sp>
      <p:sp>
        <p:nvSpPr>
          <p:cNvPr id="14" name="Pentagon 13">
            <a:extLst>
              <a:ext uri="{FF2B5EF4-FFF2-40B4-BE49-F238E27FC236}">
                <a16:creationId xmlns:a16="http://schemas.microsoft.com/office/drawing/2014/main" id="{18276A8A-D731-22D7-8D5C-A07C60481E51}"/>
              </a:ext>
            </a:extLst>
          </p:cNvPr>
          <p:cNvSpPr/>
          <p:nvPr/>
        </p:nvSpPr>
        <p:spPr>
          <a:xfrm rot="16200000">
            <a:off x="2544798" y="4390799"/>
            <a:ext cx="2266188" cy="1239012"/>
          </a:xfrm>
          <a:prstGeom prst="homePlate">
            <a:avLst/>
          </a:prstGeom>
          <a:solidFill>
            <a:schemeClr val="accent1">
              <a:alpha val="65629"/>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Inflation rises</a:t>
            </a:r>
          </a:p>
        </p:txBody>
      </p:sp>
      <p:sp>
        <p:nvSpPr>
          <p:cNvPr id="15" name="Pentagon 14">
            <a:extLst>
              <a:ext uri="{FF2B5EF4-FFF2-40B4-BE49-F238E27FC236}">
                <a16:creationId xmlns:a16="http://schemas.microsoft.com/office/drawing/2014/main" id="{99D54FB6-F56B-B2B4-17E7-6286B10E9AD5}"/>
              </a:ext>
            </a:extLst>
          </p:cNvPr>
          <p:cNvSpPr/>
          <p:nvPr/>
        </p:nvSpPr>
        <p:spPr>
          <a:xfrm rot="5400000">
            <a:off x="599761" y="4414191"/>
            <a:ext cx="2266188" cy="1239012"/>
          </a:xfrm>
          <a:prstGeom prst="homePlate">
            <a:avLst/>
          </a:prstGeom>
          <a:solidFill>
            <a:schemeClr val="accent1">
              <a:alpha val="62847"/>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Economic Growth declines</a:t>
            </a:r>
          </a:p>
        </p:txBody>
      </p:sp>
      <p:sp>
        <p:nvSpPr>
          <p:cNvPr id="16" name="Pentagon 15">
            <a:extLst>
              <a:ext uri="{FF2B5EF4-FFF2-40B4-BE49-F238E27FC236}">
                <a16:creationId xmlns:a16="http://schemas.microsoft.com/office/drawing/2014/main" id="{A386FF7B-23E3-CF0E-7CFA-D1D124E502AA}"/>
              </a:ext>
            </a:extLst>
          </p:cNvPr>
          <p:cNvSpPr/>
          <p:nvPr/>
        </p:nvSpPr>
        <p:spPr>
          <a:xfrm rot="5400000">
            <a:off x="4463063" y="1717816"/>
            <a:ext cx="2256282" cy="1239012"/>
          </a:xfrm>
          <a:prstGeom prst="homePlate">
            <a:avLst/>
          </a:prstGeom>
          <a:solidFill>
            <a:schemeClr val="accent1">
              <a:alpha val="66797"/>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Interest rates decline</a:t>
            </a:r>
          </a:p>
        </p:txBody>
      </p:sp>
      <p:sp>
        <p:nvSpPr>
          <p:cNvPr id="20" name="Pentagon 19">
            <a:extLst>
              <a:ext uri="{FF2B5EF4-FFF2-40B4-BE49-F238E27FC236}">
                <a16:creationId xmlns:a16="http://schemas.microsoft.com/office/drawing/2014/main" id="{ED4CA022-2CF2-D5C5-A583-5F9404AC869F}"/>
              </a:ext>
            </a:extLst>
          </p:cNvPr>
          <p:cNvSpPr/>
          <p:nvPr/>
        </p:nvSpPr>
        <p:spPr>
          <a:xfrm rot="5400000">
            <a:off x="7082382" y="4390798"/>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Corporate profits decline</a:t>
            </a:r>
          </a:p>
        </p:txBody>
      </p:sp>
      <p:sp>
        <p:nvSpPr>
          <p:cNvPr id="21" name="Pentagon 20">
            <a:extLst>
              <a:ext uri="{FF2B5EF4-FFF2-40B4-BE49-F238E27FC236}">
                <a16:creationId xmlns:a16="http://schemas.microsoft.com/office/drawing/2014/main" id="{C865755A-2713-16D2-0C28-80B9C144131B}"/>
              </a:ext>
            </a:extLst>
          </p:cNvPr>
          <p:cNvSpPr/>
          <p:nvPr/>
        </p:nvSpPr>
        <p:spPr>
          <a:xfrm rot="16200000">
            <a:off x="9027419" y="1717816"/>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t>Stock Prices Rise</a:t>
            </a:r>
          </a:p>
        </p:txBody>
      </p:sp>
      <p:sp>
        <p:nvSpPr>
          <p:cNvPr id="22" name="Pentagon 21">
            <a:extLst>
              <a:ext uri="{FF2B5EF4-FFF2-40B4-BE49-F238E27FC236}">
                <a16:creationId xmlns:a16="http://schemas.microsoft.com/office/drawing/2014/main" id="{3003CEDA-ACEF-2AFF-702D-976CD4562669}"/>
              </a:ext>
            </a:extLst>
          </p:cNvPr>
          <p:cNvSpPr/>
          <p:nvPr/>
        </p:nvSpPr>
        <p:spPr>
          <a:xfrm rot="5400000">
            <a:off x="9027419" y="4414191"/>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Stock Prices Decline</a:t>
            </a:r>
          </a:p>
        </p:txBody>
      </p:sp>
      <p:sp>
        <p:nvSpPr>
          <p:cNvPr id="23" name="Right Arrow 22">
            <a:extLst>
              <a:ext uri="{FF2B5EF4-FFF2-40B4-BE49-F238E27FC236}">
                <a16:creationId xmlns:a16="http://schemas.microsoft.com/office/drawing/2014/main" id="{6947F02B-987E-FF83-E63C-FDA09533D233}"/>
              </a:ext>
            </a:extLst>
          </p:cNvPr>
          <p:cNvSpPr/>
          <p:nvPr/>
        </p:nvSpPr>
        <p:spPr>
          <a:xfrm>
            <a:off x="6460294" y="216534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5FE2B36A-D9BC-5EB1-1E16-F1E3DFD60A0B}"/>
              </a:ext>
            </a:extLst>
          </p:cNvPr>
          <p:cNvSpPr/>
          <p:nvPr/>
        </p:nvSpPr>
        <p:spPr>
          <a:xfrm>
            <a:off x="6460294" y="471534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lide Number Placeholder 24">
            <a:extLst>
              <a:ext uri="{FF2B5EF4-FFF2-40B4-BE49-F238E27FC236}">
                <a16:creationId xmlns:a16="http://schemas.microsoft.com/office/drawing/2014/main" id="{A4D078D6-8970-F481-A6C2-EEEE526BA875}"/>
              </a:ext>
            </a:extLst>
          </p:cNvPr>
          <p:cNvSpPr>
            <a:spLocks noGrp="1"/>
          </p:cNvSpPr>
          <p:nvPr>
            <p:ph type="sldNum" sz="quarter" idx="12"/>
          </p:nvPr>
        </p:nvSpPr>
        <p:spPr/>
        <p:txBody>
          <a:bodyPr/>
          <a:lstStyle/>
          <a:p>
            <a:fld id="{92AF051A-FF74-2247-B065-E58DA1926FE1}" type="slidenum">
              <a:rPr lang="en-US" smtClean="0"/>
              <a:t>3</a:t>
            </a:fld>
            <a:endParaRPr lang="en-US"/>
          </a:p>
        </p:txBody>
      </p:sp>
    </p:spTree>
    <p:extLst>
      <p:ext uri="{BB962C8B-B14F-4D97-AF65-F5344CB8AC3E}">
        <p14:creationId xmlns:p14="http://schemas.microsoft.com/office/powerpoint/2010/main" val="4282321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F60D-98E1-5E2C-7E90-DB934A99B0E4}"/>
              </a:ext>
            </a:extLst>
          </p:cNvPr>
          <p:cNvSpPr>
            <a:spLocks noGrp="1"/>
          </p:cNvSpPr>
          <p:nvPr>
            <p:ph type="title"/>
          </p:nvPr>
        </p:nvSpPr>
        <p:spPr/>
        <p:txBody>
          <a:bodyPr/>
          <a:lstStyle/>
          <a:p>
            <a:r>
              <a:rPr lang="en-US" dirty="0"/>
              <a:t>Factory orders and manufacturing </a:t>
            </a:r>
            <a:r>
              <a:rPr lang="en-US" dirty="0" err="1"/>
              <a:t>inventoris</a:t>
            </a:r>
            <a:r>
              <a:rPr lang="en-US" dirty="0"/>
              <a:t> </a:t>
            </a:r>
          </a:p>
        </p:txBody>
      </p:sp>
      <p:sp>
        <p:nvSpPr>
          <p:cNvPr id="3" name="Content Placeholder 2">
            <a:extLst>
              <a:ext uri="{FF2B5EF4-FFF2-40B4-BE49-F238E27FC236}">
                <a16:creationId xmlns:a16="http://schemas.microsoft.com/office/drawing/2014/main" id="{1733ED6C-8F56-D5FC-CB9A-8C113893E913}"/>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12952A49-47AF-4133-1464-AF57CD1E9F6B}"/>
              </a:ext>
            </a:extLst>
          </p:cNvPr>
          <p:cNvGraphicFramePr>
            <a:graphicFrameLocks/>
          </p:cNvGraphicFramePr>
          <p:nvPr>
            <p:extLst>
              <p:ext uri="{D42A27DB-BD31-4B8C-83A1-F6EECF244321}">
                <p14:modId xmlns:p14="http://schemas.microsoft.com/office/powerpoint/2010/main" val="4277062291"/>
              </p:ext>
            </p:extLst>
          </p:nvPr>
        </p:nvGraphicFramePr>
        <p:xfrm>
          <a:off x="2570400" y="2584800"/>
          <a:ext cx="7195650" cy="2317763"/>
        </p:xfrm>
        <a:graphic>
          <a:graphicData uri="http://schemas.openxmlformats.org/drawingml/2006/table">
            <a:tbl>
              <a:tblPr firstRow="1" bandRow="1">
                <a:tableStyleId>{5C22544A-7EE6-4342-B048-85BDC9FD1C3A}</a:tableStyleId>
              </a:tblPr>
              <a:tblGrid>
                <a:gridCol w="1439130">
                  <a:extLst>
                    <a:ext uri="{9D8B030D-6E8A-4147-A177-3AD203B41FA5}">
                      <a16:colId xmlns:a16="http://schemas.microsoft.com/office/drawing/2014/main" val="1832443906"/>
                    </a:ext>
                  </a:extLst>
                </a:gridCol>
                <a:gridCol w="1439130">
                  <a:extLst>
                    <a:ext uri="{9D8B030D-6E8A-4147-A177-3AD203B41FA5}">
                      <a16:colId xmlns:a16="http://schemas.microsoft.com/office/drawing/2014/main" val="3103549292"/>
                    </a:ext>
                  </a:extLst>
                </a:gridCol>
                <a:gridCol w="1439130">
                  <a:extLst>
                    <a:ext uri="{9D8B030D-6E8A-4147-A177-3AD203B41FA5}">
                      <a16:colId xmlns:a16="http://schemas.microsoft.com/office/drawing/2014/main" val="3064373860"/>
                    </a:ext>
                  </a:extLst>
                </a:gridCol>
                <a:gridCol w="1439130">
                  <a:extLst>
                    <a:ext uri="{9D8B030D-6E8A-4147-A177-3AD203B41FA5}">
                      <a16:colId xmlns:a16="http://schemas.microsoft.com/office/drawing/2014/main" val="2446405785"/>
                    </a:ext>
                  </a:extLst>
                </a:gridCol>
                <a:gridCol w="1439130">
                  <a:extLst>
                    <a:ext uri="{9D8B030D-6E8A-4147-A177-3AD203B41FA5}">
                      <a16:colId xmlns:a16="http://schemas.microsoft.com/office/drawing/2014/main" val="751434084"/>
                    </a:ext>
                  </a:extLst>
                </a:gridCol>
              </a:tblGrid>
              <a:tr h="397523">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Factory orders </a:t>
                      </a:r>
                    </a:p>
                  </a:txBody>
                  <a:tcPr/>
                </a:tc>
                <a:tc>
                  <a:txBody>
                    <a:bodyPr/>
                    <a:lstStyle/>
                    <a:p>
                      <a:r>
                        <a:rPr lang="en-US" dirty="0"/>
                        <a:t>Up</a:t>
                      </a:r>
                    </a:p>
                  </a:txBody>
                  <a:tcPr/>
                </a:tc>
                <a:tc>
                  <a:txBody>
                    <a:bodyPr/>
                    <a:lstStyle/>
                    <a:p>
                      <a:r>
                        <a:rPr lang="en-US" dirty="0"/>
                        <a:t>No reaction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84A8A1A3-6948-B283-AB28-A7480C25F605}"/>
              </a:ext>
            </a:extLst>
          </p:cNvPr>
          <p:cNvSpPr>
            <a:spLocks noGrp="1"/>
          </p:cNvSpPr>
          <p:nvPr>
            <p:ph type="sldNum" sz="quarter" idx="12"/>
          </p:nvPr>
        </p:nvSpPr>
        <p:spPr/>
        <p:txBody>
          <a:bodyPr/>
          <a:lstStyle/>
          <a:p>
            <a:fld id="{92AF051A-FF74-2247-B065-E58DA1926FE1}" type="slidenum">
              <a:rPr lang="en-US" smtClean="0"/>
              <a:t>30</a:t>
            </a:fld>
            <a:endParaRPr lang="en-US"/>
          </a:p>
        </p:txBody>
      </p:sp>
    </p:spTree>
    <p:extLst>
      <p:ext uri="{BB962C8B-B14F-4D97-AF65-F5344CB8AC3E}">
        <p14:creationId xmlns:p14="http://schemas.microsoft.com/office/powerpoint/2010/main" val="4283152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EF3D-DD64-C902-544E-E514D8E0D7BD}"/>
              </a:ext>
            </a:extLst>
          </p:cNvPr>
          <p:cNvSpPr>
            <a:spLocks noGrp="1"/>
          </p:cNvSpPr>
          <p:nvPr>
            <p:ph type="title"/>
          </p:nvPr>
        </p:nvSpPr>
        <p:spPr/>
        <p:txBody>
          <a:bodyPr/>
          <a:lstStyle/>
          <a:p>
            <a:r>
              <a:rPr lang="en-US" dirty="0"/>
              <a:t>Business inventories and sales</a:t>
            </a:r>
          </a:p>
        </p:txBody>
      </p:sp>
      <p:sp>
        <p:nvSpPr>
          <p:cNvPr id="3" name="Content Placeholder 2">
            <a:extLst>
              <a:ext uri="{FF2B5EF4-FFF2-40B4-BE49-F238E27FC236}">
                <a16:creationId xmlns:a16="http://schemas.microsoft.com/office/drawing/2014/main" id="{0CF0BFB7-5959-C575-1781-E84099C60B0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91F533DD-562F-21F6-CF8E-B092C74B2947}"/>
              </a:ext>
            </a:extLst>
          </p:cNvPr>
          <p:cNvGraphicFramePr>
            <a:graphicFrameLocks/>
          </p:cNvGraphicFramePr>
          <p:nvPr>
            <p:extLst>
              <p:ext uri="{D42A27DB-BD31-4B8C-83A1-F6EECF244321}">
                <p14:modId xmlns:p14="http://schemas.microsoft.com/office/powerpoint/2010/main" val="2513208143"/>
              </p:ext>
            </p:extLst>
          </p:nvPr>
        </p:nvGraphicFramePr>
        <p:xfrm>
          <a:off x="2570400" y="2584800"/>
          <a:ext cx="7195650" cy="2317763"/>
        </p:xfrm>
        <a:graphic>
          <a:graphicData uri="http://schemas.openxmlformats.org/drawingml/2006/table">
            <a:tbl>
              <a:tblPr firstRow="1" bandRow="1">
                <a:tableStyleId>{5C22544A-7EE6-4342-B048-85BDC9FD1C3A}</a:tableStyleId>
              </a:tblPr>
              <a:tblGrid>
                <a:gridCol w="1439130">
                  <a:extLst>
                    <a:ext uri="{9D8B030D-6E8A-4147-A177-3AD203B41FA5}">
                      <a16:colId xmlns:a16="http://schemas.microsoft.com/office/drawing/2014/main" val="1832443906"/>
                    </a:ext>
                  </a:extLst>
                </a:gridCol>
                <a:gridCol w="1439130">
                  <a:extLst>
                    <a:ext uri="{9D8B030D-6E8A-4147-A177-3AD203B41FA5}">
                      <a16:colId xmlns:a16="http://schemas.microsoft.com/office/drawing/2014/main" val="3103549292"/>
                    </a:ext>
                  </a:extLst>
                </a:gridCol>
                <a:gridCol w="1439130">
                  <a:extLst>
                    <a:ext uri="{9D8B030D-6E8A-4147-A177-3AD203B41FA5}">
                      <a16:colId xmlns:a16="http://schemas.microsoft.com/office/drawing/2014/main" val="3064373860"/>
                    </a:ext>
                  </a:extLst>
                </a:gridCol>
                <a:gridCol w="1439130">
                  <a:extLst>
                    <a:ext uri="{9D8B030D-6E8A-4147-A177-3AD203B41FA5}">
                      <a16:colId xmlns:a16="http://schemas.microsoft.com/office/drawing/2014/main" val="2446405785"/>
                    </a:ext>
                  </a:extLst>
                </a:gridCol>
                <a:gridCol w="1439130">
                  <a:extLst>
                    <a:ext uri="{9D8B030D-6E8A-4147-A177-3AD203B41FA5}">
                      <a16:colId xmlns:a16="http://schemas.microsoft.com/office/drawing/2014/main" val="751434084"/>
                    </a:ext>
                  </a:extLst>
                </a:gridCol>
              </a:tblGrid>
              <a:tr h="397523">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inventories </a:t>
                      </a:r>
                    </a:p>
                  </a:txBody>
                  <a:tcPr/>
                </a:tc>
                <a:tc>
                  <a:txBody>
                    <a:bodyPr/>
                    <a:lstStyle/>
                    <a:p>
                      <a:r>
                        <a:rPr lang="en-US" dirty="0"/>
                        <a:t>Up</a:t>
                      </a:r>
                    </a:p>
                  </a:txBody>
                  <a:tcPr/>
                </a:tc>
                <a:tc>
                  <a:txBody>
                    <a:bodyPr/>
                    <a:lstStyle/>
                    <a:p>
                      <a:r>
                        <a:rPr lang="en-US" dirty="0"/>
                        <a:t>No reaction</a:t>
                      </a:r>
                    </a:p>
                  </a:txBody>
                  <a:tcPr/>
                </a:tc>
                <a:tc>
                  <a:txBody>
                    <a:bodyPr/>
                    <a:lstStyle/>
                    <a:p>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tc>
                  <a:txBody>
                    <a:bodyPr/>
                    <a:lstStyle/>
                    <a:p>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5" name="Slide Number Placeholder 4">
            <a:extLst>
              <a:ext uri="{FF2B5EF4-FFF2-40B4-BE49-F238E27FC236}">
                <a16:creationId xmlns:a16="http://schemas.microsoft.com/office/drawing/2014/main" id="{0F805063-782C-E7E2-551B-F84B9E5012BD}"/>
              </a:ext>
            </a:extLst>
          </p:cNvPr>
          <p:cNvSpPr>
            <a:spLocks noGrp="1"/>
          </p:cNvSpPr>
          <p:nvPr>
            <p:ph type="sldNum" sz="quarter" idx="12"/>
          </p:nvPr>
        </p:nvSpPr>
        <p:spPr/>
        <p:txBody>
          <a:bodyPr/>
          <a:lstStyle/>
          <a:p>
            <a:fld id="{92AF051A-FF74-2247-B065-E58DA1926FE1}" type="slidenum">
              <a:rPr lang="en-US" smtClean="0"/>
              <a:t>31</a:t>
            </a:fld>
            <a:endParaRPr lang="en-US"/>
          </a:p>
        </p:txBody>
      </p:sp>
    </p:spTree>
    <p:extLst>
      <p:ext uri="{BB962C8B-B14F-4D97-AF65-F5344CB8AC3E}">
        <p14:creationId xmlns:p14="http://schemas.microsoft.com/office/powerpoint/2010/main" val="1354775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1CFE-5704-FB90-DA19-E7E09EBCFF81}"/>
              </a:ext>
            </a:extLst>
          </p:cNvPr>
          <p:cNvSpPr>
            <a:spLocks noGrp="1"/>
          </p:cNvSpPr>
          <p:nvPr>
            <p:ph type="title"/>
          </p:nvPr>
        </p:nvSpPr>
        <p:spPr>
          <a:xfrm>
            <a:off x="0" y="47862"/>
            <a:ext cx="10515600" cy="831858"/>
          </a:xfrm>
        </p:spPr>
        <p:txBody>
          <a:bodyPr/>
          <a:lstStyle/>
          <a:p>
            <a:r>
              <a:rPr lang="en-US" dirty="0"/>
              <a:t>Merchandise trade balance</a:t>
            </a:r>
          </a:p>
        </p:txBody>
      </p:sp>
      <p:sp>
        <p:nvSpPr>
          <p:cNvPr id="3" name="Content Placeholder 2">
            <a:extLst>
              <a:ext uri="{FF2B5EF4-FFF2-40B4-BE49-F238E27FC236}">
                <a16:creationId xmlns:a16="http://schemas.microsoft.com/office/drawing/2014/main" id="{64C91192-9C6C-F9D3-CF8C-AAA60586A8F5}"/>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C052B73D-D95B-A3A1-C94E-75A8A02B72A5}"/>
              </a:ext>
            </a:extLst>
          </p:cNvPr>
          <p:cNvGraphicFramePr>
            <a:graphicFrameLocks/>
          </p:cNvGraphicFramePr>
          <p:nvPr>
            <p:extLst>
              <p:ext uri="{D42A27DB-BD31-4B8C-83A1-F6EECF244321}">
                <p14:modId xmlns:p14="http://schemas.microsoft.com/office/powerpoint/2010/main" val="3068636257"/>
              </p:ext>
            </p:extLst>
          </p:nvPr>
        </p:nvGraphicFramePr>
        <p:xfrm>
          <a:off x="100800" y="2692801"/>
          <a:ext cx="5760000" cy="1706399"/>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1832443906"/>
                    </a:ext>
                  </a:extLst>
                </a:gridCol>
                <a:gridCol w="1152000">
                  <a:extLst>
                    <a:ext uri="{9D8B030D-6E8A-4147-A177-3AD203B41FA5}">
                      <a16:colId xmlns:a16="http://schemas.microsoft.com/office/drawing/2014/main" val="3103549292"/>
                    </a:ext>
                  </a:extLst>
                </a:gridCol>
                <a:gridCol w="1152000">
                  <a:extLst>
                    <a:ext uri="{9D8B030D-6E8A-4147-A177-3AD203B41FA5}">
                      <a16:colId xmlns:a16="http://schemas.microsoft.com/office/drawing/2014/main" val="3064373860"/>
                    </a:ext>
                  </a:extLst>
                </a:gridCol>
                <a:gridCol w="1152000">
                  <a:extLst>
                    <a:ext uri="{9D8B030D-6E8A-4147-A177-3AD203B41FA5}">
                      <a16:colId xmlns:a16="http://schemas.microsoft.com/office/drawing/2014/main" val="2446405785"/>
                    </a:ext>
                  </a:extLst>
                </a:gridCol>
                <a:gridCol w="1152000">
                  <a:extLst>
                    <a:ext uri="{9D8B030D-6E8A-4147-A177-3AD203B41FA5}">
                      <a16:colId xmlns:a16="http://schemas.microsoft.com/office/drawing/2014/main" val="751434084"/>
                    </a:ext>
                  </a:extLst>
                </a:gridCol>
              </a:tblGrid>
              <a:tr h="292667">
                <a:tc>
                  <a:txBody>
                    <a:bodyPr/>
                    <a:lstStyle/>
                    <a:p>
                      <a:endParaRPr lang="en-US" sz="1200" dirty="0"/>
                    </a:p>
                  </a:txBody>
                  <a:tcPr/>
                </a:tc>
                <a:tc>
                  <a:txBody>
                    <a:bodyPr/>
                    <a:lstStyle/>
                    <a:p>
                      <a:endParaRPr lang="en-US" sz="1200" dirty="0"/>
                    </a:p>
                  </a:txBody>
                  <a:tcPr/>
                </a:tc>
                <a:tc gridSpan="3">
                  <a:txBody>
                    <a:bodyPr/>
                    <a:lstStyle/>
                    <a:p>
                      <a:r>
                        <a:rPr lang="en-US" sz="1200"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471244">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endParaRPr lang="en-US" sz="1200" dirty="0"/>
                    </a:p>
                  </a:txBody>
                  <a:tcPr/>
                </a:tc>
                <a:tc>
                  <a:txBody>
                    <a:bodyPr/>
                    <a:lstStyle/>
                    <a:p>
                      <a:r>
                        <a:rPr lang="en-US" sz="1200" dirty="0"/>
                        <a:t>Stock</a:t>
                      </a:r>
                    </a:p>
                  </a:txBody>
                  <a:tcPr/>
                </a:tc>
                <a:tc>
                  <a:txBody>
                    <a:bodyPr/>
                    <a:lstStyle/>
                    <a:p>
                      <a:r>
                        <a:rPr lang="en-US" sz="1200" dirty="0"/>
                        <a:t>Bond</a:t>
                      </a:r>
                    </a:p>
                  </a:txBody>
                  <a:tcPr/>
                </a:tc>
                <a:tc>
                  <a:txBody>
                    <a:bodyPr/>
                    <a:lstStyle/>
                    <a:p>
                      <a:r>
                        <a:rPr lang="en-US" sz="1200" dirty="0"/>
                        <a:t>Dollar</a:t>
                      </a:r>
                    </a:p>
                  </a:txBody>
                  <a:tcPr/>
                </a:tc>
                <a:extLst>
                  <a:ext uri="{0D108BD9-81ED-4DB2-BD59-A6C34878D82A}">
                    <a16:rowId xmlns:a16="http://schemas.microsoft.com/office/drawing/2014/main" val="823657930"/>
                  </a:ext>
                </a:extLst>
              </a:tr>
              <a:tr h="471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Trade balance</a:t>
                      </a:r>
                    </a:p>
                  </a:txBody>
                  <a:tcPr/>
                </a:tc>
                <a:tc>
                  <a:txBody>
                    <a:bodyPr/>
                    <a:lstStyle/>
                    <a:p>
                      <a:r>
                        <a:rPr lang="en-US" sz="1200" dirty="0"/>
                        <a:t>Up</a:t>
                      </a:r>
                    </a:p>
                  </a:txBody>
                  <a:tcPr/>
                </a:tc>
                <a:tc>
                  <a:txBody>
                    <a:bodyPr/>
                    <a:lstStyle/>
                    <a:p>
                      <a:r>
                        <a:rPr lang="en-US" sz="1200" dirty="0"/>
                        <a:t>Up</a:t>
                      </a:r>
                    </a:p>
                  </a:txBody>
                  <a:tcPr/>
                </a:tc>
                <a:tc>
                  <a:txBody>
                    <a:bodyPr/>
                    <a:lstStyle/>
                    <a:p>
                      <a:r>
                        <a:rPr lang="en-US" sz="1200" dirty="0"/>
                        <a:t>Uncertain</a:t>
                      </a:r>
                    </a:p>
                  </a:txBody>
                  <a:tcPr/>
                </a:tc>
                <a:tc>
                  <a:txBody>
                    <a:bodyPr/>
                    <a:lstStyle/>
                    <a:p>
                      <a:r>
                        <a:rPr lang="en-US" sz="1200" dirty="0"/>
                        <a:t>Up</a:t>
                      </a:r>
                    </a:p>
                    <a:p>
                      <a:endParaRPr lang="en-US" sz="1200" dirty="0"/>
                    </a:p>
                  </a:txBody>
                  <a:tcPr/>
                </a:tc>
                <a:extLst>
                  <a:ext uri="{0D108BD9-81ED-4DB2-BD59-A6C34878D82A}">
                    <a16:rowId xmlns:a16="http://schemas.microsoft.com/office/drawing/2014/main" val="2240237553"/>
                  </a:ext>
                </a:extLst>
              </a:tr>
              <a:tr h="471244">
                <a:tc>
                  <a:txBody>
                    <a:bodyPr/>
                    <a:lstStyle/>
                    <a:p>
                      <a:endParaRPr lang="en-US" sz="1200" dirty="0"/>
                    </a:p>
                  </a:txBody>
                  <a:tcPr/>
                </a:tc>
                <a:tc>
                  <a:txBody>
                    <a:bodyPr/>
                    <a:lstStyle/>
                    <a:p>
                      <a:r>
                        <a:rPr lang="en-US" sz="1200"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Down</a:t>
                      </a:r>
                    </a:p>
                    <a:p>
                      <a:endParaRPr lang="en-US" sz="1200" dirty="0"/>
                    </a:p>
                  </a:txBody>
                  <a:tcPr/>
                </a:tc>
                <a:tc>
                  <a:txBody>
                    <a:bodyPr/>
                    <a:lstStyle/>
                    <a:p>
                      <a:r>
                        <a:rPr lang="en-US" sz="1200" dirty="0"/>
                        <a:t>Uncertain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Down</a:t>
                      </a:r>
                    </a:p>
                  </a:txBody>
                  <a:tcPr/>
                </a:tc>
                <a:extLst>
                  <a:ext uri="{0D108BD9-81ED-4DB2-BD59-A6C34878D82A}">
                    <a16:rowId xmlns:a16="http://schemas.microsoft.com/office/drawing/2014/main" val="3723964624"/>
                  </a:ext>
                </a:extLst>
              </a:tr>
            </a:tbl>
          </a:graphicData>
        </a:graphic>
      </p:graphicFrame>
      <p:graphicFrame>
        <p:nvGraphicFramePr>
          <p:cNvPr id="5" name="Content Placeholder 3">
            <a:extLst>
              <a:ext uri="{FF2B5EF4-FFF2-40B4-BE49-F238E27FC236}">
                <a16:creationId xmlns:a16="http://schemas.microsoft.com/office/drawing/2014/main" id="{414B2201-4ABD-2D2A-6675-EC12181CD909}"/>
              </a:ext>
            </a:extLst>
          </p:cNvPr>
          <p:cNvGraphicFramePr>
            <a:graphicFrameLocks/>
          </p:cNvGraphicFramePr>
          <p:nvPr>
            <p:extLst>
              <p:ext uri="{D42A27DB-BD31-4B8C-83A1-F6EECF244321}">
                <p14:modId xmlns:p14="http://schemas.microsoft.com/office/powerpoint/2010/main" val="2048639009"/>
              </p:ext>
            </p:extLst>
          </p:nvPr>
        </p:nvGraphicFramePr>
        <p:xfrm>
          <a:off x="6236400" y="1309533"/>
          <a:ext cx="5499600" cy="1859280"/>
        </p:xfrm>
        <a:graphic>
          <a:graphicData uri="http://schemas.openxmlformats.org/drawingml/2006/table">
            <a:tbl>
              <a:tblPr firstRow="1" bandRow="1">
                <a:tableStyleId>{5C22544A-7EE6-4342-B048-85BDC9FD1C3A}</a:tableStyleId>
              </a:tblPr>
              <a:tblGrid>
                <a:gridCol w="1099920">
                  <a:extLst>
                    <a:ext uri="{9D8B030D-6E8A-4147-A177-3AD203B41FA5}">
                      <a16:colId xmlns:a16="http://schemas.microsoft.com/office/drawing/2014/main" val="1832443906"/>
                    </a:ext>
                  </a:extLst>
                </a:gridCol>
                <a:gridCol w="1099920">
                  <a:extLst>
                    <a:ext uri="{9D8B030D-6E8A-4147-A177-3AD203B41FA5}">
                      <a16:colId xmlns:a16="http://schemas.microsoft.com/office/drawing/2014/main" val="3103549292"/>
                    </a:ext>
                  </a:extLst>
                </a:gridCol>
                <a:gridCol w="1099920">
                  <a:extLst>
                    <a:ext uri="{9D8B030D-6E8A-4147-A177-3AD203B41FA5}">
                      <a16:colId xmlns:a16="http://schemas.microsoft.com/office/drawing/2014/main" val="3064373860"/>
                    </a:ext>
                  </a:extLst>
                </a:gridCol>
                <a:gridCol w="1099920">
                  <a:extLst>
                    <a:ext uri="{9D8B030D-6E8A-4147-A177-3AD203B41FA5}">
                      <a16:colId xmlns:a16="http://schemas.microsoft.com/office/drawing/2014/main" val="2446405785"/>
                    </a:ext>
                  </a:extLst>
                </a:gridCol>
                <a:gridCol w="1099920">
                  <a:extLst>
                    <a:ext uri="{9D8B030D-6E8A-4147-A177-3AD203B41FA5}">
                      <a16:colId xmlns:a16="http://schemas.microsoft.com/office/drawing/2014/main" val="751434084"/>
                    </a:ext>
                  </a:extLst>
                </a:gridCol>
              </a:tblGrid>
              <a:tr h="258239">
                <a:tc>
                  <a:txBody>
                    <a:bodyPr/>
                    <a:lstStyle/>
                    <a:p>
                      <a:endParaRPr lang="en-US" sz="1400" dirty="0"/>
                    </a:p>
                  </a:txBody>
                  <a:tcPr/>
                </a:tc>
                <a:tc>
                  <a:txBody>
                    <a:bodyPr/>
                    <a:lstStyle/>
                    <a:p>
                      <a:endParaRPr lang="en-US" sz="1400" dirty="0"/>
                    </a:p>
                  </a:txBody>
                  <a:tcPr/>
                </a:tc>
                <a:tc gridSpan="3">
                  <a:txBody>
                    <a:bodyPr/>
                    <a:lstStyle/>
                    <a:p>
                      <a:r>
                        <a:rPr lang="en-US" sz="1400"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415809">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p>
                      <a:endParaRPr lang="en-US" sz="1400" dirty="0"/>
                    </a:p>
                  </a:txBody>
                  <a:tcPr/>
                </a:tc>
                <a:tc>
                  <a:txBody>
                    <a:bodyPr/>
                    <a:lstStyle/>
                    <a:p>
                      <a:r>
                        <a:rPr lang="en-US" sz="1400" dirty="0"/>
                        <a:t>Stock</a:t>
                      </a:r>
                    </a:p>
                  </a:txBody>
                  <a:tcPr/>
                </a:tc>
                <a:tc>
                  <a:txBody>
                    <a:bodyPr/>
                    <a:lstStyle/>
                    <a:p>
                      <a:r>
                        <a:rPr lang="en-US" sz="1400" dirty="0"/>
                        <a:t>Bond</a:t>
                      </a:r>
                    </a:p>
                  </a:txBody>
                  <a:tcPr/>
                </a:tc>
                <a:tc>
                  <a:txBody>
                    <a:bodyPr/>
                    <a:lstStyle/>
                    <a:p>
                      <a:r>
                        <a:rPr lang="en-US" sz="1400" dirty="0"/>
                        <a:t>Dollar</a:t>
                      </a:r>
                    </a:p>
                  </a:txBody>
                  <a:tcPr/>
                </a:tc>
                <a:extLst>
                  <a:ext uri="{0D108BD9-81ED-4DB2-BD59-A6C34878D82A}">
                    <a16:rowId xmlns:a16="http://schemas.microsoft.com/office/drawing/2014/main" val="823657930"/>
                  </a:ext>
                </a:extLst>
              </a:tr>
              <a:tr h="4158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Exports</a:t>
                      </a:r>
                    </a:p>
                  </a:txBody>
                  <a:tcPr/>
                </a:tc>
                <a:tc>
                  <a:txBody>
                    <a:bodyPr/>
                    <a:lstStyle/>
                    <a:p>
                      <a:r>
                        <a:rPr lang="en-US" sz="1400" dirty="0"/>
                        <a:t>Up</a:t>
                      </a:r>
                    </a:p>
                  </a:txBody>
                  <a:tcPr/>
                </a:tc>
                <a:tc>
                  <a:txBody>
                    <a:bodyPr/>
                    <a:lstStyle/>
                    <a:p>
                      <a:r>
                        <a:rPr lang="en-US" sz="1400" dirty="0"/>
                        <a:t> </a:t>
                      </a:r>
                    </a:p>
                  </a:txBody>
                  <a:tcPr/>
                </a:tc>
                <a:tc>
                  <a:txBody>
                    <a:bodyPr/>
                    <a:lstStyle/>
                    <a:p>
                      <a:r>
                        <a:rPr lang="en-US" sz="1400"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p>
                      <a:endParaRPr lang="en-US" sz="1400" dirty="0"/>
                    </a:p>
                  </a:txBody>
                  <a:tcPr/>
                </a:tc>
                <a:extLst>
                  <a:ext uri="{0D108BD9-81ED-4DB2-BD59-A6C34878D82A}">
                    <a16:rowId xmlns:a16="http://schemas.microsoft.com/office/drawing/2014/main" val="2240237553"/>
                  </a:ext>
                </a:extLst>
              </a:tr>
              <a:tr h="415809">
                <a:tc>
                  <a:txBody>
                    <a:bodyPr/>
                    <a:lstStyle/>
                    <a:p>
                      <a:endParaRPr lang="en-US" sz="1400" dirty="0"/>
                    </a:p>
                  </a:txBody>
                  <a:tcPr/>
                </a:tc>
                <a:tc>
                  <a:txBody>
                    <a:bodyPr/>
                    <a:lstStyle/>
                    <a:p>
                      <a:r>
                        <a:rPr lang="en-US" sz="1400"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p>
                      <a:endParaRPr lang="en-US" sz="1400" dirty="0"/>
                    </a:p>
                  </a:txBody>
                  <a:tcPr/>
                </a:tc>
                <a:tc>
                  <a:txBody>
                    <a:bodyPr/>
                    <a:lstStyle/>
                    <a:p>
                      <a:r>
                        <a:rPr lang="en-US" sz="1400"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txBody>
                  <a:tcPr/>
                </a:tc>
                <a:extLst>
                  <a:ext uri="{0D108BD9-81ED-4DB2-BD59-A6C34878D82A}">
                    <a16:rowId xmlns:a16="http://schemas.microsoft.com/office/drawing/2014/main" val="3723964624"/>
                  </a:ext>
                </a:extLst>
              </a:tr>
            </a:tbl>
          </a:graphicData>
        </a:graphic>
      </p:graphicFrame>
      <p:graphicFrame>
        <p:nvGraphicFramePr>
          <p:cNvPr id="6" name="Content Placeholder 3">
            <a:extLst>
              <a:ext uri="{FF2B5EF4-FFF2-40B4-BE49-F238E27FC236}">
                <a16:creationId xmlns:a16="http://schemas.microsoft.com/office/drawing/2014/main" id="{C7FF173A-F77A-84FB-AF60-5247187D5916}"/>
              </a:ext>
            </a:extLst>
          </p:cNvPr>
          <p:cNvGraphicFramePr>
            <a:graphicFrameLocks/>
          </p:cNvGraphicFramePr>
          <p:nvPr>
            <p:extLst>
              <p:ext uri="{D42A27DB-BD31-4B8C-83A1-F6EECF244321}">
                <p14:modId xmlns:p14="http://schemas.microsoft.com/office/powerpoint/2010/main" val="3300129798"/>
              </p:ext>
            </p:extLst>
          </p:nvPr>
        </p:nvGraphicFramePr>
        <p:xfrm>
          <a:off x="6236400" y="4114718"/>
          <a:ext cx="5499600" cy="1654578"/>
        </p:xfrm>
        <a:graphic>
          <a:graphicData uri="http://schemas.openxmlformats.org/drawingml/2006/table">
            <a:tbl>
              <a:tblPr firstRow="1" bandRow="1">
                <a:tableStyleId>{5C22544A-7EE6-4342-B048-85BDC9FD1C3A}</a:tableStyleId>
              </a:tblPr>
              <a:tblGrid>
                <a:gridCol w="1099920">
                  <a:extLst>
                    <a:ext uri="{9D8B030D-6E8A-4147-A177-3AD203B41FA5}">
                      <a16:colId xmlns:a16="http://schemas.microsoft.com/office/drawing/2014/main" val="1832443906"/>
                    </a:ext>
                  </a:extLst>
                </a:gridCol>
                <a:gridCol w="1099920">
                  <a:extLst>
                    <a:ext uri="{9D8B030D-6E8A-4147-A177-3AD203B41FA5}">
                      <a16:colId xmlns:a16="http://schemas.microsoft.com/office/drawing/2014/main" val="3103549292"/>
                    </a:ext>
                  </a:extLst>
                </a:gridCol>
                <a:gridCol w="1099920">
                  <a:extLst>
                    <a:ext uri="{9D8B030D-6E8A-4147-A177-3AD203B41FA5}">
                      <a16:colId xmlns:a16="http://schemas.microsoft.com/office/drawing/2014/main" val="3064373860"/>
                    </a:ext>
                  </a:extLst>
                </a:gridCol>
                <a:gridCol w="1099920">
                  <a:extLst>
                    <a:ext uri="{9D8B030D-6E8A-4147-A177-3AD203B41FA5}">
                      <a16:colId xmlns:a16="http://schemas.microsoft.com/office/drawing/2014/main" val="2446405785"/>
                    </a:ext>
                  </a:extLst>
                </a:gridCol>
                <a:gridCol w="1099920">
                  <a:extLst>
                    <a:ext uri="{9D8B030D-6E8A-4147-A177-3AD203B41FA5}">
                      <a16:colId xmlns:a16="http://schemas.microsoft.com/office/drawing/2014/main" val="751434084"/>
                    </a:ext>
                  </a:extLst>
                </a:gridCol>
              </a:tblGrid>
              <a:tr h="258239">
                <a:tc>
                  <a:txBody>
                    <a:bodyPr/>
                    <a:lstStyle/>
                    <a:p>
                      <a:endParaRPr lang="en-US" sz="1400" dirty="0"/>
                    </a:p>
                  </a:txBody>
                  <a:tcPr/>
                </a:tc>
                <a:tc>
                  <a:txBody>
                    <a:bodyPr/>
                    <a:lstStyle/>
                    <a:p>
                      <a:endParaRPr lang="en-US" sz="1400" dirty="0"/>
                    </a:p>
                  </a:txBody>
                  <a:tcPr/>
                </a:tc>
                <a:tc gridSpan="3">
                  <a:txBody>
                    <a:bodyPr/>
                    <a:lstStyle/>
                    <a:p>
                      <a:r>
                        <a:rPr lang="en-US" sz="1400"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415809">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a:t>
                      </a:r>
                    </a:p>
                    <a:p>
                      <a:endParaRPr lang="en-US" sz="1400" dirty="0"/>
                    </a:p>
                  </a:txBody>
                  <a:tcPr/>
                </a:tc>
                <a:tc>
                  <a:txBody>
                    <a:bodyPr/>
                    <a:lstStyle/>
                    <a:p>
                      <a:r>
                        <a:rPr lang="en-US" sz="1400" dirty="0"/>
                        <a:t>Stock</a:t>
                      </a:r>
                    </a:p>
                  </a:txBody>
                  <a:tcPr/>
                </a:tc>
                <a:tc>
                  <a:txBody>
                    <a:bodyPr/>
                    <a:lstStyle/>
                    <a:p>
                      <a:r>
                        <a:rPr lang="en-US" sz="1400" dirty="0"/>
                        <a:t>Bond</a:t>
                      </a:r>
                    </a:p>
                  </a:txBody>
                  <a:tcPr/>
                </a:tc>
                <a:tc>
                  <a:txBody>
                    <a:bodyPr/>
                    <a:lstStyle/>
                    <a:p>
                      <a:r>
                        <a:rPr lang="en-US" sz="1400" dirty="0"/>
                        <a:t>Dollar</a:t>
                      </a:r>
                    </a:p>
                  </a:txBody>
                  <a:tcPr/>
                </a:tc>
                <a:extLst>
                  <a:ext uri="{0D108BD9-81ED-4DB2-BD59-A6C34878D82A}">
                    <a16:rowId xmlns:a16="http://schemas.microsoft.com/office/drawing/2014/main" val="823657930"/>
                  </a:ext>
                </a:extLst>
              </a:tr>
              <a:tr h="4158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Imports</a:t>
                      </a:r>
                    </a:p>
                  </a:txBody>
                  <a:tcPr/>
                </a:tc>
                <a:tc>
                  <a:txBody>
                    <a:bodyPr/>
                    <a:lstStyle/>
                    <a:p>
                      <a:r>
                        <a:rPr lang="en-US" sz="1400" dirty="0"/>
                        <a:t>Up</a:t>
                      </a:r>
                    </a:p>
                  </a:txBody>
                  <a:tcPr/>
                </a:tc>
                <a:tc>
                  <a:txBody>
                    <a:bodyPr/>
                    <a:lstStyle/>
                    <a:p>
                      <a:endParaRPr lang="en-US" sz="1400" dirty="0"/>
                    </a:p>
                  </a:txBody>
                  <a:tcPr/>
                </a:tc>
                <a:tc>
                  <a:txBody>
                    <a:bodyPr/>
                    <a:lstStyle/>
                    <a:p>
                      <a:r>
                        <a:rPr lang="en-US" sz="1400" dirty="0"/>
                        <a:t>Up</a:t>
                      </a:r>
                    </a:p>
                  </a:txBody>
                  <a:tcPr/>
                </a:tc>
                <a:tc>
                  <a:txBody>
                    <a:bodyPr/>
                    <a:lstStyle/>
                    <a:p>
                      <a:endParaRPr lang="en-US" sz="1400" dirty="0"/>
                    </a:p>
                  </a:txBody>
                  <a:tcPr/>
                </a:tc>
                <a:extLst>
                  <a:ext uri="{0D108BD9-81ED-4DB2-BD59-A6C34878D82A}">
                    <a16:rowId xmlns:a16="http://schemas.microsoft.com/office/drawing/2014/main" val="2240237553"/>
                  </a:ext>
                </a:extLst>
              </a:tr>
              <a:tr h="415809">
                <a:tc>
                  <a:txBody>
                    <a:bodyPr/>
                    <a:lstStyle/>
                    <a:p>
                      <a:endParaRPr lang="en-US" sz="1400" dirty="0"/>
                    </a:p>
                  </a:txBody>
                  <a:tcPr/>
                </a:tc>
                <a:tc>
                  <a:txBody>
                    <a:bodyPr/>
                    <a:lstStyle/>
                    <a:p>
                      <a:r>
                        <a:rPr lang="en-US" sz="1400" dirty="0"/>
                        <a:t>Down</a:t>
                      </a:r>
                    </a:p>
                  </a:txBody>
                  <a:tcPr/>
                </a:tc>
                <a:tc>
                  <a:txBody>
                    <a:bodyPr/>
                    <a:lstStyle/>
                    <a:p>
                      <a:endParaRPr lang="en-US" sz="1400" dirty="0"/>
                    </a:p>
                  </a:txBody>
                  <a:tcPr/>
                </a:tc>
                <a:tc>
                  <a:txBody>
                    <a:bodyPr/>
                    <a:lstStyle/>
                    <a:p>
                      <a:r>
                        <a:rPr lang="en-US" sz="1400"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3723964624"/>
                  </a:ext>
                </a:extLst>
              </a:tr>
            </a:tbl>
          </a:graphicData>
        </a:graphic>
      </p:graphicFrame>
      <p:sp>
        <p:nvSpPr>
          <p:cNvPr id="7" name="Slide Number Placeholder 6">
            <a:extLst>
              <a:ext uri="{FF2B5EF4-FFF2-40B4-BE49-F238E27FC236}">
                <a16:creationId xmlns:a16="http://schemas.microsoft.com/office/drawing/2014/main" id="{40575113-52FE-0DDC-9889-61967E9EC84F}"/>
              </a:ext>
            </a:extLst>
          </p:cNvPr>
          <p:cNvSpPr>
            <a:spLocks noGrp="1"/>
          </p:cNvSpPr>
          <p:nvPr>
            <p:ph type="sldNum" sz="quarter" idx="12"/>
          </p:nvPr>
        </p:nvSpPr>
        <p:spPr/>
        <p:txBody>
          <a:bodyPr/>
          <a:lstStyle/>
          <a:p>
            <a:fld id="{92AF051A-FF74-2247-B065-E58DA1926FE1}" type="slidenum">
              <a:rPr lang="en-US" smtClean="0"/>
              <a:t>32</a:t>
            </a:fld>
            <a:endParaRPr lang="en-US"/>
          </a:p>
        </p:txBody>
      </p:sp>
    </p:spTree>
    <p:extLst>
      <p:ext uri="{BB962C8B-B14F-4D97-AF65-F5344CB8AC3E}">
        <p14:creationId xmlns:p14="http://schemas.microsoft.com/office/powerpoint/2010/main" val="697226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946B-552D-D093-ACF7-851294C9C3B8}"/>
              </a:ext>
            </a:extLst>
          </p:cNvPr>
          <p:cNvSpPr>
            <a:spLocks noGrp="1"/>
          </p:cNvSpPr>
          <p:nvPr>
            <p:ph type="title"/>
          </p:nvPr>
        </p:nvSpPr>
        <p:spPr>
          <a:xfrm>
            <a:off x="89400" y="18255"/>
            <a:ext cx="10515600" cy="1325563"/>
          </a:xfrm>
        </p:spPr>
        <p:txBody>
          <a:bodyPr/>
          <a:lstStyle/>
          <a:p>
            <a:r>
              <a:rPr lang="en-US" dirty="0"/>
              <a:t>Non farm Productivity/Unit  labor costs </a:t>
            </a:r>
          </a:p>
        </p:txBody>
      </p:sp>
      <p:sp>
        <p:nvSpPr>
          <p:cNvPr id="3" name="Content Placeholder 2">
            <a:extLst>
              <a:ext uri="{FF2B5EF4-FFF2-40B4-BE49-F238E27FC236}">
                <a16:creationId xmlns:a16="http://schemas.microsoft.com/office/drawing/2014/main" id="{E90BD514-3FC4-CC76-D6B9-0AC4FB8D64CA}"/>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20FA3D7E-75D7-3C2A-A2B5-912B6415A778}"/>
              </a:ext>
            </a:extLst>
          </p:cNvPr>
          <p:cNvGraphicFramePr>
            <a:graphicFrameLocks/>
          </p:cNvGraphicFramePr>
          <p:nvPr>
            <p:extLst>
              <p:ext uri="{D42A27DB-BD31-4B8C-83A1-F6EECF244321}">
                <p14:modId xmlns:p14="http://schemas.microsoft.com/office/powerpoint/2010/main" val="2468469537"/>
              </p:ext>
            </p:extLst>
          </p:nvPr>
        </p:nvGraphicFramePr>
        <p:xfrm>
          <a:off x="3086100" y="1356677"/>
          <a:ext cx="7636590" cy="1752600"/>
        </p:xfrm>
        <a:graphic>
          <a:graphicData uri="http://schemas.openxmlformats.org/drawingml/2006/table">
            <a:tbl>
              <a:tblPr firstRow="1" bandRow="1">
                <a:tableStyleId>{5C22544A-7EE6-4342-B048-85BDC9FD1C3A}</a:tableStyleId>
              </a:tblPr>
              <a:tblGrid>
                <a:gridCol w="1527318">
                  <a:extLst>
                    <a:ext uri="{9D8B030D-6E8A-4147-A177-3AD203B41FA5}">
                      <a16:colId xmlns:a16="http://schemas.microsoft.com/office/drawing/2014/main" val="1832443906"/>
                    </a:ext>
                  </a:extLst>
                </a:gridCol>
                <a:gridCol w="1527318">
                  <a:extLst>
                    <a:ext uri="{9D8B030D-6E8A-4147-A177-3AD203B41FA5}">
                      <a16:colId xmlns:a16="http://schemas.microsoft.com/office/drawing/2014/main" val="3103549292"/>
                    </a:ext>
                  </a:extLst>
                </a:gridCol>
                <a:gridCol w="1527318">
                  <a:extLst>
                    <a:ext uri="{9D8B030D-6E8A-4147-A177-3AD203B41FA5}">
                      <a16:colId xmlns:a16="http://schemas.microsoft.com/office/drawing/2014/main" val="3064373860"/>
                    </a:ext>
                  </a:extLst>
                </a:gridCol>
                <a:gridCol w="1527318">
                  <a:extLst>
                    <a:ext uri="{9D8B030D-6E8A-4147-A177-3AD203B41FA5}">
                      <a16:colId xmlns:a16="http://schemas.microsoft.com/office/drawing/2014/main" val="2446405785"/>
                    </a:ext>
                  </a:extLst>
                </a:gridCol>
                <a:gridCol w="1527318">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Productivity</a:t>
                      </a:r>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graphicFrame>
        <p:nvGraphicFramePr>
          <p:cNvPr id="5" name="Content Placeholder 3">
            <a:extLst>
              <a:ext uri="{FF2B5EF4-FFF2-40B4-BE49-F238E27FC236}">
                <a16:creationId xmlns:a16="http://schemas.microsoft.com/office/drawing/2014/main" id="{F2807C4C-56E6-E049-0016-B9082276A719}"/>
              </a:ext>
            </a:extLst>
          </p:cNvPr>
          <p:cNvGraphicFramePr>
            <a:graphicFrameLocks/>
          </p:cNvGraphicFramePr>
          <p:nvPr>
            <p:extLst>
              <p:ext uri="{D42A27DB-BD31-4B8C-83A1-F6EECF244321}">
                <p14:modId xmlns:p14="http://schemas.microsoft.com/office/powerpoint/2010/main" val="2208030906"/>
              </p:ext>
            </p:extLst>
          </p:nvPr>
        </p:nvGraphicFramePr>
        <p:xfrm>
          <a:off x="3086100" y="3766820"/>
          <a:ext cx="7636590" cy="2021840"/>
        </p:xfrm>
        <a:graphic>
          <a:graphicData uri="http://schemas.openxmlformats.org/drawingml/2006/table">
            <a:tbl>
              <a:tblPr firstRow="1" bandRow="1">
                <a:tableStyleId>{5C22544A-7EE6-4342-B048-85BDC9FD1C3A}</a:tableStyleId>
              </a:tblPr>
              <a:tblGrid>
                <a:gridCol w="1527318">
                  <a:extLst>
                    <a:ext uri="{9D8B030D-6E8A-4147-A177-3AD203B41FA5}">
                      <a16:colId xmlns:a16="http://schemas.microsoft.com/office/drawing/2014/main" val="1832443906"/>
                    </a:ext>
                  </a:extLst>
                </a:gridCol>
                <a:gridCol w="1527318">
                  <a:extLst>
                    <a:ext uri="{9D8B030D-6E8A-4147-A177-3AD203B41FA5}">
                      <a16:colId xmlns:a16="http://schemas.microsoft.com/office/drawing/2014/main" val="3103549292"/>
                    </a:ext>
                  </a:extLst>
                </a:gridCol>
                <a:gridCol w="1527318">
                  <a:extLst>
                    <a:ext uri="{9D8B030D-6E8A-4147-A177-3AD203B41FA5}">
                      <a16:colId xmlns:a16="http://schemas.microsoft.com/office/drawing/2014/main" val="3064373860"/>
                    </a:ext>
                  </a:extLst>
                </a:gridCol>
                <a:gridCol w="1527318">
                  <a:extLst>
                    <a:ext uri="{9D8B030D-6E8A-4147-A177-3AD203B41FA5}">
                      <a16:colId xmlns:a16="http://schemas.microsoft.com/office/drawing/2014/main" val="2446405785"/>
                    </a:ext>
                  </a:extLst>
                </a:gridCol>
                <a:gridCol w="1527318">
                  <a:extLst>
                    <a:ext uri="{9D8B030D-6E8A-4147-A177-3AD203B41FA5}">
                      <a16:colId xmlns:a16="http://schemas.microsoft.com/office/drawing/2014/main" val="751434084"/>
                    </a:ext>
                  </a:extLst>
                </a:gridCol>
              </a:tblGrid>
              <a:tr h="370840">
                <a:tc>
                  <a:txBody>
                    <a:bodyPr/>
                    <a:lstStyle/>
                    <a:p>
                      <a:endParaRPr lang="en-US" dirty="0"/>
                    </a:p>
                  </a:txBody>
                  <a:tcPr/>
                </a:tc>
                <a:tc>
                  <a:txBody>
                    <a:bodyPr/>
                    <a:lstStyle/>
                    <a:p>
                      <a:endParaRPr lang="en-US" dirty="0"/>
                    </a:p>
                  </a:txBody>
                  <a:tcPr/>
                </a:tc>
                <a:tc gridSpan="3">
                  <a:txBody>
                    <a:bodyPr/>
                    <a:lstStyle/>
                    <a:p>
                      <a:r>
                        <a:rPr lang="en-US" dirty="0"/>
                        <a:t>Market </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9752364"/>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a:txBody>
                  <a:tcPr/>
                </a:tc>
                <a:tc>
                  <a:txBody>
                    <a:bodyPr/>
                    <a:lstStyle/>
                    <a:p>
                      <a:r>
                        <a:rPr lang="en-US" dirty="0"/>
                        <a:t>Stock</a:t>
                      </a:r>
                    </a:p>
                  </a:txBody>
                  <a:tcPr/>
                </a:tc>
                <a:tc>
                  <a:txBody>
                    <a:bodyPr/>
                    <a:lstStyle/>
                    <a:p>
                      <a:r>
                        <a:rPr lang="en-US" dirty="0"/>
                        <a:t>Bond</a:t>
                      </a:r>
                    </a:p>
                  </a:txBody>
                  <a:tcPr/>
                </a:tc>
                <a:tc>
                  <a:txBody>
                    <a:bodyPr/>
                    <a:lstStyle/>
                    <a:p>
                      <a:r>
                        <a:rPr lang="en-US" dirty="0"/>
                        <a:t>Dollar</a:t>
                      </a:r>
                    </a:p>
                  </a:txBody>
                  <a:tcPr/>
                </a:tc>
                <a:extLst>
                  <a:ext uri="{0D108BD9-81ED-4DB2-BD59-A6C34878D82A}">
                    <a16:rowId xmlns:a16="http://schemas.microsoft.com/office/drawing/2014/main" val="8236579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 labor costs</a:t>
                      </a:r>
                    </a:p>
                  </a:txBody>
                  <a:tcPr/>
                </a:tc>
                <a:tc>
                  <a:txBody>
                    <a:bodyPr/>
                    <a:lstStyle/>
                    <a:p>
                      <a:r>
                        <a:rPr lang="en-US" dirty="0"/>
                        <a:t>Up</a:t>
                      </a:r>
                    </a:p>
                  </a:txBody>
                  <a:tcPr/>
                </a:tc>
                <a:tc>
                  <a:txBody>
                    <a:bodyPr/>
                    <a:lstStyle/>
                    <a:p>
                      <a:r>
                        <a:rPr lang="en-US" dirty="0"/>
                        <a:t>No reaction</a:t>
                      </a:r>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p>
                      <a:endParaRPr lang="en-US" dirty="0"/>
                    </a:p>
                  </a:txBody>
                  <a:tcPr/>
                </a:tc>
                <a:extLst>
                  <a:ext uri="{0D108BD9-81ED-4DB2-BD59-A6C34878D82A}">
                    <a16:rowId xmlns:a16="http://schemas.microsoft.com/office/drawing/2014/main" val="2240237553"/>
                  </a:ext>
                </a:extLst>
              </a:tr>
              <a:tr h="370840">
                <a:tc>
                  <a:txBody>
                    <a:bodyPr/>
                    <a:lstStyle/>
                    <a:p>
                      <a:endParaRPr lang="en-US" dirty="0"/>
                    </a:p>
                  </a:txBody>
                  <a:tcPr/>
                </a:tc>
                <a:tc>
                  <a:txBody>
                    <a:bodyPr/>
                    <a:lstStyle/>
                    <a:p>
                      <a:r>
                        <a:rPr lang="en-US" dirty="0"/>
                        <a:t>Down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tc>
                  <a:txBody>
                    <a:bodyPr/>
                    <a:lstStyle/>
                    <a:p>
                      <a:r>
                        <a:rPr lang="en-US" dirty="0"/>
                        <a:t>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reaction</a:t>
                      </a:r>
                    </a:p>
                  </a:txBody>
                  <a:tcPr/>
                </a:tc>
                <a:extLst>
                  <a:ext uri="{0D108BD9-81ED-4DB2-BD59-A6C34878D82A}">
                    <a16:rowId xmlns:a16="http://schemas.microsoft.com/office/drawing/2014/main" val="3723964624"/>
                  </a:ext>
                </a:extLst>
              </a:tr>
            </a:tbl>
          </a:graphicData>
        </a:graphic>
      </p:graphicFrame>
      <p:sp>
        <p:nvSpPr>
          <p:cNvPr id="6" name="Slide Number Placeholder 5">
            <a:extLst>
              <a:ext uri="{FF2B5EF4-FFF2-40B4-BE49-F238E27FC236}">
                <a16:creationId xmlns:a16="http://schemas.microsoft.com/office/drawing/2014/main" id="{C690D8A8-C9E2-A8B4-3DFA-02960CCD38D6}"/>
              </a:ext>
            </a:extLst>
          </p:cNvPr>
          <p:cNvSpPr>
            <a:spLocks noGrp="1"/>
          </p:cNvSpPr>
          <p:nvPr>
            <p:ph type="sldNum" sz="quarter" idx="12"/>
          </p:nvPr>
        </p:nvSpPr>
        <p:spPr/>
        <p:txBody>
          <a:bodyPr/>
          <a:lstStyle/>
          <a:p>
            <a:fld id="{92AF051A-FF74-2247-B065-E58DA1926FE1}" type="slidenum">
              <a:rPr lang="en-US" smtClean="0"/>
              <a:t>33</a:t>
            </a:fld>
            <a:endParaRPr lang="en-US"/>
          </a:p>
        </p:txBody>
      </p:sp>
    </p:spTree>
    <p:extLst>
      <p:ext uri="{BB962C8B-B14F-4D97-AF65-F5344CB8AC3E}">
        <p14:creationId xmlns:p14="http://schemas.microsoft.com/office/powerpoint/2010/main" val="1610280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7EE6-1EF5-E5FA-0421-AA37C3CE3ECE}"/>
              </a:ext>
            </a:extLst>
          </p:cNvPr>
          <p:cNvSpPr>
            <a:spLocks noGrp="1"/>
          </p:cNvSpPr>
          <p:nvPr>
            <p:ph type="title"/>
          </p:nvPr>
        </p:nvSpPr>
        <p:spPr>
          <a:xfrm>
            <a:off x="768531" y="253999"/>
            <a:ext cx="10515600" cy="854075"/>
          </a:xfrm>
        </p:spPr>
        <p:txBody>
          <a:bodyPr/>
          <a:lstStyle/>
          <a:p>
            <a:r>
              <a:rPr lang="en-US" dirty="0"/>
              <a:t>Fed tools to implement the monetary policy</a:t>
            </a:r>
          </a:p>
        </p:txBody>
      </p:sp>
      <p:graphicFrame>
        <p:nvGraphicFramePr>
          <p:cNvPr id="5" name="Content Placeholder 4">
            <a:extLst>
              <a:ext uri="{FF2B5EF4-FFF2-40B4-BE49-F238E27FC236}">
                <a16:creationId xmlns:a16="http://schemas.microsoft.com/office/drawing/2014/main" id="{5A05BB4C-EF66-EF27-D3B0-2676BDAD9798}"/>
              </a:ext>
            </a:extLst>
          </p:cNvPr>
          <p:cNvGraphicFramePr>
            <a:graphicFrameLocks noGrp="1"/>
          </p:cNvGraphicFramePr>
          <p:nvPr>
            <p:ph idx="1"/>
            <p:extLst>
              <p:ext uri="{D42A27DB-BD31-4B8C-83A1-F6EECF244321}">
                <p14:modId xmlns:p14="http://schemas.microsoft.com/office/powerpoint/2010/main" val="955896250"/>
              </p:ext>
            </p:extLst>
          </p:nvPr>
        </p:nvGraphicFramePr>
        <p:xfrm>
          <a:off x="838200" y="1825625"/>
          <a:ext cx="10515596" cy="219964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379973147"/>
                    </a:ext>
                  </a:extLst>
                </a:gridCol>
                <a:gridCol w="2628899">
                  <a:extLst>
                    <a:ext uri="{9D8B030D-6E8A-4147-A177-3AD203B41FA5}">
                      <a16:colId xmlns:a16="http://schemas.microsoft.com/office/drawing/2014/main" val="299684217"/>
                    </a:ext>
                  </a:extLst>
                </a:gridCol>
                <a:gridCol w="2628899">
                  <a:extLst>
                    <a:ext uri="{9D8B030D-6E8A-4147-A177-3AD203B41FA5}">
                      <a16:colId xmlns:a16="http://schemas.microsoft.com/office/drawing/2014/main" val="3302411831"/>
                    </a:ext>
                  </a:extLst>
                </a:gridCol>
                <a:gridCol w="2628899">
                  <a:extLst>
                    <a:ext uri="{9D8B030D-6E8A-4147-A177-3AD203B41FA5}">
                      <a16:colId xmlns:a16="http://schemas.microsoft.com/office/drawing/2014/main" val="300384571"/>
                    </a:ext>
                  </a:extLst>
                </a:gridCol>
              </a:tblGrid>
              <a:tr h="370840">
                <a:tc>
                  <a:txBody>
                    <a:bodyPr/>
                    <a:lstStyle/>
                    <a:p>
                      <a:endParaRPr lang="en-US" dirty="0"/>
                    </a:p>
                  </a:txBody>
                  <a:tcPr/>
                </a:tc>
                <a:tc>
                  <a:txBody>
                    <a:bodyPr/>
                    <a:lstStyle/>
                    <a:p>
                      <a:r>
                        <a:rPr lang="en-US" dirty="0"/>
                        <a:t>Open Market Operations</a:t>
                      </a:r>
                    </a:p>
                  </a:txBody>
                  <a:tcPr/>
                </a:tc>
                <a:tc>
                  <a:txBody>
                    <a:bodyPr/>
                    <a:lstStyle/>
                    <a:p>
                      <a:r>
                        <a:rPr lang="en-US" dirty="0"/>
                        <a:t>Discount Rate</a:t>
                      </a:r>
                    </a:p>
                  </a:txBody>
                  <a:tcPr/>
                </a:tc>
                <a:tc>
                  <a:txBody>
                    <a:bodyPr/>
                    <a:lstStyle/>
                    <a:p>
                      <a:r>
                        <a:rPr lang="en-US" dirty="0"/>
                        <a:t>Reserve Requirement </a:t>
                      </a:r>
                    </a:p>
                  </a:txBody>
                  <a:tcPr/>
                </a:tc>
                <a:extLst>
                  <a:ext uri="{0D108BD9-81ED-4DB2-BD59-A6C34878D82A}">
                    <a16:rowId xmlns:a16="http://schemas.microsoft.com/office/drawing/2014/main" val="1808978326"/>
                  </a:ext>
                </a:extLst>
              </a:tr>
              <a:tr h="370840">
                <a:tc>
                  <a:txBody>
                    <a:bodyPr/>
                    <a:lstStyle/>
                    <a:p>
                      <a:r>
                        <a:rPr lang="en-US" dirty="0"/>
                        <a:t>Expansionary </a:t>
                      </a:r>
                    </a:p>
                  </a:txBody>
                  <a:tcPr/>
                </a:tc>
                <a:tc>
                  <a:txBody>
                    <a:bodyPr/>
                    <a:lstStyle/>
                    <a:p>
                      <a:r>
                        <a:rPr lang="en-US" dirty="0"/>
                        <a:t>Buy U.S. Treasury securities and increase reserves</a:t>
                      </a:r>
                    </a:p>
                  </a:txBody>
                  <a:tcPr/>
                </a:tc>
                <a:tc>
                  <a:txBody>
                    <a:bodyPr/>
                    <a:lstStyle/>
                    <a:p>
                      <a:r>
                        <a:rPr lang="en-US" dirty="0"/>
                        <a:t>Lower discount rate </a:t>
                      </a:r>
                    </a:p>
                  </a:txBody>
                  <a:tcPr/>
                </a:tc>
                <a:tc>
                  <a:txBody>
                    <a:bodyPr/>
                    <a:lstStyle/>
                    <a:p>
                      <a:r>
                        <a:rPr lang="en-US" dirty="0"/>
                        <a:t>Lower reserve requirements</a:t>
                      </a:r>
                    </a:p>
                  </a:txBody>
                  <a:tcPr/>
                </a:tc>
                <a:extLst>
                  <a:ext uri="{0D108BD9-81ED-4DB2-BD59-A6C34878D82A}">
                    <a16:rowId xmlns:a16="http://schemas.microsoft.com/office/drawing/2014/main" val="2701772009"/>
                  </a:ext>
                </a:extLst>
              </a:tr>
              <a:tr h="370840">
                <a:tc>
                  <a:txBody>
                    <a:bodyPr/>
                    <a:lstStyle/>
                    <a:p>
                      <a:r>
                        <a:rPr lang="en-US" dirty="0"/>
                        <a:t>Contractionary</a:t>
                      </a:r>
                    </a:p>
                  </a:txBody>
                  <a:tcPr/>
                </a:tc>
                <a:tc>
                  <a:txBody>
                    <a:bodyPr/>
                    <a:lstStyle/>
                    <a:p>
                      <a:r>
                        <a:rPr lang="en-US" dirty="0"/>
                        <a:t>Sell U.S. treasury securities and decrease reserves </a:t>
                      </a:r>
                    </a:p>
                  </a:txBody>
                  <a:tcPr/>
                </a:tc>
                <a:tc>
                  <a:txBody>
                    <a:bodyPr/>
                    <a:lstStyle/>
                    <a:p>
                      <a:r>
                        <a:rPr lang="en-US" dirty="0"/>
                        <a:t>Raise discount rate </a:t>
                      </a:r>
                    </a:p>
                  </a:txBody>
                  <a:tcPr/>
                </a:tc>
                <a:tc>
                  <a:txBody>
                    <a:bodyPr/>
                    <a:lstStyle/>
                    <a:p>
                      <a:r>
                        <a:rPr lang="en-US" dirty="0"/>
                        <a:t>Raise Reserve requirements </a:t>
                      </a:r>
                    </a:p>
                  </a:txBody>
                  <a:tcPr/>
                </a:tc>
                <a:extLst>
                  <a:ext uri="{0D108BD9-81ED-4DB2-BD59-A6C34878D82A}">
                    <a16:rowId xmlns:a16="http://schemas.microsoft.com/office/drawing/2014/main" val="3484295644"/>
                  </a:ext>
                </a:extLst>
              </a:tr>
            </a:tbl>
          </a:graphicData>
        </a:graphic>
      </p:graphicFrame>
      <p:sp>
        <p:nvSpPr>
          <p:cNvPr id="4" name="Slide Number Placeholder 3">
            <a:extLst>
              <a:ext uri="{FF2B5EF4-FFF2-40B4-BE49-F238E27FC236}">
                <a16:creationId xmlns:a16="http://schemas.microsoft.com/office/drawing/2014/main" id="{863C5AEB-424D-159B-FDE6-151ADD453D0E}"/>
              </a:ext>
            </a:extLst>
          </p:cNvPr>
          <p:cNvSpPr>
            <a:spLocks noGrp="1"/>
          </p:cNvSpPr>
          <p:nvPr>
            <p:ph type="sldNum" sz="quarter" idx="12"/>
          </p:nvPr>
        </p:nvSpPr>
        <p:spPr/>
        <p:txBody>
          <a:bodyPr/>
          <a:lstStyle/>
          <a:p>
            <a:fld id="{92AF051A-FF74-2247-B065-E58DA1926FE1}" type="slidenum">
              <a:rPr lang="en-US" smtClean="0"/>
              <a:t>34</a:t>
            </a:fld>
            <a:endParaRPr lang="en-US"/>
          </a:p>
        </p:txBody>
      </p:sp>
    </p:spTree>
    <p:extLst>
      <p:ext uri="{BB962C8B-B14F-4D97-AF65-F5344CB8AC3E}">
        <p14:creationId xmlns:p14="http://schemas.microsoft.com/office/powerpoint/2010/main" val="463750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F564-CCA7-7423-06E3-11F79075815B}"/>
              </a:ext>
            </a:extLst>
          </p:cNvPr>
          <p:cNvSpPr>
            <a:spLocks noGrp="1"/>
          </p:cNvSpPr>
          <p:nvPr>
            <p:ph type="title"/>
          </p:nvPr>
        </p:nvSpPr>
        <p:spPr>
          <a:xfrm>
            <a:off x="390873" y="260606"/>
            <a:ext cx="10515600" cy="966392"/>
          </a:xfrm>
        </p:spPr>
        <p:txBody>
          <a:bodyPr/>
          <a:lstStyle/>
          <a:p>
            <a:endParaRPr lang="en-US" dirty="0"/>
          </a:p>
        </p:txBody>
      </p:sp>
      <p:sp>
        <p:nvSpPr>
          <p:cNvPr id="3" name="Content Placeholder 2">
            <a:extLst>
              <a:ext uri="{FF2B5EF4-FFF2-40B4-BE49-F238E27FC236}">
                <a16:creationId xmlns:a16="http://schemas.microsoft.com/office/drawing/2014/main" id="{92481480-7BE7-6D3B-133C-CCA5D2E64B2A}"/>
              </a:ext>
            </a:extLst>
          </p:cNvPr>
          <p:cNvSpPr>
            <a:spLocks noGrp="1"/>
          </p:cNvSpPr>
          <p:nvPr>
            <p:ph idx="1"/>
          </p:nvPr>
        </p:nvSpPr>
        <p:spPr/>
        <p:txBody>
          <a:bodyPr/>
          <a:lstStyle/>
          <a:p>
            <a:endParaRPr lang="en-US" dirty="0"/>
          </a:p>
        </p:txBody>
      </p:sp>
      <p:sp>
        <p:nvSpPr>
          <p:cNvPr id="6" name="Process 5">
            <a:extLst>
              <a:ext uri="{FF2B5EF4-FFF2-40B4-BE49-F238E27FC236}">
                <a16:creationId xmlns:a16="http://schemas.microsoft.com/office/drawing/2014/main" id="{8E7D1D3B-32C5-0900-AC23-2486EFDC5BB9}"/>
              </a:ext>
            </a:extLst>
          </p:cNvPr>
          <p:cNvSpPr/>
          <p:nvPr/>
        </p:nvSpPr>
        <p:spPr>
          <a:xfrm>
            <a:off x="3076079" y="1883361"/>
            <a:ext cx="2079914" cy="127865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Depository bank </a:t>
            </a:r>
          </a:p>
        </p:txBody>
      </p:sp>
      <p:cxnSp>
        <p:nvCxnSpPr>
          <p:cNvPr id="10" name="Straight Arrow Connector 9">
            <a:extLst>
              <a:ext uri="{FF2B5EF4-FFF2-40B4-BE49-F238E27FC236}">
                <a16:creationId xmlns:a16="http://schemas.microsoft.com/office/drawing/2014/main" id="{DA98A399-6EC4-B9F4-9ABC-FEA6C64341E4}"/>
              </a:ext>
            </a:extLst>
          </p:cNvPr>
          <p:cNvCxnSpPr>
            <a:cxnSpLocks/>
          </p:cNvCxnSpPr>
          <p:nvPr/>
        </p:nvCxnSpPr>
        <p:spPr>
          <a:xfrm>
            <a:off x="5303529" y="2766574"/>
            <a:ext cx="3500843" cy="790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6085EA8-8C93-A9B2-6C86-08E099DED746}"/>
              </a:ext>
            </a:extLst>
          </p:cNvPr>
          <p:cNvCxnSpPr>
            <a:cxnSpLocks/>
          </p:cNvCxnSpPr>
          <p:nvPr/>
        </p:nvCxnSpPr>
        <p:spPr>
          <a:xfrm flipH="1" flipV="1">
            <a:off x="5199017" y="2992290"/>
            <a:ext cx="3248304" cy="734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DAFCD7-6BE1-DE15-58C4-3052427ACB19}"/>
              </a:ext>
            </a:extLst>
          </p:cNvPr>
          <p:cNvSpPr txBox="1"/>
          <p:nvPr/>
        </p:nvSpPr>
        <p:spPr>
          <a:xfrm rot="730469">
            <a:off x="5687663" y="2722434"/>
            <a:ext cx="2602444" cy="369332"/>
          </a:xfrm>
          <a:prstGeom prst="rect">
            <a:avLst/>
          </a:prstGeom>
          <a:noFill/>
        </p:spPr>
        <p:txBody>
          <a:bodyPr wrap="none" rtlCol="0">
            <a:spAutoFit/>
          </a:bodyPr>
          <a:lstStyle/>
          <a:p>
            <a:r>
              <a:rPr lang="en-US" dirty="0"/>
              <a:t>Deposit required reserves</a:t>
            </a:r>
          </a:p>
        </p:txBody>
      </p:sp>
      <p:sp>
        <p:nvSpPr>
          <p:cNvPr id="15" name="TextBox 14">
            <a:extLst>
              <a:ext uri="{FF2B5EF4-FFF2-40B4-BE49-F238E27FC236}">
                <a16:creationId xmlns:a16="http://schemas.microsoft.com/office/drawing/2014/main" id="{2C21030D-9F28-C141-CC17-D06CBA7CFDD1}"/>
              </a:ext>
            </a:extLst>
          </p:cNvPr>
          <p:cNvSpPr txBox="1"/>
          <p:nvPr/>
        </p:nvSpPr>
        <p:spPr>
          <a:xfrm rot="730469">
            <a:off x="5661986" y="3305076"/>
            <a:ext cx="2279342" cy="369332"/>
          </a:xfrm>
          <a:prstGeom prst="rect">
            <a:avLst/>
          </a:prstGeom>
          <a:noFill/>
        </p:spPr>
        <p:txBody>
          <a:bodyPr wrap="none" rtlCol="0">
            <a:spAutoFit/>
          </a:bodyPr>
          <a:lstStyle/>
          <a:p>
            <a:r>
              <a:rPr lang="en-US" dirty="0"/>
              <a:t>Receives interest IORB</a:t>
            </a:r>
          </a:p>
        </p:txBody>
      </p:sp>
      <p:sp>
        <p:nvSpPr>
          <p:cNvPr id="16" name="Process 15">
            <a:extLst>
              <a:ext uri="{FF2B5EF4-FFF2-40B4-BE49-F238E27FC236}">
                <a16:creationId xmlns:a16="http://schemas.microsoft.com/office/drawing/2014/main" id="{AB9BAA25-158A-5566-FFD7-1ABACCCCED2E}"/>
              </a:ext>
            </a:extLst>
          </p:cNvPr>
          <p:cNvSpPr/>
          <p:nvPr/>
        </p:nvSpPr>
        <p:spPr>
          <a:xfrm>
            <a:off x="3037130" y="5207392"/>
            <a:ext cx="2079914" cy="127865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Depository bank </a:t>
            </a:r>
          </a:p>
        </p:txBody>
      </p:sp>
      <p:cxnSp>
        <p:nvCxnSpPr>
          <p:cNvPr id="17" name="Straight Arrow Connector 16">
            <a:extLst>
              <a:ext uri="{FF2B5EF4-FFF2-40B4-BE49-F238E27FC236}">
                <a16:creationId xmlns:a16="http://schemas.microsoft.com/office/drawing/2014/main" id="{03863DCB-231B-DAA4-C5DC-CB961C7FA2E3}"/>
              </a:ext>
            </a:extLst>
          </p:cNvPr>
          <p:cNvCxnSpPr>
            <a:cxnSpLocks/>
          </p:cNvCxnSpPr>
          <p:nvPr/>
        </p:nvCxnSpPr>
        <p:spPr>
          <a:xfrm flipH="1">
            <a:off x="5303529" y="4731930"/>
            <a:ext cx="3783872" cy="95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803A22-B07B-C194-50F5-A233F96C433C}"/>
              </a:ext>
            </a:extLst>
          </p:cNvPr>
          <p:cNvCxnSpPr>
            <a:cxnSpLocks/>
          </p:cNvCxnSpPr>
          <p:nvPr/>
        </p:nvCxnSpPr>
        <p:spPr>
          <a:xfrm flipV="1">
            <a:off x="5345450" y="4459693"/>
            <a:ext cx="3458922" cy="88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39050D2-00AB-50C2-CA44-7F904C1352A4}"/>
              </a:ext>
            </a:extLst>
          </p:cNvPr>
          <p:cNvSpPr txBox="1"/>
          <p:nvPr/>
        </p:nvSpPr>
        <p:spPr>
          <a:xfrm rot="20798364">
            <a:off x="5690585" y="4632454"/>
            <a:ext cx="2222147" cy="369332"/>
          </a:xfrm>
          <a:prstGeom prst="rect">
            <a:avLst/>
          </a:prstGeom>
          <a:noFill/>
        </p:spPr>
        <p:txBody>
          <a:bodyPr wrap="none" rtlCol="0">
            <a:spAutoFit/>
          </a:bodyPr>
          <a:lstStyle/>
          <a:p>
            <a:r>
              <a:rPr lang="en-US" dirty="0"/>
              <a:t>Pays discount interest</a:t>
            </a:r>
          </a:p>
        </p:txBody>
      </p:sp>
      <p:sp>
        <p:nvSpPr>
          <p:cNvPr id="22" name="TextBox 21">
            <a:extLst>
              <a:ext uri="{FF2B5EF4-FFF2-40B4-BE49-F238E27FC236}">
                <a16:creationId xmlns:a16="http://schemas.microsoft.com/office/drawing/2014/main" id="{2A1BB280-2B1F-E814-B2A5-A4A09B09E5F8}"/>
              </a:ext>
            </a:extLst>
          </p:cNvPr>
          <p:cNvSpPr txBox="1"/>
          <p:nvPr/>
        </p:nvSpPr>
        <p:spPr>
          <a:xfrm rot="20798364">
            <a:off x="5446161" y="5180678"/>
            <a:ext cx="3542060" cy="369332"/>
          </a:xfrm>
          <a:prstGeom prst="rect">
            <a:avLst/>
          </a:prstGeom>
          <a:noFill/>
        </p:spPr>
        <p:txBody>
          <a:bodyPr wrap="none" rtlCol="0">
            <a:spAutoFit/>
          </a:bodyPr>
          <a:lstStyle/>
          <a:p>
            <a:r>
              <a:rPr lang="en-US" dirty="0"/>
              <a:t>Borrows from the  discount window</a:t>
            </a:r>
          </a:p>
        </p:txBody>
      </p:sp>
      <p:sp>
        <p:nvSpPr>
          <p:cNvPr id="23" name="Process 22">
            <a:extLst>
              <a:ext uri="{FF2B5EF4-FFF2-40B4-BE49-F238E27FC236}">
                <a16:creationId xmlns:a16="http://schemas.microsoft.com/office/drawing/2014/main" id="{C7C79E85-E698-0500-DCB1-2E6A29F76BCC}"/>
              </a:ext>
            </a:extLst>
          </p:cNvPr>
          <p:cNvSpPr/>
          <p:nvPr/>
        </p:nvSpPr>
        <p:spPr>
          <a:xfrm>
            <a:off x="9244974" y="2602446"/>
            <a:ext cx="2305968" cy="249269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Central Bank</a:t>
            </a:r>
          </a:p>
          <a:p>
            <a:pPr algn="ctr"/>
            <a:r>
              <a:rPr lang="en-US" dirty="0"/>
              <a:t>(Fed)</a:t>
            </a:r>
          </a:p>
        </p:txBody>
      </p:sp>
      <p:sp>
        <p:nvSpPr>
          <p:cNvPr id="29" name="Process 28">
            <a:extLst>
              <a:ext uri="{FF2B5EF4-FFF2-40B4-BE49-F238E27FC236}">
                <a16:creationId xmlns:a16="http://schemas.microsoft.com/office/drawing/2014/main" id="{95A33613-1591-C0D8-40E7-6204D3944310}"/>
              </a:ext>
            </a:extLst>
          </p:cNvPr>
          <p:cNvSpPr/>
          <p:nvPr/>
        </p:nvSpPr>
        <p:spPr>
          <a:xfrm>
            <a:off x="60185" y="3489742"/>
            <a:ext cx="2079914" cy="127865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Depository bank </a:t>
            </a:r>
          </a:p>
        </p:txBody>
      </p:sp>
      <p:cxnSp>
        <p:nvCxnSpPr>
          <p:cNvPr id="31" name="Straight Arrow Connector 30">
            <a:extLst>
              <a:ext uri="{FF2B5EF4-FFF2-40B4-BE49-F238E27FC236}">
                <a16:creationId xmlns:a16="http://schemas.microsoft.com/office/drawing/2014/main" id="{DCFD69B5-4868-3A16-F1EC-1EB7E70E8089}"/>
              </a:ext>
            </a:extLst>
          </p:cNvPr>
          <p:cNvCxnSpPr>
            <a:cxnSpLocks/>
          </p:cNvCxnSpPr>
          <p:nvPr/>
        </p:nvCxnSpPr>
        <p:spPr>
          <a:xfrm flipV="1">
            <a:off x="1639036" y="2522686"/>
            <a:ext cx="1282497" cy="7496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101D33D-781E-4300-4678-05FB8754CA27}"/>
              </a:ext>
            </a:extLst>
          </p:cNvPr>
          <p:cNvCxnSpPr>
            <a:cxnSpLocks/>
          </p:cNvCxnSpPr>
          <p:nvPr/>
        </p:nvCxnSpPr>
        <p:spPr>
          <a:xfrm>
            <a:off x="1717490" y="4936495"/>
            <a:ext cx="1215200" cy="8459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70AB0E1-168D-D8B6-6ED9-26041EB15314}"/>
              </a:ext>
            </a:extLst>
          </p:cNvPr>
          <p:cNvCxnSpPr>
            <a:cxnSpLocks/>
          </p:cNvCxnSpPr>
          <p:nvPr/>
        </p:nvCxnSpPr>
        <p:spPr>
          <a:xfrm flipV="1">
            <a:off x="4044382" y="3359779"/>
            <a:ext cx="0" cy="17353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Slide Number Placeholder 39">
            <a:extLst>
              <a:ext uri="{FF2B5EF4-FFF2-40B4-BE49-F238E27FC236}">
                <a16:creationId xmlns:a16="http://schemas.microsoft.com/office/drawing/2014/main" id="{3215C1C1-982B-2490-9F0E-81BD9990BAA0}"/>
              </a:ext>
            </a:extLst>
          </p:cNvPr>
          <p:cNvSpPr>
            <a:spLocks noGrp="1"/>
          </p:cNvSpPr>
          <p:nvPr>
            <p:ph type="sldNum" sz="quarter" idx="12"/>
          </p:nvPr>
        </p:nvSpPr>
        <p:spPr/>
        <p:txBody>
          <a:bodyPr/>
          <a:lstStyle/>
          <a:p>
            <a:fld id="{92AF051A-FF74-2247-B065-E58DA1926FE1}" type="slidenum">
              <a:rPr lang="en-US" smtClean="0"/>
              <a:t>35</a:t>
            </a:fld>
            <a:endParaRPr lang="en-US"/>
          </a:p>
        </p:txBody>
      </p:sp>
    </p:spTree>
    <p:extLst>
      <p:ext uri="{BB962C8B-B14F-4D97-AF65-F5344CB8AC3E}">
        <p14:creationId xmlns:p14="http://schemas.microsoft.com/office/powerpoint/2010/main" val="2766823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227C-52F8-4B92-1603-072B9A3678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75C977-C49E-AA37-5D19-0920D87F6A0D}"/>
              </a:ext>
            </a:extLst>
          </p:cNvPr>
          <p:cNvSpPr>
            <a:spLocks noGrp="1"/>
          </p:cNvSpPr>
          <p:nvPr>
            <p:ph idx="1"/>
          </p:nvPr>
        </p:nvSpPr>
        <p:spPr/>
        <p:txBody>
          <a:bodyPr/>
          <a:lstStyle/>
          <a:p>
            <a:r>
              <a:rPr lang="en-US" dirty="0"/>
              <a:t>If the Fed decreases the discount rate, the depository banks are incentivized to borrow from the fed than other depository banks, and therefore the funds fed rate will tend to go down.</a:t>
            </a:r>
          </a:p>
          <a:p>
            <a:r>
              <a:rPr lang="en-US" dirty="0"/>
              <a:t>If the fed decreases the IORB</a:t>
            </a:r>
          </a:p>
        </p:txBody>
      </p:sp>
      <p:sp>
        <p:nvSpPr>
          <p:cNvPr id="4" name="Slide Number Placeholder 3">
            <a:extLst>
              <a:ext uri="{FF2B5EF4-FFF2-40B4-BE49-F238E27FC236}">
                <a16:creationId xmlns:a16="http://schemas.microsoft.com/office/drawing/2014/main" id="{27A9D307-1975-8B7B-4914-1E5AC3847892}"/>
              </a:ext>
            </a:extLst>
          </p:cNvPr>
          <p:cNvSpPr>
            <a:spLocks noGrp="1"/>
          </p:cNvSpPr>
          <p:nvPr>
            <p:ph type="sldNum" sz="quarter" idx="12"/>
          </p:nvPr>
        </p:nvSpPr>
        <p:spPr/>
        <p:txBody>
          <a:bodyPr/>
          <a:lstStyle/>
          <a:p>
            <a:fld id="{92AF051A-FF74-2247-B065-E58DA1926FE1}" type="slidenum">
              <a:rPr lang="en-US" smtClean="0"/>
              <a:t>36</a:t>
            </a:fld>
            <a:endParaRPr lang="en-US"/>
          </a:p>
        </p:txBody>
      </p:sp>
    </p:spTree>
    <p:extLst>
      <p:ext uri="{BB962C8B-B14F-4D97-AF65-F5344CB8AC3E}">
        <p14:creationId xmlns:p14="http://schemas.microsoft.com/office/powerpoint/2010/main" val="302866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C0F5-80DE-57BB-0FF1-40D04C0D5F0F}"/>
              </a:ext>
            </a:extLst>
          </p:cNvPr>
          <p:cNvSpPr>
            <a:spLocks noGrp="1"/>
          </p:cNvSpPr>
          <p:nvPr>
            <p:ph type="title"/>
          </p:nvPr>
        </p:nvSpPr>
        <p:spPr>
          <a:xfrm>
            <a:off x="185057" y="140471"/>
            <a:ext cx="10515600" cy="540566"/>
          </a:xfrm>
        </p:spPr>
        <p:txBody>
          <a:bodyPr>
            <a:normAutofit fontScale="90000"/>
          </a:bodyPr>
          <a:lstStyle/>
          <a:p>
            <a:r>
              <a:rPr lang="en-US" dirty="0"/>
              <a:t>Fed and Monetary Policy</a:t>
            </a:r>
          </a:p>
        </p:txBody>
      </p:sp>
      <p:sp>
        <p:nvSpPr>
          <p:cNvPr id="3" name="Content Placeholder 2">
            <a:extLst>
              <a:ext uri="{FF2B5EF4-FFF2-40B4-BE49-F238E27FC236}">
                <a16:creationId xmlns:a16="http://schemas.microsoft.com/office/drawing/2014/main" id="{1A88BDCD-55CA-02E5-159B-177626EE28FE}"/>
              </a:ext>
            </a:extLst>
          </p:cNvPr>
          <p:cNvSpPr>
            <a:spLocks noGrp="1"/>
          </p:cNvSpPr>
          <p:nvPr>
            <p:ph idx="1"/>
          </p:nvPr>
        </p:nvSpPr>
        <p:spPr>
          <a:xfrm>
            <a:off x="637903" y="1045028"/>
            <a:ext cx="10515600" cy="5184186"/>
          </a:xfrm>
        </p:spPr>
        <p:txBody>
          <a:bodyPr/>
          <a:lstStyle/>
          <a:p>
            <a:r>
              <a:rPr lang="en-US" b="1" i="0" dirty="0">
                <a:solidFill>
                  <a:srgbClr val="333333"/>
                </a:solidFill>
                <a:effectLst/>
                <a:latin typeface="Lucida Grande" panose="020B0600040502020204" pitchFamily="34" charset="0"/>
              </a:rPr>
              <a:t>Discount rate: </a:t>
            </a:r>
            <a:r>
              <a:rPr lang="en-US" b="0" i="0" dirty="0">
                <a:solidFill>
                  <a:srgbClr val="333333"/>
                </a:solidFill>
                <a:effectLst/>
                <a:latin typeface="Lucida Grande" panose="020B0600040502020204" pitchFamily="34" charset="0"/>
              </a:rPr>
              <a:t>The interest rate charged by the Federal Reserve to banks for loans obtained through the Federal Reserve's discount window.</a:t>
            </a:r>
          </a:p>
          <a:p>
            <a:r>
              <a:rPr lang="en-US" b="1" i="0" dirty="0">
                <a:solidFill>
                  <a:srgbClr val="333333"/>
                </a:solidFill>
                <a:effectLst/>
                <a:latin typeface="Lucida Grande" panose="020B0600040502020204" pitchFamily="34" charset="0"/>
              </a:rPr>
              <a:t>Discount window: </a:t>
            </a:r>
            <a:r>
              <a:rPr lang="en-US" b="0" i="0" dirty="0">
                <a:solidFill>
                  <a:srgbClr val="333333"/>
                </a:solidFill>
                <a:effectLst/>
                <a:latin typeface="Lucida Grande" panose="020B0600040502020204" pitchFamily="34" charset="0"/>
              </a:rPr>
              <a:t>Federal Reserve lending to depository institutions to support the liquidity and stability of the banking system and the effective implementation of monetary policy.</a:t>
            </a:r>
            <a:endParaRPr lang="en-US" dirty="0">
              <a:solidFill>
                <a:srgbClr val="333333"/>
              </a:solidFill>
              <a:latin typeface="Lucida Grande" panose="020B0600040502020204" pitchFamily="34" charset="0"/>
            </a:endParaRPr>
          </a:p>
          <a:p>
            <a:r>
              <a:rPr lang="en-US" b="1" i="0" dirty="0">
                <a:solidFill>
                  <a:srgbClr val="333333"/>
                </a:solidFill>
                <a:effectLst/>
                <a:latin typeface="Lucida Grande" panose="020B0600040502020204" pitchFamily="34" charset="0"/>
              </a:rPr>
              <a:t>Federal funds rate (FFR): </a:t>
            </a:r>
            <a:r>
              <a:rPr lang="en-US" b="0" i="0" dirty="0">
                <a:solidFill>
                  <a:srgbClr val="333333"/>
                </a:solidFill>
                <a:effectLst/>
                <a:latin typeface="Lucida Grande" panose="020B0600040502020204" pitchFamily="34" charset="0"/>
              </a:rPr>
              <a:t>The interest rate at which depository institutions lend reserve balances to other depository institutions overnight.</a:t>
            </a:r>
          </a:p>
          <a:p>
            <a:r>
              <a:rPr lang="en-US" b="1" i="0" dirty="0">
                <a:solidFill>
                  <a:srgbClr val="333333"/>
                </a:solidFill>
                <a:effectLst/>
                <a:latin typeface="Lucida Grande" panose="020B0600040502020204" pitchFamily="34" charset="0"/>
              </a:rPr>
              <a:t>Open market operations: </a:t>
            </a:r>
            <a:r>
              <a:rPr lang="en-US" b="0" i="0" dirty="0">
                <a:solidFill>
                  <a:srgbClr val="333333"/>
                </a:solidFill>
                <a:effectLst/>
                <a:latin typeface="Lucida Grande" panose="020B0600040502020204" pitchFamily="34" charset="0"/>
              </a:rPr>
              <a:t>The buying and selling of government securities by the Federal Reserve.</a:t>
            </a:r>
            <a:endParaRPr lang="en-US" dirty="0"/>
          </a:p>
        </p:txBody>
      </p:sp>
      <p:sp>
        <p:nvSpPr>
          <p:cNvPr id="4" name="Slide Number Placeholder 3">
            <a:extLst>
              <a:ext uri="{FF2B5EF4-FFF2-40B4-BE49-F238E27FC236}">
                <a16:creationId xmlns:a16="http://schemas.microsoft.com/office/drawing/2014/main" id="{BCF83083-6F6B-AE01-AE93-075C2D4D95D8}"/>
              </a:ext>
            </a:extLst>
          </p:cNvPr>
          <p:cNvSpPr>
            <a:spLocks noGrp="1"/>
          </p:cNvSpPr>
          <p:nvPr>
            <p:ph type="sldNum" sz="quarter" idx="12"/>
          </p:nvPr>
        </p:nvSpPr>
        <p:spPr/>
        <p:txBody>
          <a:bodyPr/>
          <a:lstStyle/>
          <a:p>
            <a:fld id="{92AF051A-FF74-2247-B065-E58DA1926FE1}" type="slidenum">
              <a:rPr lang="en-US" smtClean="0"/>
              <a:t>37</a:t>
            </a:fld>
            <a:endParaRPr lang="en-US"/>
          </a:p>
        </p:txBody>
      </p:sp>
    </p:spTree>
    <p:extLst>
      <p:ext uri="{BB962C8B-B14F-4D97-AF65-F5344CB8AC3E}">
        <p14:creationId xmlns:p14="http://schemas.microsoft.com/office/powerpoint/2010/main" val="1655546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D2C1-0E89-F5C6-5338-D246BA39F292}"/>
              </a:ext>
            </a:extLst>
          </p:cNvPr>
          <p:cNvSpPr>
            <a:spLocks noGrp="1"/>
          </p:cNvSpPr>
          <p:nvPr>
            <p:ph type="title"/>
          </p:nvPr>
        </p:nvSpPr>
        <p:spPr/>
        <p:txBody>
          <a:bodyPr/>
          <a:lstStyle/>
          <a:p>
            <a:r>
              <a:rPr lang="en-US" dirty="0"/>
              <a:t>Administered Rates </a:t>
            </a:r>
          </a:p>
        </p:txBody>
      </p:sp>
      <p:sp>
        <p:nvSpPr>
          <p:cNvPr id="3" name="Content Placeholder 2">
            <a:extLst>
              <a:ext uri="{FF2B5EF4-FFF2-40B4-BE49-F238E27FC236}">
                <a16:creationId xmlns:a16="http://schemas.microsoft.com/office/drawing/2014/main" id="{32AECD02-15EC-8A5C-AC57-2D804D7E154F}"/>
              </a:ext>
            </a:extLst>
          </p:cNvPr>
          <p:cNvSpPr>
            <a:spLocks noGrp="1"/>
          </p:cNvSpPr>
          <p:nvPr>
            <p:ph idx="1"/>
          </p:nvPr>
        </p:nvSpPr>
        <p:spPr>
          <a:xfrm>
            <a:off x="267929" y="1805960"/>
            <a:ext cx="10515600" cy="4351338"/>
          </a:xfrm>
        </p:spPr>
        <p:txBody>
          <a:bodyPr/>
          <a:lstStyle/>
          <a:p>
            <a:r>
              <a:rPr lang="en-US" dirty="0"/>
              <a:t>Interest on reserve balances (IORB)</a:t>
            </a:r>
          </a:p>
          <a:p>
            <a:pPr lvl="1"/>
            <a:r>
              <a:rPr lang="en-US" dirty="0"/>
              <a:t>Applies to both IORR and IOER </a:t>
            </a:r>
          </a:p>
          <a:p>
            <a:endParaRPr lang="en-US" dirty="0"/>
          </a:p>
          <a:p>
            <a:endParaRPr lang="en-US" dirty="0"/>
          </a:p>
          <a:p>
            <a:r>
              <a:rPr lang="en-US" dirty="0"/>
              <a:t>Overnight reverse repurchase agreement (ON RRP)</a:t>
            </a:r>
          </a:p>
        </p:txBody>
      </p:sp>
      <p:pic>
        <p:nvPicPr>
          <p:cNvPr id="4" name="Picture 3">
            <a:extLst>
              <a:ext uri="{FF2B5EF4-FFF2-40B4-BE49-F238E27FC236}">
                <a16:creationId xmlns:a16="http://schemas.microsoft.com/office/drawing/2014/main" id="{6C030DF2-2D65-5B00-EFFD-8D925B6F13AA}"/>
              </a:ext>
            </a:extLst>
          </p:cNvPr>
          <p:cNvPicPr>
            <a:picLocks noChangeAspect="1"/>
          </p:cNvPicPr>
          <p:nvPr/>
        </p:nvPicPr>
        <p:blipFill>
          <a:blip r:embed="rId2"/>
          <a:stretch>
            <a:fillRect/>
          </a:stretch>
        </p:blipFill>
        <p:spPr>
          <a:xfrm>
            <a:off x="7329538" y="823247"/>
            <a:ext cx="4705145" cy="2232441"/>
          </a:xfrm>
          <a:prstGeom prst="rect">
            <a:avLst/>
          </a:prstGeom>
        </p:spPr>
      </p:pic>
      <p:sp>
        <p:nvSpPr>
          <p:cNvPr id="5" name="Slide Number Placeholder 4">
            <a:extLst>
              <a:ext uri="{FF2B5EF4-FFF2-40B4-BE49-F238E27FC236}">
                <a16:creationId xmlns:a16="http://schemas.microsoft.com/office/drawing/2014/main" id="{2F83CC70-F89F-9441-329E-2E291ABB891D}"/>
              </a:ext>
            </a:extLst>
          </p:cNvPr>
          <p:cNvSpPr>
            <a:spLocks noGrp="1"/>
          </p:cNvSpPr>
          <p:nvPr>
            <p:ph type="sldNum" sz="quarter" idx="12"/>
          </p:nvPr>
        </p:nvSpPr>
        <p:spPr/>
        <p:txBody>
          <a:bodyPr/>
          <a:lstStyle/>
          <a:p>
            <a:fld id="{92AF051A-FF74-2247-B065-E58DA1926FE1}" type="slidenum">
              <a:rPr lang="en-US" smtClean="0"/>
              <a:t>38</a:t>
            </a:fld>
            <a:endParaRPr lang="en-US"/>
          </a:p>
        </p:txBody>
      </p:sp>
    </p:spTree>
    <p:extLst>
      <p:ext uri="{BB962C8B-B14F-4D97-AF65-F5344CB8AC3E}">
        <p14:creationId xmlns:p14="http://schemas.microsoft.com/office/powerpoint/2010/main" val="1286123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9150-76BB-76C2-CC7C-A896C5D94D8C}"/>
              </a:ext>
            </a:extLst>
          </p:cNvPr>
          <p:cNvSpPr>
            <a:spLocks noGrp="1"/>
          </p:cNvSpPr>
          <p:nvPr>
            <p:ph type="title"/>
          </p:nvPr>
        </p:nvSpPr>
        <p:spPr>
          <a:xfrm>
            <a:off x="394063" y="190955"/>
            <a:ext cx="4961709" cy="836658"/>
          </a:xfrm>
        </p:spPr>
        <p:txBody>
          <a:bodyPr/>
          <a:lstStyle/>
          <a:p>
            <a:r>
              <a:rPr lang="en-US" dirty="0"/>
              <a:t>Ceiling/Floor to FFR</a:t>
            </a:r>
          </a:p>
        </p:txBody>
      </p:sp>
      <p:sp>
        <p:nvSpPr>
          <p:cNvPr id="3" name="Content Placeholder 2">
            <a:extLst>
              <a:ext uri="{FF2B5EF4-FFF2-40B4-BE49-F238E27FC236}">
                <a16:creationId xmlns:a16="http://schemas.microsoft.com/office/drawing/2014/main" id="{BDC61D06-00E9-B33C-2630-14A9246DB7FA}"/>
              </a:ext>
            </a:extLst>
          </p:cNvPr>
          <p:cNvSpPr>
            <a:spLocks noGrp="1"/>
          </p:cNvSpPr>
          <p:nvPr>
            <p:ph idx="1"/>
          </p:nvPr>
        </p:nvSpPr>
        <p:spPr>
          <a:xfrm>
            <a:off x="394064" y="1263372"/>
            <a:ext cx="6270780" cy="4914220"/>
          </a:xfrm>
        </p:spPr>
        <p:txBody>
          <a:bodyPr>
            <a:normAutofit/>
          </a:bodyPr>
          <a:lstStyle/>
          <a:p>
            <a:r>
              <a:rPr lang="en-US" sz="1800" dirty="0"/>
              <a:t>If discount rate falls behind FFR, depository banks may find it more attractive to borrow from the fed than each other, which will push FFR below the discount rate</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If FFR falls below IORB, depository banks may find it attractive to borrow in the federal funds market and deposit those reserves at the Fed and earn IORB-FFR</a:t>
            </a:r>
          </a:p>
        </p:txBody>
      </p:sp>
      <p:sp>
        <p:nvSpPr>
          <p:cNvPr id="4" name="Up Arrow 3">
            <a:extLst>
              <a:ext uri="{FF2B5EF4-FFF2-40B4-BE49-F238E27FC236}">
                <a16:creationId xmlns:a16="http://schemas.microsoft.com/office/drawing/2014/main" id="{2E03A03E-0C2C-C202-CFDE-36E8B894768C}"/>
              </a:ext>
            </a:extLst>
          </p:cNvPr>
          <p:cNvSpPr/>
          <p:nvPr/>
        </p:nvSpPr>
        <p:spPr>
          <a:xfrm>
            <a:off x="9326880" y="1607910"/>
            <a:ext cx="452846" cy="403524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441305-4790-897B-67B1-0FDECD3E436E}"/>
              </a:ext>
            </a:extLst>
          </p:cNvPr>
          <p:cNvSpPr txBox="1"/>
          <p:nvPr/>
        </p:nvSpPr>
        <p:spPr>
          <a:xfrm>
            <a:off x="7508474" y="1456293"/>
            <a:ext cx="1482457" cy="369332"/>
          </a:xfrm>
          <a:prstGeom prst="rect">
            <a:avLst/>
          </a:prstGeom>
          <a:noFill/>
        </p:spPr>
        <p:txBody>
          <a:bodyPr wrap="none" rtlCol="0">
            <a:spAutoFit/>
          </a:bodyPr>
          <a:lstStyle/>
          <a:p>
            <a:r>
              <a:rPr lang="en-US" dirty="0"/>
              <a:t>Discount Rate</a:t>
            </a:r>
          </a:p>
        </p:txBody>
      </p:sp>
      <p:sp>
        <p:nvSpPr>
          <p:cNvPr id="6" name="TextBox 5">
            <a:extLst>
              <a:ext uri="{FF2B5EF4-FFF2-40B4-BE49-F238E27FC236}">
                <a16:creationId xmlns:a16="http://schemas.microsoft.com/office/drawing/2014/main" id="{8C3B4CAB-265C-3DBB-AA52-5620C6A829CB}"/>
              </a:ext>
            </a:extLst>
          </p:cNvPr>
          <p:cNvSpPr txBox="1"/>
          <p:nvPr/>
        </p:nvSpPr>
        <p:spPr>
          <a:xfrm>
            <a:off x="7382848" y="5336612"/>
            <a:ext cx="2071529" cy="923330"/>
          </a:xfrm>
          <a:prstGeom prst="rect">
            <a:avLst/>
          </a:prstGeom>
          <a:noFill/>
        </p:spPr>
        <p:txBody>
          <a:bodyPr wrap="none" rtlCol="0">
            <a:spAutoFit/>
          </a:bodyPr>
          <a:lstStyle/>
          <a:p>
            <a:r>
              <a:rPr lang="en-US" dirty="0"/>
              <a:t>Administered Rates:</a:t>
            </a:r>
          </a:p>
          <a:p>
            <a:r>
              <a:rPr lang="en-US" dirty="0"/>
              <a:t>	- IORB</a:t>
            </a:r>
          </a:p>
          <a:p>
            <a:r>
              <a:rPr lang="en-US" dirty="0"/>
              <a:t>	- ON RRP</a:t>
            </a:r>
          </a:p>
        </p:txBody>
      </p:sp>
      <p:sp>
        <p:nvSpPr>
          <p:cNvPr id="7" name="TextBox 6">
            <a:extLst>
              <a:ext uri="{FF2B5EF4-FFF2-40B4-BE49-F238E27FC236}">
                <a16:creationId xmlns:a16="http://schemas.microsoft.com/office/drawing/2014/main" id="{A2662CC7-6542-17A7-FEC0-92F9806A29FA}"/>
              </a:ext>
            </a:extLst>
          </p:cNvPr>
          <p:cNvSpPr txBox="1"/>
          <p:nvPr/>
        </p:nvSpPr>
        <p:spPr>
          <a:xfrm rot="16200000">
            <a:off x="8163561" y="3535816"/>
            <a:ext cx="521297" cy="369332"/>
          </a:xfrm>
          <a:prstGeom prst="rect">
            <a:avLst/>
          </a:prstGeom>
          <a:noFill/>
        </p:spPr>
        <p:txBody>
          <a:bodyPr wrap="none" rtlCol="0">
            <a:spAutoFit/>
          </a:bodyPr>
          <a:lstStyle/>
          <a:p>
            <a:r>
              <a:rPr lang="en-US" dirty="0"/>
              <a:t>FFR</a:t>
            </a:r>
          </a:p>
        </p:txBody>
      </p:sp>
      <p:sp>
        <p:nvSpPr>
          <p:cNvPr id="8" name="TextBox 7">
            <a:extLst>
              <a:ext uri="{FF2B5EF4-FFF2-40B4-BE49-F238E27FC236}">
                <a16:creationId xmlns:a16="http://schemas.microsoft.com/office/drawing/2014/main" id="{14C61FA7-4089-3DB5-FEB5-A57DE5EB34CA}"/>
              </a:ext>
            </a:extLst>
          </p:cNvPr>
          <p:cNvSpPr txBox="1"/>
          <p:nvPr/>
        </p:nvSpPr>
        <p:spPr>
          <a:xfrm>
            <a:off x="10019227" y="1471377"/>
            <a:ext cx="813043" cy="369332"/>
          </a:xfrm>
          <a:prstGeom prst="rect">
            <a:avLst/>
          </a:prstGeom>
          <a:noFill/>
        </p:spPr>
        <p:txBody>
          <a:bodyPr wrap="none" rtlCol="0">
            <a:spAutoFit/>
          </a:bodyPr>
          <a:lstStyle/>
          <a:p>
            <a:r>
              <a:rPr lang="en-US" dirty="0"/>
              <a:t>Ceiling</a:t>
            </a:r>
          </a:p>
        </p:txBody>
      </p:sp>
      <p:sp>
        <p:nvSpPr>
          <p:cNvPr id="9" name="TextBox 8">
            <a:extLst>
              <a:ext uri="{FF2B5EF4-FFF2-40B4-BE49-F238E27FC236}">
                <a16:creationId xmlns:a16="http://schemas.microsoft.com/office/drawing/2014/main" id="{89773F62-320A-F2D5-DC2E-448919064578}"/>
              </a:ext>
            </a:extLst>
          </p:cNvPr>
          <p:cNvSpPr txBox="1"/>
          <p:nvPr/>
        </p:nvSpPr>
        <p:spPr>
          <a:xfrm>
            <a:off x="10019226" y="5335584"/>
            <a:ext cx="667170" cy="369332"/>
          </a:xfrm>
          <a:prstGeom prst="rect">
            <a:avLst/>
          </a:prstGeom>
          <a:noFill/>
        </p:spPr>
        <p:txBody>
          <a:bodyPr wrap="none" rtlCol="0">
            <a:spAutoFit/>
          </a:bodyPr>
          <a:lstStyle/>
          <a:p>
            <a:r>
              <a:rPr lang="en-US" dirty="0"/>
              <a:t>Floor</a:t>
            </a:r>
          </a:p>
        </p:txBody>
      </p:sp>
      <p:sp>
        <p:nvSpPr>
          <p:cNvPr id="10" name="Slide Number Placeholder 9">
            <a:extLst>
              <a:ext uri="{FF2B5EF4-FFF2-40B4-BE49-F238E27FC236}">
                <a16:creationId xmlns:a16="http://schemas.microsoft.com/office/drawing/2014/main" id="{304592FA-D403-68A3-D034-4C7A05E63416}"/>
              </a:ext>
            </a:extLst>
          </p:cNvPr>
          <p:cNvSpPr>
            <a:spLocks noGrp="1"/>
          </p:cNvSpPr>
          <p:nvPr>
            <p:ph type="sldNum" sz="quarter" idx="12"/>
          </p:nvPr>
        </p:nvSpPr>
        <p:spPr/>
        <p:txBody>
          <a:bodyPr/>
          <a:lstStyle/>
          <a:p>
            <a:fld id="{92AF051A-FF74-2247-B065-E58DA1926FE1}" type="slidenum">
              <a:rPr lang="en-US" smtClean="0"/>
              <a:t>39</a:t>
            </a:fld>
            <a:endParaRPr lang="en-US"/>
          </a:p>
        </p:txBody>
      </p:sp>
      <p:cxnSp>
        <p:nvCxnSpPr>
          <p:cNvPr id="12" name="Straight Arrow Connector 11">
            <a:extLst>
              <a:ext uri="{FF2B5EF4-FFF2-40B4-BE49-F238E27FC236}">
                <a16:creationId xmlns:a16="http://schemas.microsoft.com/office/drawing/2014/main" id="{880ABA93-5104-F189-838C-AA763201B0C3}"/>
              </a:ext>
            </a:extLst>
          </p:cNvPr>
          <p:cNvCxnSpPr>
            <a:cxnSpLocks/>
          </p:cNvCxnSpPr>
          <p:nvPr/>
        </p:nvCxnSpPr>
        <p:spPr>
          <a:xfrm flipH="1">
            <a:off x="10607040" y="3981131"/>
            <a:ext cx="627017" cy="124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CB145-0168-E354-218A-87EDDF4C7DF7}"/>
              </a:ext>
            </a:extLst>
          </p:cNvPr>
          <p:cNvCxnSpPr>
            <a:cxnSpLocks/>
          </p:cNvCxnSpPr>
          <p:nvPr/>
        </p:nvCxnSpPr>
        <p:spPr>
          <a:xfrm flipH="1" flipV="1">
            <a:off x="10832270" y="1912542"/>
            <a:ext cx="521530" cy="1301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F75FA7-C672-DCCE-B955-E16D89DF98E8}"/>
              </a:ext>
            </a:extLst>
          </p:cNvPr>
          <p:cNvSpPr txBox="1"/>
          <p:nvPr/>
        </p:nvSpPr>
        <p:spPr>
          <a:xfrm>
            <a:off x="10792899" y="3249516"/>
            <a:ext cx="1378819" cy="646331"/>
          </a:xfrm>
          <a:prstGeom prst="rect">
            <a:avLst/>
          </a:prstGeom>
          <a:noFill/>
        </p:spPr>
        <p:txBody>
          <a:bodyPr wrap="square" rtlCol="0">
            <a:spAutoFit/>
          </a:bodyPr>
          <a:lstStyle/>
          <a:p>
            <a:r>
              <a:rPr lang="en-US" dirty="0"/>
              <a:t>Because of </a:t>
            </a:r>
          </a:p>
          <a:p>
            <a:r>
              <a:rPr lang="en-US" dirty="0"/>
              <a:t>arbitrage </a:t>
            </a:r>
          </a:p>
        </p:txBody>
      </p:sp>
      <p:sp>
        <p:nvSpPr>
          <p:cNvPr id="19" name="TextBox 18">
            <a:extLst>
              <a:ext uri="{FF2B5EF4-FFF2-40B4-BE49-F238E27FC236}">
                <a16:creationId xmlns:a16="http://schemas.microsoft.com/office/drawing/2014/main" id="{AF4549A9-BCE0-49FF-1276-C973C9F6DD49}"/>
              </a:ext>
            </a:extLst>
          </p:cNvPr>
          <p:cNvSpPr txBox="1"/>
          <p:nvPr/>
        </p:nvSpPr>
        <p:spPr>
          <a:xfrm>
            <a:off x="5460274" y="6364151"/>
            <a:ext cx="876971" cy="369332"/>
          </a:xfrm>
          <a:prstGeom prst="rect">
            <a:avLst/>
          </a:prstGeom>
          <a:noFill/>
        </p:spPr>
        <p:txBody>
          <a:bodyPr wrap="none" rtlCol="0">
            <a:spAutoFit/>
          </a:bodyPr>
          <a:lstStyle/>
          <a:p>
            <a:r>
              <a:rPr lang="en-US" dirty="0">
                <a:hlinkClick r:id="rId2"/>
              </a:rPr>
              <a:t>Source </a:t>
            </a:r>
            <a:endParaRPr lang="en-US" dirty="0"/>
          </a:p>
        </p:txBody>
      </p:sp>
    </p:spTree>
    <p:extLst>
      <p:ext uri="{BB962C8B-B14F-4D97-AF65-F5344CB8AC3E}">
        <p14:creationId xmlns:p14="http://schemas.microsoft.com/office/powerpoint/2010/main" val="104264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0BC0-5223-CF1B-6321-38471BDCD914}"/>
              </a:ext>
            </a:extLst>
          </p:cNvPr>
          <p:cNvSpPr>
            <a:spLocks noGrp="1"/>
          </p:cNvSpPr>
          <p:nvPr>
            <p:ph type="title"/>
          </p:nvPr>
        </p:nvSpPr>
        <p:spPr>
          <a:xfrm>
            <a:off x="0" y="4742"/>
            <a:ext cx="10515600" cy="592475"/>
          </a:xfrm>
        </p:spPr>
        <p:txBody>
          <a:bodyPr>
            <a:noAutofit/>
          </a:bodyPr>
          <a:lstStyle/>
          <a:p>
            <a:r>
              <a:rPr lang="en-US" sz="2400" dirty="0"/>
              <a:t>The dollar: depends on US interest rates relative to overseas rates </a:t>
            </a:r>
          </a:p>
        </p:txBody>
      </p:sp>
      <p:sp>
        <p:nvSpPr>
          <p:cNvPr id="4" name="Rectangle 3">
            <a:extLst>
              <a:ext uri="{FF2B5EF4-FFF2-40B4-BE49-F238E27FC236}">
                <a16:creationId xmlns:a16="http://schemas.microsoft.com/office/drawing/2014/main" id="{951BD95F-8DDF-376B-0F9A-CB6BF01FAC4B}"/>
              </a:ext>
            </a:extLst>
          </p:cNvPr>
          <p:cNvSpPr/>
          <p:nvPr/>
        </p:nvSpPr>
        <p:spPr>
          <a:xfrm>
            <a:off x="640800" y="1103340"/>
            <a:ext cx="7912800" cy="24552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29894289-3748-084C-DC36-4F8DDF88413A}"/>
              </a:ext>
            </a:extLst>
          </p:cNvPr>
          <p:cNvSpPr/>
          <p:nvPr/>
        </p:nvSpPr>
        <p:spPr>
          <a:xfrm rot="5400000">
            <a:off x="3078480" y="1104900"/>
            <a:ext cx="2266188" cy="1239012"/>
          </a:xfrm>
          <a:prstGeom prst="homePlate">
            <a:avLst/>
          </a:prstGeom>
          <a:solidFill>
            <a:schemeClr val="accent1">
              <a:alpha val="64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Demand for non dollar investments declines</a:t>
            </a:r>
          </a:p>
        </p:txBody>
      </p:sp>
      <p:sp>
        <p:nvSpPr>
          <p:cNvPr id="7" name="Pentagon 6">
            <a:extLst>
              <a:ext uri="{FF2B5EF4-FFF2-40B4-BE49-F238E27FC236}">
                <a16:creationId xmlns:a16="http://schemas.microsoft.com/office/drawing/2014/main" id="{79393C75-199D-1BF1-032F-90C0962838EA}"/>
              </a:ext>
            </a:extLst>
          </p:cNvPr>
          <p:cNvSpPr/>
          <p:nvPr/>
        </p:nvSpPr>
        <p:spPr>
          <a:xfrm rot="16200000">
            <a:off x="617220" y="1574958"/>
            <a:ext cx="2266188" cy="1239012"/>
          </a:xfrm>
          <a:prstGeom prst="homePlate">
            <a:avLst/>
          </a:prstGeom>
          <a:solidFill>
            <a:schemeClr val="accent1">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100" dirty="0"/>
              <a:t>US Interest rates relative to rates overseas rise</a:t>
            </a:r>
          </a:p>
        </p:txBody>
      </p:sp>
      <p:sp>
        <p:nvSpPr>
          <p:cNvPr id="8" name="Pentagon 7">
            <a:extLst>
              <a:ext uri="{FF2B5EF4-FFF2-40B4-BE49-F238E27FC236}">
                <a16:creationId xmlns:a16="http://schemas.microsoft.com/office/drawing/2014/main" id="{2D753614-BA81-6A50-2531-20A1985E03EE}"/>
              </a:ext>
            </a:extLst>
          </p:cNvPr>
          <p:cNvSpPr/>
          <p:nvPr/>
        </p:nvSpPr>
        <p:spPr>
          <a:xfrm rot="16200000">
            <a:off x="5836920" y="1565052"/>
            <a:ext cx="2266188" cy="1239012"/>
          </a:xfrm>
          <a:prstGeom prst="homePlate">
            <a:avLst/>
          </a:prstGeom>
          <a:solidFill>
            <a:schemeClr val="accent1">
              <a:alpha val="7109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100" dirty="0"/>
              <a:t>Demand for fixed income securities in the U.S. rises </a:t>
            </a:r>
          </a:p>
        </p:txBody>
      </p:sp>
      <p:sp>
        <p:nvSpPr>
          <p:cNvPr id="9" name="Right Arrow 8">
            <a:extLst>
              <a:ext uri="{FF2B5EF4-FFF2-40B4-BE49-F238E27FC236}">
                <a16:creationId xmlns:a16="http://schemas.microsoft.com/office/drawing/2014/main" id="{25A29F64-ACC0-99A1-673A-1C711D9E3F1F}"/>
              </a:ext>
            </a:extLst>
          </p:cNvPr>
          <p:cNvSpPr/>
          <p:nvPr/>
        </p:nvSpPr>
        <p:spPr>
          <a:xfrm>
            <a:off x="2302308" y="862454"/>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DF7B853D-8AC2-98B7-3445-5D2091C7D06D}"/>
              </a:ext>
            </a:extLst>
          </p:cNvPr>
          <p:cNvSpPr/>
          <p:nvPr/>
        </p:nvSpPr>
        <p:spPr>
          <a:xfrm>
            <a:off x="5074920" y="237286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5BB70281-4528-7090-BB08-0607AA14F87F}"/>
              </a:ext>
            </a:extLst>
          </p:cNvPr>
          <p:cNvSpPr/>
          <p:nvPr/>
        </p:nvSpPr>
        <p:spPr>
          <a:xfrm>
            <a:off x="7955280" y="233094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a:extLst>
              <a:ext uri="{FF2B5EF4-FFF2-40B4-BE49-F238E27FC236}">
                <a16:creationId xmlns:a16="http://schemas.microsoft.com/office/drawing/2014/main" id="{6BD0E3EA-42D1-6699-E645-296A95FE55EE}"/>
              </a:ext>
            </a:extLst>
          </p:cNvPr>
          <p:cNvSpPr/>
          <p:nvPr/>
        </p:nvSpPr>
        <p:spPr>
          <a:xfrm rot="16200000">
            <a:off x="9010650" y="1805940"/>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100" dirty="0"/>
              <a:t>Value of the dollar rises</a:t>
            </a:r>
          </a:p>
        </p:txBody>
      </p:sp>
      <p:sp>
        <p:nvSpPr>
          <p:cNvPr id="13" name="Rectangle 12">
            <a:extLst>
              <a:ext uri="{FF2B5EF4-FFF2-40B4-BE49-F238E27FC236}">
                <a16:creationId xmlns:a16="http://schemas.microsoft.com/office/drawing/2014/main" id="{8056ACB2-2489-269A-AA03-599A97E87348}"/>
              </a:ext>
            </a:extLst>
          </p:cNvPr>
          <p:cNvSpPr/>
          <p:nvPr/>
        </p:nvSpPr>
        <p:spPr>
          <a:xfrm>
            <a:off x="640800" y="3861780"/>
            <a:ext cx="7912800" cy="24552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3">
            <a:extLst>
              <a:ext uri="{FF2B5EF4-FFF2-40B4-BE49-F238E27FC236}">
                <a16:creationId xmlns:a16="http://schemas.microsoft.com/office/drawing/2014/main" id="{9CF4F245-8777-CAFD-E027-2ED3E6B71FDB}"/>
              </a:ext>
            </a:extLst>
          </p:cNvPr>
          <p:cNvSpPr/>
          <p:nvPr/>
        </p:nvSpPr>
        <p:spPr>
          <a:xfrm rot="16200000">
            <a:off x="3076728" y="5016838"/>
            <a:ext cx="2266188" cy="1239012"/>
          </a:xfrm>
          <a:prstGeom prst="homePlate">
            <a:avLst/>
          </a:prstGeom>
          <a:solidFill>
            <a:schemeClr val="accent1">
              <a:alpha val="65629"/>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100" dirty="0"/>
              <a:t>Demand for non dollar investments rises</a:t>
            </a:r>
          </a:p>
        </p:txBody>
      </p:sp>
      <p:sp>
        <p:nvSpPr>
          <p:cNvPr id="15" name="Pentagon 14">
            <a:extLst>
              <a:ext uri="{FF2B5EF4-FFF2-40B4-BE49-F238E27FC236}">
                <a16:creationId xmlns:a16="http://schemas.microsoft.com/office/drawing/2014/main" id="{D141360F-35D0-7996-A7B1-5CB1071D3118}"/>
              </a:ext>
            </a:extLst>
          </p:cNvPr>
          <p:cNvSpPr/>
          <p:nvPr/>
        </p:nvSpPr>
        <p:spPr>
          <a:xfrm rot="5400000">
            <a:off x="591469" y="4661084"/>
            <a:ext cx="2266188" cy="1239012"/>
          </a:xfrm>
          <a:prstGeom prst="homePlate">
            <a:avLst/>
          </a:prstGeom>
          <a:solidFill>
            <a:schemeClr val="accent1">
              <a:alpha val="62847"/>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US Interest rates relative to rates overseas decline</a:t>
            </a:r>
          </a:p>
        </p:txBody>
      </p:sp>
      <p:sp>
        <p:nvSpPr>
          <p:cNvPr id="16" name="Pentagon 15">
            <a:extLst>
              <a:ext uri="{FF2B5EF4-FFF2-40B4-BE49-F238E27FC236}">
                <a16:creationId xmlns:a16="http://schemas.microsoft.com/office/drawing/2014/main" id="{0783445F-D663-237E-19D9-DACEFABFC2B1}"/>
              </a:ext>
            </a:extLst>
          </p:cNvPr>
          <p:cNvSpPr/>
          <p:nvPr/>
        </p:nvSpPr>
        <p:spPr>
          <a:xfrm rot="5400000">
            <a:off x="5876163" y="4828567"/>
            <a:ext cx="2256282" cy="1239012"/>
          </a:xfrm>
          <a:prstGeom prst="homePlate">
            <a:avLst/>
          </a:prstGeom>
          <a:solidFill>
            <a:schemeClr val="accent1">
              <a:alpha val="66797"/>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Demand for fixed income securities in the U.S. declines </a:t>
            </a:r>
          </a:p>
        </p:txBody>
      </p:sp>
      <p:sp>
        <p:nvSpPr>
          <p:cNvPr id="17" name="Right Arrow 16">
            <a:extLst>
              <a:ext uri="{FF2B5EF4-FFF2-40B4-BE49-F238E27FC236}">
                <a16:creationId xmlns:a16="http://schemas.microsoft.com/office/drawing/2014/main" id="{53068617-A76B-0405-F67F-973157D24BAC}"/>
              </a:ext>
            </a:extLst>
          </p:cNvPr>
          <p:cNvSpPr/>
          <p:nvPr/>
        </p:nvSpPr>
        <p:spPr>
          <a:xfrm>
            <a:off x="2478864" y="5782134"/>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DF3EB47B-7A01-92C3-A3A0-4D600C6F8A35}"/>
              </a:ext>
            </a:extLst>
          </p:cNvPr>
          <p:cNvSpPr/>
          <p:nvPr/>
        </p:nvSpPr>
        <p:spPr>
          <a:xfrm>
            <a:off x="5074920" y="4460812"/>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70A5DE5-1E8E-4EB8-3EDD-06EE01EB7BD2}"/>
              </a:ext>
            </a:extLst>
          </p:cNvPr>
          <p:cNvSpPr/>
          <p:nvPr/>
        </p:nvSpPr>
        <p:spPr>
          <a:xfrm>
            <a:off x="7955280" y="508938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id="{FB91B3CB-F644-A9CB-AC2C-C56FC452146E}"/>
              </a:ext>
            </a:extLst>
          </p:cNvPr>
          <p:cNvSpPr/>
          <p:nvPr/>
        </p:nvSpPr>
        <p:spPr>
          <a:xfrm rot="5400000">
            <a:off x="9010650" y="4635187"/>
            <a:ext cx="2266188" cy="12390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Value of the dollar declines</a:t>
            </a:r>
          </a:p>
        </p:txBody>
      </p:sp>
      <p:sp>
        <p:nvSpPr>
          <p:cNvPr id="21" name="Slide Number Placeholder 20">
            <a:extLst>
              <a:ext uri="{FF2B5EF4-FFF2-40B4-BE49-F238E27FC236}">
                <a16:creationId xmlns:a16="http://schemas.microsoft.com/office/drawing/2014/main" id="{7B8F1067-BF21-6465-50DD-65C3C6A1ED4A}"/>
              </a:ext>
            </a:extLst>
          </p:cNvPr>
          <p:cNvSpPr>
            <a:spLocks noGrp="1"/>
          </p:cNvSpPr>
          <p:nvPr>
            <p:ph type="sldNum" sz="quarter" idx="12"/>
          </p:nvPr>
        </p:nvSpPr>
        <p:spPr/>
        <p:txBody>
          <a:bodyPr/>
          <a:lstStyle/>
          <a:p>
            <a:fld id="{92AF051A-FF74-2247-B065-E58DA1926FE1}" type="slidenum">
              <a:rPr lang="en-US" smtClean="0"/>
              <a:t>4</a:t>
            </a:fld>
            <a:endParaRPr lang="en-US"/>
          </a:p>
        </p:txBody>
      </p:sp>
    </p:spTree>
    <p:extLst>
      <p:ext uri="{BB962C8B-B14F-4D97-AF65-F5344CB8AC3E}">
        <p14:creationId xmlns:p14="http://schemas.microsoft.com/office/powerpoint/2010/main" val="4194452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7C1B-BC25-FEF5-6327-0DF9A334F049}"/>
              </a:ext>
            </a:extLst>
          </p:cNvPr>
          <p:cNvSpPr>
            <a:spLocks noGrp="1"/>
          </p:cNvSpPr>
          <p:nvPr>
            <p:ph type="title"/>
          </p:nvPr>
        </p:nvSpPr>
        <p:spPr>
          <a:xfrm>
            <a:off x="211183" y="136525"/>
            <a:ext cx="10515600" cy="620559"/>
          </a:xfrm>
        </p:spPr>
        <p:txBody>
          <a:bodyPr>
            <a:normAutofit fontScale="90000"/>
          </a:bodyPr>
          <a:lstStyle/>
          <a:p>
            <a:r>
              <a:rPr lang="en-US" dirty="0"/>
              <a:t>Monetary policy evolution</a:t>
            </a:r>
          </a:p>
        </p:txBody>
      </p:sp>
      <p:sp>
        <p:nvSpPr>
          <p:cNvPr id="3" name="Content Placeholder 2">
            <a:extLst>
              <a:ext uri="{FF2B5EF4-FFF2-40B4-BE49-F238E27FC236}">
                <a16:creationId xmlns:a16="http://schemas.microsoft.com/office/drawing/2014/main" id="{BA683130-31F4-3895-B044-115508309E2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ABF7AD6-EC14-BF8F-151C-2D62920ADF4D}"/>
              </a:ext>
            </a:extLst>
          </p:cNvPr>
          <p:cNvSpPr>
            <a:spLocks noGrp="1"/>
          </p:cNvSpPr>
          <p:nvPr>
            <p:ph type="sldNum" sz="quarter" idx="12"/>
          </p:nvPr>
        </p:nvSpPr>
        <p:spPr/>
        <p:txBody>
          <a:bodyPr/>
          <a:lstStyle/>
          <a:p>
            <a:fld id="{92AF051A-FF74-2247-B065-E58DA1926FE1}" type="slidenum">
              <a:rPr lang="en-US" smtClean="0"/>
              <a:t>40</a:t>
            </a:fld>
            <a:endParaRPr lang="en-US"/>
          </a:p>
        </p:txBody>
      </p:sp>
      <p:pic>
        <p:nvPicPr>
          <p:cNvPr id="6" name="Picture 5">
            <a:extLst>
              <a:ext uri="{FF2B5EF4-FFF2-40B4-BE49-F238E27FC236}">
                <a16:creationId xmlns:a16="http://schemas.microsoft.com/office/drawing/2014/main" id="{1A3E60B9-8ED8-7BE3-963E-93E9556D68E4}"/>
              </a:ext>
            </a:extLst>
          </p:cNvPr>
          <p:cNvPicPr>
            <a:picLocks noChangeAspect="1"/>
          </p:cNvPicPr>
          <p:nvPr/>
        </p:nvPicPr>
        <p:blipFill>
          <a:blip r:embed="rId2"/>
          <a:stretch>
            <a:fillRect/>
          </a:stretch>
        </p:blipFill>
        <p:spPr>
          <a:xfrm>
            <a:off x="5802371" y="3389671"/>
            <a:ext cx="6108290" cy="3110056"/>
          </a:xfrm>
          <a:prstGeom prst="rect">
            <a:avLst/>
          </a:prstGeom>
        </p:spPr>
      </p:pic>
      <p:pic>
        <p:nvPicPr>
          <p:cNvPr id="5" name="Picture 4">
            <a:extLst>
              <a:ext uri="{FF2B5EF4-FFF2-40B4-BE49-F238E27FC236}">
                <a16:creationId xmlns:a16="http://schemas.microsoft.com/office/drawing/2014/main" id="{B66B0F27-6324-F304-FB39-88281AD6768C}"/>
              </a:ext>
            </a:extLst>
          </p:cNvPr>
          <p:cNvPicPr>
            <a:picLocks noChangeAspect="1"/>
          </p:cNvPicPr>
          <p:nvPr/>
        </p:nvPicPr>
        <p:blipFill>
          <a:blip r:embed="rId3"/>
          <a:stretch>
            <a:fillRect/>
          </a:stretch>
        </p:blipFill>
        <p:spPr>
          <a:xfrm>
            <a:off x="371167" y="1154818"/>
            <a:ext cx="5988064" cy="3004227"/>
          </a:xfrm>
          <a:prstGeom prst="rect">
            <a:avLst/>
          </a:prstGeom>
        </p:spPr>
      </p:pic>
    </p:spTree>
    <p:extLst>
      <p:ext uri="{BB962C8B-B14F-4D97-AF65-F5344CB8AC3E}">
        <p14:creationId xmlns:p14="http://schemas.microsoft.com/office/powerpoint/2010/main" val="3693275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B5DF-3A43-C437-D669-4DEC1739E9BA}"/>
              </a:ext>
            </a:extLst>
          </p:cNvPr>
          <p:cNvSpPr>
            <a:spLocks noGrp="1"/>
          </p:cNvSpPr>
          <p:nvPr>
            <p:ph type="title"/>
          </p:nvPr>
        </p:nvSpPr>
        <p:spPr>
          <a:xfrm>
            <a:off x="228600" y="156119"/>
            <a:ext cx="10515600" cy="880201"/>
          </a:xfrm>
        </p:spPr>
        <p:txBody>
          <a:bodyPr/>
          <a:lstStyle/>
          <a:p>
            <a:r>
              <a:rPr lang="en-US" dirty="0"/>
              <a:t>Expansionary  Monetary policy</a:t>
            </a:r>
          </a:p>
        </p:txBody>
      </p:sp>
      <p:sp>
        <p:nvSpPr>
          <p:cNvPr id="3" name="Content Placeholder 2">
            <a:extLst>
              <a:ext uri="{FF2B5EF4-FFF2-40B4-BE49-F238E27FC236}">
                <a16:creationId xmlns:a16="http://schemas.microsoft.com/office/drawing/2014/main" id="{28F62BF1-055D-EB12-E5A5-5B5DF742B62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BCEC538-41D7-3E91-D0E7-3B1D2947087B}"/>
              </a:ext>
            </a:extLst>
          </p:cNvPr>
          <p:cNvPicPr>
            <a:picLocks noChangeAspect="1"/>
          </p:cNvPicPr>
          <p:nvPr/>
        </p:nvPicPr>
        <p:blipFill>
          <a:blip r:embed="rId2"/>
          <a:stretch>
            <a:fillRect/>
          </a:stretch>
        </p:blipFill>
        <p:spPr>
          <a:xfrm>
            <a:off x="838200" y="1252631"/>
            <a:ext cx="4254500" cy="3898900"/>
          </a:xfrm>
          <a:prstGeom prst="rect">
            <a:avLst/>
          </a:prstGeom>
        </p:spPr>
      </p:pic>
      <p:pic>
        <p:nvPicPr>
          <p:cNvPr id="5" name="Picture 4">
            <a:extLst>
              <a:ext uri="{FF2B5EF4-FFF2-40B4-BE49-F238E27FC236}">
                <a16:creationId xmlns:a16="http://schemas.microsoft.com/office/drawing/2014/main" id="{C0CD029F-9594-017C-6F20-094419AE713E}"/>
              </a:ext>
            </a:extLst>
          </p:cNvPr>
          <p:cNvPicPr>
            <a:picLocks noChangeAspect="1"/>
          </p:cNvPicPr>
          <p:nvPr/>
        </p:nvPicPr>
        <p:blipFill>
          <a:blip r:embed="rId3"/>
          <a:stretch>
            <a:fillRect/>
          </a:stretch>
        </p:blipFill>
        <p:spPr>
          <a:xfrm>
            <a:off x="6783643" y="1252631"/>
            <a:ext cx="4229100" cy="4013200"/>
          </a:xfrm>
          <a:prstGeom prst="rect">
            <a:avLst/>
          </a:prstGeom>
        </p:spPr>
      </p:pic>
      <p:sp>
        <p:nvSpPr>
          <p:cNvPr id="6" name="TextBox 5">
            <a:extLst>
              <a:ext uri="{FF2B5EF4-FFF2-40B4-BE49-F238E27FC236}">
                <a16:creationId xmlns:a16="http://schemas.microsoft.com/office/drawing/2014/main" id="{8AE64D01-31EA-30F2-52D4-4A4D4DA29BC9}"/>
              </a:ext>
            </a:extLst>
          </p:cNvPr>
          <p:cNvSpPr txBox="1"/>
          <p:nvPr/>
        </p:nvSpPr>
        <p:spPr>
          <a:xfrm>
            <a:off x="5486400" y="6176963"/>
            <a:ext cx="824072" cy="369332"/>
          </a:xfrm>
          <a:prstGeom prst="rect">
            <a:avLst/>
          </a:prstGeom>
          <a:noFill/>
        </p:spPr>
        <p:txBody>
          <a:bodyPr wrap="none" rtlCol="0">
            <a:spAutoFit/>
          </a:bodyPr>
          <a:lstStyle/>
          <a:p>
            <a:r>
              <a:rPr lang="en-US" dirty="0">
                <a:hlinkClick r:id="rId4"/>
              </a:rPr>
              <a:t>Source</a:t>
            </a:r>
            <a:endParaRPr lang="en-US" dirty="0"/>
          </a:p>
        </p:txBody>
      </p:sp>
      <p:sp>
        <p:nvSpPr>
          <p:cNvPr id="7" name="Slide Number Placeholder 6">
            <a:extLst>
              <a:ext uri="{FF2B5EF4-FFF2-40B4-BE49-F238E27FC236}">
                <a16:creationId xmlns:a16="http://schemas.microsoft.com/office/drawing/2014/main" id="{ECC92F52-5CF8-0401-B7E3-7DB476419963}"/>
              </a:ext>
            </a:extLst>
          </p:cNvPr>
          <p:cNvSpPr>
            <a:spLocks noGrp="1"/>
          </p:cNvSpPr>
          <p:nvPr>
            <p:ph type="sldNum" sz="quarter" idx="12"/>
          </p:nvPr>
        </p:nvSpPr>
        <p:spPr/>
        <p:txBody>
          <a:bodyPr/>
          <a:lstStyle/>
          <a:p>
            <a:fld id="{92AF051A-FF74-2247-B065-E58DA1926FE1}" type="slidenum">
              <a:rPr lang="en-US" smtClean="0"/>
              <a:t>41</a:t>
            </a:fld>
            <a:endParaRPr lang="en-US"/>
          </a:p>
        </p:txBody>
      </p:sp>
    </p:spTree>
    <p:extLst>
      <p:ext uri="{BB962C8B-B14F-4D97-AF65-F5344CB8AC3E}">
        <p14:creationId xmlns:p14="http://schemas.microsoft.com/office/powerpoint/2010/main" val="224661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308F-351E-206F-21D5-53F929A38DE9}"/>
              </a:ext>
            </a:extLst>
          </p:cNvPr>
          <p:cNvSpPr>
            <a:spLocks noGrp="1"/>
          </p:cNvSpPr>
          <p:nvPr>
            <p:ph type="title"/>
          </p:nvPr>
        </p:nvSpPr>
        <p:spPr>
          <a:xfrm>
            <a:off x="120445" y="137293"/>
            <a:ext cx="10515600" cy="893404"/>
          </a:xfrm>
        </p:spPr>
        <p:txBody>
          <a:bodyPr/>
          <a:lstStyle/>
          <a:p>
            <a:r>
              <a:rPr lang="en-US" dirty="0"/>
              <a:t>Contractionary monetary policy</a:t>
            </a:r>
          </a:p>
        </p:txBody>
      </p:sp>
      <p:sp>
        <p:nvSpPr>
          <p:cNvPr id="3" name="Content Placeholder 2">
            <a:extLst>
              <a:ext uri="{FF2B5EF4-FFF2-40B4-BE49-F238E27FC236}">
                <a16:creationId xmlns:a16="http://schemas.microsoft.com/office/drawing/2014/main" id="{54B1A815-8390-6147-9D95-6481776B595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58B037-97E0-AE94-B346-5E958D4CC57D}"/>
              </a:ext>
            </a:extLst>
          </p:cNvPr>
          <p:cNvPicPr>
            <a:picLocks noChangeAspect="1"/>
          </p:cNvPicPr>
          <p:nvPr/>
        </p:nvPicPr>
        <p:blipFill>
          <a:blip r:embed="rId2"/>
          <a:stretch>
            <a:fillRect/>
          </a:stretch>
        </p:blipFill>
        <p:spPr>
          <a:xfrm>
            <a:off x="631829" y="1630312"/>
            <a:ext cx="4495800" cy="4038600"/>
          </a:xfrm>
          <a:prstGeom prst="rect">
            <a:avLst/>
          </a:prstGeom>
        </p:spPr>
      </p:pic>
      <p:pic>
        <p:nvPicPr>
          <p:cNvPr id="6" name="Picture 5">
            <a:extLst>
              <a:ext uri="{FF2B5EF4-FFF2-40B4-BE49-F238E27FC236}">
                <a16:creationId xmlns:a16="http://schemas.microsoft.com/office/drawing/2014/main" id="{33C4762E-877E-59B8-0B6B-5D1EDDE062E8}"/>
              </a:ext>
            </a:extLst>
          </p:cNvPr>
          <p:cNvPicPr>
            <a:picLocks noChangeAspect="1"/>
          </p:cNvPicPr>
          <p:nvPr/>
        </p:nvPicPr>
        <p:blipFill>
          <a:blip r:embed="rId3"/>
          <a:stretch>
            <a:fillRect/>
          </a:stretch>
        </p:blipFill>
        <p:spPr>
          <a:xfrm>
            <a:off x="6966051" y="1519799"/>
            <a:ext cx="4305300" cy="4000500"/>
          </a:xfrm>
          <a:prstGeom prst="rect">
            <a:avLst/>
          </a:prstGeom>
        </p:spPr>
      </p:pic>
      <p:sp>
        <p:nvSpPr>
          <p:cNvPr id="7" name="TextBox 6">
            <a:extLst>
              <a:ext uri="{FF2B5EF4-FFF2-40B4-BE49-F238E27FC236}">
                <a16:creationId xmlns:a16="http://schemas.microsoft.com/office/drawing/2014/main" id="{C0ED730E-8BB1-ACA0-3666-9190AEA6700C}"/>
              </a:ext>
            </a:extLst>
          </p:cNvPr>
          <p:cNvSpPr txBox="1"/>
          <p:nvPr/>
        </p:nvSpPr>
        <p:spPr>
          <a:xfrm>
            <a:off x="5486400" y="6176963"/>
            <a:ext cx="824072" cy="369332"/>
          </a:xfrm>
          <a:prstGeom prst="rect">
            <a:avLst/>
          </a:prstGeom>
          <a:noFill/>
        </p:spPr>
        <p:txBody>
          <a:bodyPr wrap="none" rtlCol="0">
            <a:spAutoFit/>
          </a:bodyPr>
          <a:lstStyle/>
          <a:p>
            <a:r>
              <a:rPr lang="en-US" dirty="0">
                <a:hlinkClick r:id="rId4"/>
              </a:rPr>
              <a:t>Source</a:t>
            </a:r>
            <a:endParaRPr lang="en-US" dirty="0"/>
          </a:p>
        </p:txBody>
      </p:sp>
      <p:sp>
        <p:nvSpPr>
          <p:cNvPr id="8" name="Slide Number Placeholder 7">
            <a:extLst>
              <a:ext uri="{FF2B5EF4-FFF2-40B4-BE49-F238E27FC236}">
                <a16:creationId xmlns:a16="http://schemas.microsoft.com/office/drawing/2014/main" id="{2FF5BECC-4B48-1497-C42B-63056DADB29D}"/>
              </a:ext>
            </a:extLst>
          </p:cNvPr>
          <p:cNvSpPr>
            <a:spLocks noGrp="1"/>
          </p:cNvSpPr>
          <p:nvPr>
            <p:ph type="sldNum" sz="quarter" idx="12"/>
          </p:nvPr>
        </p:nvSpPr>
        <p:spPr/>
        <p:txBody>
          <a:bodyPr/>
          <a:lstStyle/>
          <a:p>
            <a:fld id="{92AF051A-FF74-2247-B065-E58DA1926FE1}" type="slidenum">
              <a:rPr lang="en-US" smtClean="0"/>
              <a:t>42</a:t>
            </a:fld>
            <a:endParaRPr lang="en-US"/>
          </a:p>
        </p:txBody>
      </p:sp>
    </p:spTree>
    <p:extLst>
      <p:ext uri="{BB962C8B-B14F-4D97-AF65-F5344CB8AC3E}">
        <p14:creationId xmlns:p14="http://schemas.microsoft.com/office/powerpoint/2010/main" val="3091485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E600-AEFE-DD0F-C415-E7AA32076DDB}"/>
              </a:ext>
            </a:extLst>
          </p:cNvPr>
          <p:cNvSpPr>
            <a:spLocks noGrp="1"/>
          </p:cNvSpPr>
          <p:nvPr>
            <p:ph type="title"/>
          </p:nvPr>
        </p:nvSpPr>
        <p:spPr>
          <a:xfrm>
            <a:off x="118672" y="109277"/>
            <a:ext cx="10515600" cy="571760"/>
          </a:xfrm>
        </p:spPr>
        <p:txBody>
          <a:bodyPr>
            <a:normAutofit fontScale="90000"/>
          </a:bodyPr>
          <a:lstStyle/>
          <a:p>
            <a:r>
              <a:rPr lang="en-US" dirty="0"/>
              <a:t>Fed board</a:t>
            </a:r>
          </a:p>
        </p:txBody>
      </p:sp>
      <p:sp>
        <p:nvSpPr>
          <p:cNvPr id="3" name="Content Placeholder 2">
            <a:extLst>
              <a:ext uri="{FF2B5EF4-FFF2-40B4-BE49-F238E27FC236}">
                <a16:creationId xmlns:a16="http://schemas.microsoft.com/office/drawing/2014/main" id="{4512A8BD-7DDF-0547-6340-E3CAA223005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95E3BC-3278-F947-C095-B977FFF33F60}"/>
              </a:ext>
            </a:extLst>
          </p:cNvPr>
          <p:cNvSpPr>
            <a:spLocks noGrp="1"/>
          </p:cNvSpPr>
          <p:nvPr>
            <p:ph type="sldNum" sz="quarter" idx="12"/>
          </p:nvPr>
        </p:nvSpPr>
        <p:spPr/>
        <p:txBody>
          <a:bodyPr/>
          <a:lstStyle/>
          <a:p>
            <a:fld id="{92AF051A-FF74-2247-B065-E58DA1926FE1}" type="slidenum">
              <a:rPr lang="en-US" smtClean="0"/>
              <a:t>43</a:t>
            </a:fld>
            <a:endParaRPr lang="en-US"/>
          </a:p>
        </p:txBody>
      </p:sp>
      <p:pic>
        <p:nvPicPr>
          <p:cNvPr id="6" name="Picture 5">
            <a:extLst>
              <a:ext uri="{FF2B5EF4-FFF2-40B4-BE49-F238E27FC236}">
                <a16:creationId xmlns:a16="http://schemas.microsoft.com/office/drawing/2014/main" id="{9177665E-BC92-C53A-0D3B-EDC4437880C6}"/>
              </a:ext>
            </a:extLst>
          </p:cNvPr>
          <p:cNvPicPr>
            <a:picLocks noChangeAspect="1"/>
          </p:cNvPicPr>
          <p:nvPr/>
        </p:nvPicPr>
        <p:blipFill>
          <a:blip r:embed="rId2"/>
          <a:stretch>
            <a:fillRect/>
          </a:stretch>
        </p:blipFill>
        <p:spPr>
          <a:xfrm>
            <a:off x="2586222" y="0"/>
            <a:ext cx="7019555" cy="6858000"/>
          </a:xfrm>
          <a:prstGeom prst="rect">
            <a:avLst/>
          </a:prstGeom>
        </p:spPr>
      </p:pic>
      <p:sp>
        <p:nvSpPr>
          <p:cNvPr id="7" name="TextBox 6">
            <a:extLst>
              <a:ext uri="{FF2B5EF4-FFF2-40B4-BE49-F238E27FC236}">
                <a16:creationId xmlns:a16="http://schemas.microsoft.com/office/drawing/2014/main" id="{9FC5F19E-CA5C-17F4-D4B4-977BCEA832AB}"/>
              </a:ext>
            </a:extLst>
          </p:cNvPr>
          <p:cNvSpPr txBox="1"/>
          <p:nvPr/>
        </p:nvSpPr>
        <p:spPr>
          <a:xfrm>
            <a:off x="1557727" y="6332815"/>
            <a:ext cx="808042"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165276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650A-CC70-337A-8DF6-D4A9AC68B564}"/>
              </a:ext>
            </a:extLst>
          </p:cNvPr>
          <p:cNvSpPr>
            <a:spLocks noGrp="1"/>
          </p:cNvSpPr>
          <p:nvPr>
            <p:ph type="title"/>
          </p:nvPr>
        </p:nvSpPr>
        <p:spPr/>
        <p:txBody>
          <a:bodyPr/>
          <a:lstStyle/>
          <a:p>
            <a:r>
              <a:rPr lang="en-US" dirty="0"/>
              <a:t>Fed events</a:t>
            </a:r>
          </a:p>
        </p:txBody>
      </p:sp>
      <p:sp>
        <p:nvSpPr>
          <p:cNvPr id="3" name="Content Placeholder 2">
            <a:extLst>
              <a:ext uri="{FF2B5EF4-FFF2-40B4-BE49-F238E27FC236}">
                <a16:creationId xmlns:a16="http://schemas.microsoft.com/office/drawing/2014/main" id="{74D9A49D-1C75-D94A-C008-8B9D7AE0FF7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67B21F6-9471-1058-3AF8-4369086B33C6}"/>
              </a:ext>
            </a:extLst>
          </p:cNvPr>
          <p:cNvSpPr>
            <a:spLocks noGrp="1"/>
          </p:cNvSpPr>
          <p:nvPr>
            <p:ph type="sldNum" sz="quarter" idx="12"/>
          </p:nvPr>
        </p:nvSpPr>
        <p:spPr/>
        <p:txBody>
          <a:bodyPr/>
          <a:lstStyle/>
          <a:p>
            <a:fld id="{92AF051A-FF74-2247-B065-E58DA1926FE1}" type="slidenum">
              <a:rPr lang="en-US" smtClean="0"/>
              <a:t>44</a:t>
            </a:fld>
            <a:endParaRPr lang="en-US"/>
          </a:p>
        </p:txBody>
      </p:sp>
      <p:pic>
        <p:nvPicPr>
          <p:cNvPr id="5" name="Picture 4">
            <a:extLst>
              <a:ext uri="{FF2B5EF4-FFF2-40B4-BE49-F238E27FC236}">
                <a16:creationId xmlns:a16="http://schemas.microsoft.com/office/drawing/2014/main" id="{7D7A3959-5C7C-E32C-EEE2-EA1A49AB8D7C}"/>
              </a:ext>
            </a:extLst>
          </p:cNvPr>
          <p:cNvPicPr>
            <a:picLocks noChangeAspect="1"/>
          </p:cNvPicPr>
          <p:nvPr/>
        </p:nvPicPr>
        <p:blipFill>
          <a:blip r:embed="rId2"/>
          <a:stretch>
            <a:fillRect/>
          </a:stretch>
        </p:blipFill>
        <p:spPr>
          <a:xfrm>
            <a:off x="2209800" y="1613955"/>
            <a:ext cx="7772400" cy="3630089"/>
          </a:xfrm>
          <a:prstGeom prst="rect">
            <a:avLst/>
          </a:prstGeom>
        </p:spPr>
      </p:pic>
      <p:sp>
        <p:nvSpPr>
          <p:cNvPr id="6" name="TextBox 5">
            <a:extLst>
              <a:ext uri="{FF2B5EF4-FFF2-40B4-BE49-F238E27FC236}">
                <a16:creationId xmlns:a16="http://schemas.microsoft.com/office/drawing/2014/main" id="{8A68FBC7-550B-21B0-7AFD-3710ED5A45CB}"/>
              </a:ext>
            </a:extLst>
          </p:cNvPr>
          <p:cNvSpPr txBox="1"/>
          <p:nvPr/>
        </p:nvSpPr>
        <p:spPr>
          <a:xfrm>
            <a:off x="1557727" y="6332815"/>
            <a:ext cx="808042"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178549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DF26-B4DF-23AB-2C76-6B07236E85E6}"/>
              </a:ext>
            </a:extLst>
          </p:cNvPr>
          <p:cNvSpPr>
            <a:spLocks noGrp="1"/>
          </p:cNvSpPr>
          <p:nvPr>
            <p:ph type="title"/>
          </p:nvPr>
        </p:nvSpPr>
        <p:spPr>
          <a:xfrm>
            <a:off x="80554" y="0"/>
            <a:ext cx="4299857" cy="749572"/>
          </a:xfrm>
        </p:spPr>
        <p:txBody>
          <a:bodyPr/>
          <a:lstStyle/>
          <a:p>
            <a:r>
              <a:rPr lang="en-US" dirty="0"/>
              <a:t>FOMC Calendar</a:t>
            </a:r>
          </a:p>
        </p:txBody>
      </p:sp>
      <p:sp>
        <p:nvSpPr>
          <p:cNvPr id="3" name="Content Placeholder 2">
            <a:extLst>
              <a:ext uri="{FF2B5EF4-FFF2-40B4-BE49-F238E27FC236}">
                <a16:creationId xmlns:a16="http://schemas.microsoft.com/office/drawing/2014/main" id="{9343F71F-4EA5-A671-A03B-CCAC0F7F1AEA}"/>
              </a:ext>
            </a:extLst>
          </p:cNvPr>
          <p:cNvSpPr>
            <a:spLocks noGrp="1"/>
          </p:cNvSpPr>
          <p:nvPr>
            <p:ph idx="1"/>
          </p:nvPr>
        </p:nvSpPr>
        <p:spPr>
          <a:xfrm>
            <a:off x="243840" y="813585"/>
            <a:ext cx="5104775" cy="1682277"/>
          </a:xfrm>
        </p:spPr>
        <p:txBody>
          <a:bodyPr>
            <a:normAutofit/>
          </a:bodyPr>
          <a:lstStyle/>
          <a:p>
            <a:r>
              <a:rPr lang="en-US" sz="1400" dirty="0"/>
              <a:t>Eight meetings a year </a:t>
            </a:r>
          </a:p>
          <a:p>
            <a:r>
              <a:rPr lang="en-US" sz="1400" dirty="0"/>
              <a:t>Press conference after each meeting</a:t>
            </a:r>
          </a:p>
          <a:p>
            <a:r>
              <a:rPr lang="en-US" sz="1400" dirty="0"/>
              <a:t>Minutes released three weeks later </a:t>
            </a:r>
          </a:p>
          <a:p>
            <a:r>
              <a:rPr lang="en-US" sz="1400" dirty="0"/>
              <a:t>Projection material on four of the meetings </a:t>
            </a:r>
          </a:p>
        </p:txBody>
      </p:sp>
      <p:pic>
        <p:nvPicPr>
          <p:cNvPr id="4" name="Picture 3">
            <a:extLst>
              <a:ext uri="{FF2B5EF4-FFF2-40B4-BE49-F238E27FC236}">
                <a16:creationId xmlns:a16="http://schemas.microsoft.com/office/drawing/2014/main" id="{31BD7BF6-BBE9-8E60-3F06-45C253D8B9B4}"/>
              </a:ext>
            </a:extLst>
          </p:cNvPr>
          <p:cNvPicPr>
            <a:picLocks noChangeAspect="1"/>
          </p:cNvPicPr>
          <p:nvPr/>
        </p:nvPicPr>
        <p:blipFill>
          <a:blip r:embed="rId2"/>
          <a:stretch>
            <a:fillRect/>
          </a:stretch>
        </p:blipFill>
        <p:spPr>
          <a:xfrm>
            <a:off x="6843386" y="0"/>
            <a:ext cx="5348614" cy="6858000"/>
          </a:xfrm>
          <a:prstGeom prst="rect">
            <a:avLst/>
          </a:prstGeom>
        </p:spPr>
      </p:pic>
      <p:sp>
        <p:nvSpPr>
          <p:cNvPr id="5" name="Slide Number Placeholder 4">
            <a:extLst>
              <a:ext uri="{FF2B5EF4-FFF2-40B4-BE49-F238E27FC236}">
                <a16:creationId xmlns:a16="http://schemas.microsoft.com/office/drawing/2014/main" id="{AD0CB5E2-A8B7-0557-710E-4709F696E4F7}"/>
              </a:ext>
            </a:extLst>
          </p:cNvPr>
          <p:cNvSpPr>
            <a:spLocks noGrp="1"/>
          </p:cNvSpPr>
          <p:nvPr>
            <p:ph type="sldNum" sz="quarter" idx="12"/>
          </p:nvPr>
        </p:nvSpPr>
        <p:spPr/>
        <p:txBody>
          <a:bodyPr/>
          <a:lstStyle/>
          <a:p>
            <a:fld id="{92AF051A-FF74-2247-B065-E58DA1926FE1}" type="slidenum">
              <a:rPr lang="en-US" smtClean="0"/>
              <a:t>45</a:t>
            </a:fld>
            <a:endParaRPr lang="en-US"/>
          </a:p>
        </p:txBody>
      </p:sp>
      <p:pic>
        <p:nvPicPr>
          <p:cNvPr id="6" name="Picture 5">
            <a:extLst>
              <a:ext uri="{FF2B5EF4-FFF2-40B4-BE49-F238E27FC236}">
                <a16:creationId xmlns:a16="http://schemas.microsoft.com/office/drawing/2014/main" id="{D00185BD-A9F4-F589-49F0-4C30E5A51265}"/>
              </a:ext>
            </a:extLst>
          </p:cNvPr>
          <p:cNvPicPr>
            <a:picLocks noChangeAspect="1"/>
          </p:cNvPicPr>
          <p:nvPr/>
        </p:nvPicPr>
        <p:blipFill>
          <a:blip r:embed="rId3"/>
          <a:stretch>
            <a:fillRect/>
          </a:stretch>
        </p:blipFill>
        <p:spPr>
          <a:xfrm>
            <a:off x="243840" y="2862603"/>
            <a:ext cx="6138134" cy="3589049"/>
          </a:xfrm>
          <a:prstGeom prst="rect">
            <a:avLst/>
          </a:prstGeom>
        </p:spPr>
      </p:pic>
      <p:sp>
        <p:nvSpPr>
          <p:cNvPr id="7" name="TextBox 6">
            <a:extLst>
              <a:ext uri="{FF2B5EF4-FFF2-40B4-BE49-F238E27FC236}">
                <a16:creationId xmlns:a16="http://schemas.microsoft.com/office/drawing/2014/main" id="{29A6D3BB-5941-7272-B097-F1B6B33C1602}"/>
              </a:ext>
            </a:extLst>
          </p:cNvPr>
          <p:cNvSpPr txBox="1"/>
          <p:nvPr/>
        </p:nvSpPr>
        <p:spPr>
          <a:xfrm>
            <a:off x="1557727" y="6332815"/>
            <a:ext cx="808042" cy="369332"/>
          </a:xfrm>
          <a:prstGeom prst="rect">
            <a:avLst/>
          </a:prstGeom>
          <a:noFill/>
        </p:spPr>
        <p:txBody>
          <a:bodyPr wrap="none" rtlCol="0">
            <a:spAutoFit/>
          </a:bodyPr>
          <a:lstStyle/>
          <a:p>
            <a:r>
              <a:rPr lang="en-US" dirty="0">
                <a:hlinkClick r:id="rId4"/>
              </a:rPr>
              <a:t>source</a:t>
            </a:r>
            <a:endParaRPr lang="en-US" dirty="0"/>
          </a:p>
        </p:txBody>
      </p:sp>
    </p:spTree>
    <p:extLst>
      <p:ext uri="{BB962C8B-B14F-4D97-AF65-F5344CB8AC3E}">
        <p14:creationId xmlns:p14="http://schemas.microsoft.com/office/powerpoint/2010/main" val="3053613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8A2C-BF83-7887-8C08-BB56AE29F24E}"/>
              </a:ext>
            </a:extLst>
          </p:cNvPr>
          <p:cNvSpPr>
            <a:spLocks noGrp="1"/>
          </p:cNvSpPr>
          <p:nvPr>
            <p:ph type="title"/>
          </p:nvPr>
        </p:nvSpPr>
        <p:spPr>
          <a:xfrm>
            <a:off x="124968" y="22034"/>
            <a:ext cx="10515600" cy="659003"/>
          </a:xfrm>
        </p:spPr>
        <p:txBody>
          <a:bodyPr>
            <a:normAutofit fontScale="90000"/>
          </a:bodyPr>
          <a:lstStyle/>
          <a:p>
            <a:r>
              <a:rPr lang="en-US" dirty="0"/>
              <a:t>Beige book calendar </a:t>
            </a:r>
          </a:p>
        </p:txBody>
      </p:sp>
      <p:sp>
        <p:nvSpPr>
          <p:cNvPr id="3" name="Content Placeholder 2">
            <a:extLst>
              <a:ext uri="{FF2B5EF4-FFF2-40B4-BE49-F238E27FC236}">
                <a16:creationId xmlns:a16="http://schemas.microsoft.com/office/drawing/2014/main" id="{C8028272-E118-EB88-D585-4C703305D1A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55796C4-177A-D4C7-924E-7F2569F9D2E1}"/>
              </a:ext>
            </a:extLst>
          </p:cNvPr>
          <p:cNvSpPr>
            <a:spLocks noGrp="1"/>
          </p:cNvSpPr>
          <p:nvPr>
            <p:ph type="sldNum" sz="quarter" idx="12"/>
          </p:nvPr>
        </p:nvSpPr>
        <p:spPr/>
        <p:txBody>
          <a:bodyPr/>
          <a:lstStyle/>
          <a:p>
            <a:fld id="{92AF051A-FF74-2247-B065-E58DA1926FE1}" type="slidenum">
              <a:rPr lang="en-US" smtClean="0"/>
              <a:t>46</a:t>
            </a:fld>
            <a:endParaRPr lang="en-US"/>
          </a:p>
        </p:txBody>
      </p:sp>
      <p:pic>
        <p:nvPicPr>
          <p:cNvPr id="5" name="Picture 4">
            <a:extLst>
              <a:ext uri="{FF2B5EF4-FFF2-40B4-BE49-F238E27FC236}">
                <a16:creationId xmlns:a16="http://schemas.microsoft.com/office/drawing/2014/main" id="{C27F9C02-F38A-1A9B-B8A8-4FC8DCC6C85E}"/>
              </a:ext>
            </a:extLst>
          </p:cNvPr>
          <p:cNvPicPr>
            <a:picLocks noChangeAspect="1"/>
          </p:cNvPicPr>
          <p:nvPr/>
        </p:nvPicPr>
        <p:blipFill>
          <a:blip r:embed="rId2"/>
          <a:stretch>
            <a:fillRect/>
          </a:stretch>
        </p:blipFill>
        <p:spPr>
          <a:xfrm>
            <a:off x="252984" y="961691"/>
            <a:ext cx="7772400" cy="5666138"/>
          </a:xfrm>
          <a:prstGeom prst="rect">
            <a:avLst/>
          </a:prstGeom>
        </p:spPr>
      </p:pic>
      <p:sp>
        <p:nvSpPr>
          <p:cNvPr id="6" name="TextBox 5">
            <a:extLst>
              <a:ext uri="{FF2B5EF4-FFF2-40B4-BE49-F238E27FC236}">
                <a16:creationId xmlns:a16="http://schemas.microsoft.com/office/drawing/2014/main" id="{3DF97C7A-CF8F-C1CF-ACE6-6A79F384EF9A}"/>
              </a:ext>
            </a:extLst>
          </p:cNvPr>
          <p:cNvSpPr txBox="1"/>
          <p:nvPr/>
        </p:nvSpPr>
        <p:spPr>
          <a:xfrm>
            <a:off x="8206579" y="6401841"/>
            <a:ext cx="808042"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571648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7086-99C6-9D1F-734E-EF4772CD06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8079A7C-370C-5659-9897-A48444AF225C}"/>
              </a:ext>
            </a:extLst>
          </p:cNvPr>
          <p:cNvSpPr>
            <a:spLocks noGrp="1"/>
          </p:cNvSpPr>
          <p:nvPr>
            <p:ph idx="1"/>
          </p:nvPr>
        </p:nvSpPr>
        <p:spPr/>
        <p:txBody>
          <a:bodyPr/>
          <a:lstStyle/>
          <a:p>
            <a:r>
              <a:rPr lang="en-US" dirty="0"/>
              <a:t>Stephen D. </a:t>
            </a:r>
            <a:r>
              <a:rPr lang="en-US" dirty="0" err="1"/>
              <a:t>Slifer</a:t>
            </a:r>
            <a:r>
              <a:rPr lang="en-US" dirty="0"/>
              <a:t> and W. Stansbury Carnes, By the numbers, </a:t>
            </a:r>
            <a:r>
              <a:rPr lang="en-US" dirty="0">
                <a:hlinkClick r:id="rId2"/>
              </a:rPr>
              <a:t>A survival guide to economic indicators</a:t>
            </a:r>
            <a:r>
              <a:rPr lang="en-US" dirty="0"/>
              <a:t>. International Financial Press, 1995</a:t>
            </a:r>
          </a:p>
        </p:txBody>
      </p:sp>
      <p:sp>
        <p:nvSpPr>
          <p:cNvPr id="4" name="Slide Number Placeholder 3">
            <a:extLst>
              <a:ext uri="{FF2B5EF4-FFF2-40B4-BE49-F238E27FC236}">
                <a16:creationId xmlns:a16="http://schemas.microsoft.com/office/drawing/2014/main" id="{42BF0406-4F19-A127-0124-02C6F7567A60}"/>
              </a:ext>
            </a:extLst>
          </p:cNvPr>
          <p:cNvSpPr>
            <a:spLocks noGrp="1"/>
          </p:cNvSpPr>
          <p:nvPr>
            <p:ph type="sldNum" sz="quarter" idx="12"/>
          </p:nvPr>
        </p:nvSpPr>
        <p:spPr/>
        <p:txBody>
          <a:bodyPr/>
          <a:lstStyle/>
          <a:p>
            <a:fld id="{92AF051A-FF74-2247-B065-E58DA1926FE1}" type="slidenum">
              <a:rPr lang="en-US" smtClean="0"/>
              <a:t>47</a:t>
            </a:fld>
            <a:endParaRPr lang="en-US"/>
          </a:p>
        </p:txBody>
      </p:sp>
    </p:spTree>
    <p:extLst>
      <p:ext uri="{BB962C8B-B14F-4D97-AF65-F5344CB8AC3E}">
        <p14:creationId xmlns:p14="http://schemas.microsoft.com/office/powerpoint/2010/main" val="315956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C5CB-1723-4745-D812-EF37CD0F5C5E}"/>
              </a:ext>
            </a:extLst>
          </p:cNvPr>
          <p:cNvSpPr>
            <a:spLocks noGrp="1"/>
          </p:cNvSpPr>
          <p:nvPr>
            <p:ph type="title"/>
          </p:nvPr>
        </p:nvSpPr>
        <p:spPr>
          <a:xfrm>
            <a:off x="298704" y="117603"/>
            <a:ext cx="10515600" cy="612648"/>
          </a:xfrm>
        </p:spPr>
        <p:txBody>
          <a:bodyPr>
            <a:normAutofit fontScale="90000"/>
          </a:bodyPr>
          <a:lstStyle/>
          <a:p>
            <a:r>
              <a:rPr lang="en-US" dirty="0"/>
              <a:t>Inflation</a:t>
            </a:r>
          </a:p>
        </p:txBody>
      </p:sp>
      <p:sp>
        <p:nvSpPr>
          <p:cNvPr id="4" name="Slide Number Placeholder 3">
            <a:extLst>
              <a:ext uri="{FF2B5EF4-FFF2-40B4-BE49-F238E27FC236}">
                <a16:creationId xmlns:a16="http://schemas.microsoft.com/office/drawing/2014/main" id="{6F19DEBE-6DE0-BD8E-F321-DC7313E4947D}"/>
              </a:ext>
            </a:extLst>
          </p:cNvPr>
          <p:cNvSpPr>
            <a:spLocks noGrp="1"/>
          </p:cNvSpPr>
          <p:nvPr>
            <p:ph type="sldNum" sz="quarter" idx="12"/>
          </p:nvPr>
        </p:nvSpPr>
        <p:spPr/>
        <p:txBody>
          <a:bodyPr/>
          <a:lstStyle/>
          <a:p>
            <a:fld id="{92AF051A-FF74-2247-B065-E58DA1926FE1}" type="slidenum">
              <a:rPr lang="en-US" smtClean="0"/>
              <a:t>5</a:t>
            </a:fld>
            <a:endParaRPr lang="en-US"/>
          </a:p>
        </p:txBody>
      </p:sp>
      <p:sp>
        <p:nvSpPr>
          <p:cNvPr id="5" name="Process 4">
            <a:extLst>
              <a:ext uri="{FF2B5EF4-FFF2-40B4-BE49-F238E27FC236}">
                <a16:creationId xmlns:a16="http://schemas.microsoft.com/office/drawing/2014/main" id="{46DC4572-B8B6-E5F7-F0BD-38CCC55D46A6}"/>
              </a:ext>
            </a:extLst>
          </p:cNvPr>
          <p:cNvSpPr/>
          <p:nvPr/>
        </p:nvSpPr>
        <p:spPr>
          <a:xfrm>
            <a:off x="3687580" y="2438621"/>
            <a:ext cx="5566148" cy="260079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Inflation</a:t>
            </a:r>
            <a:r>
              <a:rPr lang="en-US" dirty="0"/>
              <a:t> </a:t>
            </a:r>
            <a:endParaRPr lang="ar-SA" dirty="0"/>
          </a:p>
          <a:p>
            <a:pPr algn="ctr"/>
            <a:endParaRPr lang="en-US" dirty="0"/>
          </a:p>
          <a:p>
            <a:pPr algn="ctr"/>
            <a:r>
              <a:rPr lang="en-US" dirty="0"/>
              <a:t>Inflation is the sustained increase in the general price level of goods and services in an economy over a period</a:t>
            </a:r>
            <a:r>
              <a:rPr lang="ar-SA" dirty="0"/>
              <a:t> </a:t>
            </a:r>
            <a:r>
              <a:rPr lang="en-US" dirty="0"/>
              <a:t>of time, resulting in a decrease in the purchasing power of a currency.</a:t>
            </a:r>
          </a:p>
        </p:txBody>
      </p:sp>
      <p:sp>
        <p:nvSpPr>
          <p:cNvPr id="6" name="Right Arrow 5">
            <a:extLst>
              <a:ext uri="{FF2B5EF4-FFF2-40B4-BE49-F238E27FC236}">
                <a16:creationId xmlns:a16="http://schemas.microsoft.com/office/drawing/2014/main" id="{A36B247F-0ACA-6128-9251-62445CB8B5B2}"/>
              </a:ext>
            </a:extLst>
          </p:cNvPr>
          <p:cNvSpPr/>
          <p:nvPr/>
        </p:nvSpPr>
        <p:spPr>
          <a:xfrm>
            <a:off x="2495862" y="2503357"/>
            <a:ext cx="816964" cy="224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6A48946D-A748-6818-E6EF-6259AECB381A}"/>
              </a:ext>
            </a:extLst>
          </p:cNvPr>
          <p:cNvSpPr/>
          <p:nvPr/>
        </p:nvSpPr>
        <p:spPr>
          <a:xfrm>
            <a:off x="2495862" y="3181089"/>
            <a:ext cx="816964" cy="224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597E5C1C-0147-00ED-E12D-DEAF53A2AD93}"/>
              </a:ext>
            </a:extLst>
          </p:cNvPr>
          <p:cNvSpPr/>
          <p:nvPr/>
        </p:nvSpPr>
        <p:spPr>
          <a:xfrm>
            <a:off x="2495862" y="3858821"/>
            <a:ext cx="816964" cy="224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99E85A39-7930-4C0A-66FF-85AC0E25D702}"/>
              </a:ext>
            </a:extLst>
          </p:cNvPr>
          <p:cNvSpPr/>
          <p:nvPr/>
        </p:nvSpPr>
        <p:spPr>
          <a:xfrm>
            <a:off x="2514599" y="4536554"/>
            <a:ext cx="816964" cy="224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rocess 9">
            <a:extLst>
              <a:ext uri="{FF2B5EF4-FFF2-40B4-BE49-F238E27FC236}">
                <a16:creationId xmlns:a16="http://schemas.microsoft.com/office/drawing/2014/main" id="{E7688E69-3ECE-CC5E-2084-C45B46CF256F}"/>
              </a:ext>
            </a:extLst>
          </p:cNvPr>
          <p:cNvSpPr/>
          <p:nvPr/>
        </p:nvSpPr>
        <p:spPr>
          <a:xfrm>
            <a:off x="742013" y="2309459"/>
            <a:ext cx="1124262" cy="61264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Oil shocks</a:t>
            </a:r>
          </a:p>
        </p:txBody>
      </p:sp>
      <p:sp>
        <p:nvSpPr>
          <p:cNvPr id="11" name="Process 10">
            <a:extLst>
              <a:ext uri="{FF2B5EF4-FFF2-40B4-BE49-F238E27FC236}">
                <a16:creationId xmlns:a16="http://schemas.microsoft.com/office/drawing/2014/main" id="{366AB8CC-BC6E-9B24-4DD3-0C50A1170EFB}"/>
              </a:ext>
            </a:extLst>
          </p:cNvPr>
          <p:cNvSpPr/>
          <p:nvPr/>
        </p:nvSpPr>
        <p:spPr>
          <a:xfrm>
            <a:off x="761376" y="3011792"/>
            <a:ext cx="1124262" cy="61264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Drought</a:t>
            </a:r>
          </a:p>
        </p:txBody>
      </p:sp>
      <p:sp>
        <p:nvSpPr>
          <p:cNvPr id="12" name="Process 11">
            <a:extLst>
              <a:ext uri="{FF2B5EF4-FFF2-40B4-BE49-F238E27FC236}">
                <a16:creationId xmlns:a16="http://schemas.microsoft.com/office/drawing/2014/main" id="{645917D5-AFF5-8EF1-9070-09974F9422B2}"/>
              </a:ext>
            </a:extLst>
          </p:cNvPr>
          <p:cNvSpPr/>
          <p:nvPr/>
        </p:nvSpPr>
        <p:spPr>
          <a:xfrm>
            <a:off x="771057" y="3759377"/>
            <a:ext cx="1124262" cy="61264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Labor costs</a:t>
            </a:r>
          </a:p>
        </p:txBody>
      </p:sp>
      <p:sp>
        <p:nvSpPr>
          <p:cNvPr id="13" name="Process 12">
            <a:extLst>
              <a:ext uri="{FF2B5EF4-FFF2-40B4-BE49-F238E27FC236}">
                <a16:creationId xmlns:a16="http://schemas.microsoft.com/office/drawing/2014/main" id="{FCC782E9-B17F-BC94-A315-171DD735EDAB}"/>
              </a:ext>
            </a:extLst>
          </p:cNvPr>
          <p:cNvSpPr/>
          <p:nvPr/>
        </p:nvSpPr>
        <p:spPr>
          <a:xfrm>
            <a:off x="789794" y="4506962"/>
            <a:ext cx="1124262" cy="61264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Medical care costs </a:t>
            </a:r>
          </a:p>
        </p:txBody>
      </p:sp>
      <p:sp>
        <p:nvSpPr>
          <p:cNvPr id="14" name="TextBox 13">
            <a:extLst>
              <a:ext uri="{FF2B5EF4-FFF2-40B4-BE49-F238E27FC236}">
                <a16:creationId xmlns:a16="http://schemas.microsoft.com/office/drawing/2014/main" id="{986C5F3A-A555-4F6A-95B6-DDC2DB65D430}"/>
              </a:ext>
            </a:extLst>
          </p:cNvPr>
          <p:cNvSpPr txBox="1"/>
          <p:nvPr/>
        </p:nvSpPr>
        <p:spPr>
          <a:xfrm>
            <a:off x="789794" y="1710317"/>
            <a:ext cx="835485" cy="369332"/>
          </a:xfrm>
          <a:prstGeom prst="rect">
            <a:avLst/>
          </a:prstGeom>
          <a:noFill/>
        </p:spPr>
        <p:txBody>
          <a:bodyPr wrap="none" rtlCol="0">
            <a:spAutoFit/>
          </a:bodyPr>
          <a:lstStyle/>
          <a:p>
            <a:r>
              <a:rPr lang="en-US" dirty="0"/>
              <a:t>Causes</a:t>
            </a:r>
          </a:p>
        </p:txBody>
      </p:sp>
      <p:sp>
        <p:nvSpPr>
          <p:cNvPr id="15" name="TextBox 14">
            <a:extLst>
              <a:ext uri="{FF2B5EF4-FFF2-40B4-BE49-F238E27FC236}">
                <a16:creationId xmlns:a16="http://schemas.microsoft.com/office/drawing/2014/main" id="{27769FC7-2014-E156-193D-31C9DCA37E64}"/>
              </a:ext>
            </a:extLst>
          </p:cNvPr>
          <p:cNvSpPr txBox="1"/>
          <p:nvPr/>
        </p:nvSpPr>
        <p:spPr>
          <a:xfrm>
            <a:off x="5556504" y="584290"/>
            <a:ext cx="1434560" cy="369332"/>
          </a:xfrm>
          <a:prstGeom prst="rect">
            <a:avLst/>
          </a:prstGeom>
          <a:noFill/>
        </p:spPr>
        <p:txBody>
          <a:bodyPr wrap="none" rtlCol="0">
            <a:spAutoFit/>
          </a:bodyPr>
          <a:lstStyle/>
          <a:p>
            <a:r>
              <a:rPr lang="en-US" dirty="0"/>
              <a:t>Interventions</a:t>
            </a:r>
          </a:p>
        </p:txBody>
      </p:sp>
      <p:sp>
        <p:nvSpPr>
          <p:cNvPr id="16" name="Process 15">
            <a:extLst>
              <a:ext uri="{FF2B5EF4-FFF2-40B4-BE49-F238E27FC236}">
                <a16:creationId xmlns:a16="http://schemas.microsoft.com/office/drawing/2014/main" id="{1EDFD4BE-C7CF-414E-63E9-EFCDD5B3089A}"/>
              </a:ext>
            </a:extLst>
          </p:cNvPr>
          <p:cNvSpPr/>
          <p:nvPr/>
        </p:nvSpPr>
        <p:spPr>
          <a:xfrm>
            <a:off x="3839981" y="1454666"/>
            <a:ext cx="1434560" cy="84245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Federal reserve restraint</a:t>
            </a:r>
          </a:p>
        </p:txBody>
      </p:sp>
      <p:sp>
        <p:nvSpPr>
          <p:cNvPr id="17" name="Process 16">
            <a:extLst>
              <a:ext uri="{FF2B5EF4-FFF2-40B4-BE49-F238E27FC236}">
                <a16:creationId xmlns:a16="http://schemas.microsoft.com/office/drawing/2014/main" id="{E803FAA5-217E-5777-C4BB-E5179F3F447B}"/>
              </a:ext>
            </a:extLst>
          </p:cNvPr>
          <p:cNvSpPr/>
          <p:nvPr/>
        </p:nvSpPr>
        <p:spPr>
          <a:xfrm>
            <a:off x="5840992" y="1460619"/>
            <a:ext cx="1434560" cy="84245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Wage and price controls</a:t>
            </a:r>
          </a:p>
        </p:txBody>
      </p:sp>
      <p:sp>
        <p:nvSpPr>
          <p:cNvPr id="18" name="Process 17">
            <a:extLst>
              <a:ext uri="{FF2B5EF4-FFF2-40B4-BE49-F238E27FC236}">
                <a16:creationId xmlns:a16="http://schemas.microsoft.com/office/drawing/2014/main" id="{12E87179-438A-1092-3B2A-759F329898A0}"/>
              </a:ext>
            </a:extLst>
          </p:cNvPr>
          <p:cNvSpPr/>
          <p:nvPr/>
        </p:nvSpPr>
        <p:spPr>
          <a:xfrm>
            <a:off x="7819168" y="1449792"/>
            <a:ext cx="1434560" cy="84245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Price Guidelines</a:t>
            </a:r>
          </a:p>
        </p:txBody>
      </p:sp>
    </p:spTree>
    <p:extLst>
      <p:ext uri="{BB962C8B-B14F-4D97-AF65-F5344CB8AC3E}">
        <p14:creationId xmlns:p14="http://schemas.microsoft.com/office/powerpoint/2010/main" val="96966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8B25-03A3-7675-C8DF-279DF6F77B68}"/>
              </a:ext>
            </a:extLst>
          </p:cNvPr>
          <p:cNvSpPr>
            <a:spLocks noGrp="1"/>
          </p:cNvSpPr>
          <p:nvPr>
            <p:ph type="title"/>
          </p:nvPr>
        </p:nvSpPr>
        <p:spPr>
          <a:xfrm>
            <a:off x="88392" y="65563"/>
            <a:ext cx="10515600" cy="457835"/>
          </a:xfrm>
        </p:spPr>
        <p:txBody>
          <a:bodyPr>
            <a:normAutofit fontScale="90000"/>
          </a:bodyPr>
          <a:lstStyle/>
          <a:p>
            <a:r>
              <a:rPr lang="en-US" dirty="0"/>
              <a:t>Inflation impact</a:t>
            </a:r>
          </a:p>
        </p:txBody>
      </p:sp>
      <p:sp>
        <p:nvSpPr>
          <p:cNvPr id="3" name="Content Placeholder 2">
            <a:extLst>
              <a:ext uri="{FF2B5EF4-FFF2-40B4-BE49-F238E27FC236}">
                <a16:creationId xmlns:a16="http://schemas.microsoft.com/office/drawing/2014/main" id="{AD66387C-7259-71DE-D3F2-EA35C1C67BC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CEC5FCC-19B0-806A-7418-5C921A425A42}"/>
              </a:ext>
            </a:extLst>
          </p:cNvPr>
          <p:cNvSpPr>
            <a:spLocks noGrp="1"/>
          </p:cNvSpPr>
          <p:nvPr>
            <p:ph type="sldNum" sz="quarter" idx="12"/>
          </p:nvPr>
        </p:nvSpPr>
        <p:spPr/>
        <p:txBody>
          <a:bodyPr/>
          <a:lstStyle/>
          <a:p>
            <a:fld id="{92AF051A-FF74-2247-B065-E58DA1926FE1}" type="slidenum">
              <a:rPr lang="en-US" smtClean="0"/>
              <a:t>6</a:t>
            </a:fld>
            <a:endParaRPr lang="en-US"/>
          </a:p>
        </p:txBody>
      </p:sp>
      <p:graphicFrame>
        <p:nvGraphicFramePr>
          <p:cNvPr id="5" name="Content Placeholder 3">
            <a:extLst>
              <a:ext uri="{FF2B5EF4-FFF2-40B4-BE49-F238E27FC236}">
                <a16:creationId xmlns:a16="http://schemas.microsoft.com/office/drawing/2014/main" id="{71D40A3F-3F1D-3891-85D6-3BDAE1F77FFB}"/>
              </a:ext>
            </a:extLst>
          </p:cNvPr>
          <p:cNvGraphicFramePr>
            <a:graphicFrameLocks/>
          </p:cNvGraphicFramePr>
          <p:nvPr>
            <p:extLst>
              <p:ext uri="{D42A27DB-BD31-4B8C-83A1-F6EECF244321}">
                <p14:modId xmlns:p14="http://schemas.microsoft.com/office/powerpoint/2010/main" val="3928710748"/>
              </p:ext>
            </p:extLst>
          </p:nvPr>
        </p:nvGraphicFramePr>
        <p:xfrm>
          <a:off x="557784" y="901412"/>
          <a:ext cx="10878312" cy="5454938"/>
        </p:xfrm>
        <a:graphic>
          <a:graphicData uri="http://schemas.openxmlformats.org/drawingml/2006/table">
            <a:tbl>
              <a:tblPr firstRow="1" bandRow="1">
                <a:tableStyleId>{5C22544A-7EE6-4342-B048-85BDC9FD1C3A}</a:tableStyleId>
              </a:tblPr>
              <a:tblGrid>
                <a:gridCol w="1422322">
                  <a:extLst>
                    <a:ext uri="{9D8B030D-6E8A-4147-A177-3AD203B41FA5}">
                      <a16:colId xmlns:a16="http://schemas.microsoft.com/office/drawing/2014/main" val="1832443906"/>
                    </a:ext>
                  </a:extLst>
                </a:gridCol>
                <a:gridCol w="2262869">
                  <a:extLst>
                    <a:ext uri="{9D8B030D-6E8A-4147-A177-3AD203B41FA5}">
                      <a16:colId xmlns:a16="http://schemas.microsoft.com/office/drawing/2014/main" val="3103549292"/>
                    </a:ext>
                  </a:extLst>
                </a:gridCol>
                <a:gridCol w="3125415">
                  <a:extLst>
                    <a:ext uri="{9D8B030D-6E8A-4147-A177-3AD203B41FA5}">
                      <a16:colId xmlns:a16="http://schemas.microsoft.com/office/drawing/2014/main" val="3064373860"/>
                    </a:ext>
                  </a:extLst>
                </a:gridCol>
                <a:gridCol w="4067706">
                  <a:extLst>
                    <a:ext uri="{9D8B030D-6E8A-4147-A177-3AD203B41FA5}">
                      <a16:colId xmlns:a16="http://schemas.microsoft.com/office/drawing/2014/main" val="2446405785"/>
                    </a:ext>
                  </a:extLst>
                </a:gridCol>
              </a:tblGrid>
              <a:tr h="765832">
                <a:tc>
                  <a:txBody>
                    <a:bodyPr/>
                    <a:lstStyle/>
                    <a:p>
                      <a:endParaRPr lang="en-US" sz="1200" dirty="0"/>
                    </a:p>
                  </a:txBody>
                  <a:tcPr/>
                </a:tc>
                <a:tc>
                  <a:txBody>
                    <a:bodyPr/>
                    <a:lstStyle/>
                    <a:p>
                      <a:endParaRPr lang="en-US" sz="1200"/>
                    </a:p>
                  </a:txBody>
                  <a:tcPr/>
                </a:tc>
                <a:tc gridSpan="2">
                  <a:txBody>
                    <a:bodyPr/>
                    <a:lstStyle/>
                    <a:p>
                      <a:pPr algn="ctr"/>
                      <a:r>
                        <a:rPr lang="en-US" sz="1200" dirty="0"/>
                        <a:t>Market </a:t>
                      </a:r>
                    </a:p>
                  </a:txBody>
                  <a:tcPr anchor="ctr"/>
                </a:tc>
                <a:tc hMerge="1">
                  <a:txBody>
                    <a:bodyPr/>
                    <a:lstStyle/>
                    <a:p>
                      <a:endParaRPr lang="en-US" dirty="0"/>
                    </a:p>
                  </a:txBody>
                  <a:tcPr/>
                </a:tc>
                <a:extLst>
                  <a:ext uri="{0D108BD9-81ED-4DB2-BD59-A6C34878D82A}">
                    <a16:rowId xmlns:a16="http://schemas.microsoft.com/office/drawing/2014/main" val="789752364"/>
                  </a:ext>
                </a:extLst>
              </a:tr>
              <a:tr h="493338">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endParaRPr lang="en-US" sz="1200" dirty="0"/>
                    </a:p>
                  </a:txBody>
                  <a:tcPr/>
                </a:tc>
                <a:tc>
                  <a:txBody>
                    <a:bodyPr/>
                    <a:lstStyle/>
                    <a:p>
                      <a:r>
                        <a:rPr lang="en-US" sz="1200" dirty="0"/>
                        <a:t>Stock</a:t>
                      </a:r>
                    </a:p>
                  </a:txBody>
                  <a:tcPr/>
                </a:tc>
                <a:tc>
                  <a:txBody>
                    <a:bodyPr/>
                    <a:lstStyle/>
                    <a:p>
                      <a:r>
                        <a:rPr lang="en-US" sz="1200" dirty="0"/>
                        <a:t>Bond</a:t>
                      </a:r>
                    </a:p>
                  </a:txBody>
                  <a:tcPr/>
                </a:tc>
                <a:extLst>
                  <a:ext uri="{0D108BD9-81ED-4DB2-BD59-A6C34878D82A}">
                    <a16:rowId xmlns:a16="http://schemas.microsoft.com/office/drawing/2014/main" val="823657930"/>
                  </a:ext>
                </a:extLst>
              </a:tr>
              <a:tr h="1480014">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Inflation</a:t>
                      </a:r>
                    </a:p>
                  </a:txBody>
                  <a:tcPr anchor="ctr"/>
                </a:tc>
                <a:tc>
                  <a:txBody>
                    <a:bodyPr/>
                    <a:lstStyle/>
                    <a:p>
                      <a:r>
                        <a:rPr lang="en-US" sz="1200" dirty="0"/>
                        <a:t>Increases: </a:t>
                      </a:r>
                    </a:p>
                    <a:p>
                      <a:r>
                        <a:rPr lang="en-US" sz="1200" dirty="0"/>
                        <a:t>Erodes purchasing power of money. Future value of money decreases</a:t>
                      </a:r>
                    </a:p>
                  </a:txBody>
                  <a:tcPr/>
                </a:tc>
                <a:tc>
                  <a:txBody>
                    <a:bodyPr/>
                    <a:lstStyle/>
                    <a:p>
                      <a:r>
                        <a:rPr lang="en-US" sz="1200" dirty="0"/>
                        <a:t>Down: </a:t>
                      </a:r>
                    </a:p>
                    <a:p>
                      <a:r>
                        <a:rPr lang="en-US" sz="1200" dirty="0"/>
                        <a:t>As high inflation may lead to higher interest rates, cost of capital for companies would increase making borrowing more expensive and potentially slowing down investment and expansions</a:t>
                      </a:r>
                    </a:p>
                  </a:txBody>
                  <a:tcPr/>
                </a:tc>
                <a:tc>
                  <a:txBody>
                    <a:bodyPr/>
                    <a:lstStyle/>
                    <a:p>
                      <a:r>
                        <a:rPr lang="en-US" sz="1200" dirty="0"/>
                        <a:t>Down: </a:t>
                      </a:r>
                    </a:p>
                    <a:p>
                      <a:r>
                        <a:rPr lang="en-US" sz="1200" dirty="0"/>
                        <a:t>investors may demand higher yields to compensate for the expected loss in purchasing power. This lead to a decrease in bond prices. Also, Fed may raise interest rates to curb inflationary pressures. </a:t>
                      </a:r>
                    </a:p>
                  </a:txBody>
                  <a:tcPr/>
                </a:tc>
                <a:extLst>
                  <a:ext uri="{0D108BD9-81ED-4DB2-BD59-A6C34878D82A}">
                    <a16:rowId xmlns:a16="http://schemas.microsoft.com/office/drawing/2014/main" val="2240237553"/>
                  </a:ext>
                </a:extLst>
              </a:tr>
              <a:tr h="2715754">
                <a:tc vMerge="1">
                  <a:txBody>
                    <a:bodyPr/>
                    <a:lstStyle/>
                    <a:p>
                      <a:endParaRPr lang="en-US" dirty="0"/>
                    </a:p>
                  </a:txBody>
                  <a:tcPr/>
                </a:tc>
                <a:tc>
                  <a:txBody>
                    <a:bodyPr/>
                    <a:lstStyle/>
                    <a:p>
                      <a:r>
                        <a:rPr lang="en-US" sz="1200" dirty="0"/>
                        <a:t>Decreases: </a:t>
                      </a:r>
                    </a:p>
                    <a:p>
                      <a:r>
                        <a:rPr lang="en-US" sz="1200" dirty="0"/>
                        <a:t>Increase in the real value of future money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Up: </a:t>
                      </a:r>
                    </a:p>
                    <a:p>
                      <a:r>
                        <a:rPr lang="en-US" sz="1200" dirty="0"/>
                        <a:t>As low inflation may lead to lower interest rates this may lower the cost of capital for companies making it cheaper for them to borrow money for investments and expansion. This can be positive for stocks as it can boost corporate profitability and growth prospects. Also lower inflation can increase consumers’ purchasing power as their income can buy more goods and services. </a:t>
                      </a:r>
                    </a:p>
                  </a:txBody>
                  <a:tcPr/>
                </a:tc>
                <a:tc>
                  <a:txBody>
                    <a:bodyPr/>
                    <a:lstStyle/>
                    <a:p>
                      <a:r>
                        <a:rPr lang="en-US" sz="1200" dirty="0"/>
                        <a:t>Up: </a:t>
                      </a:r>
                    </a:p>
                    <a:p>
                      <a:r>
                        <a:rPr lang="en-US" sz="1200" dirty="0"/>
                        <a:t>Investors may be willing to accept lower yields on bonds because the purchasing power of their future cash flow is expected to be higher. This can lead to an increase in bond prices.</a:t>
                      </a:r>
                    </a:p>
                    <a:p>
                      <a:r>
                        <a:rPr lang="en-US" sz="1200" dirty="0"/>
                        <a:t>If inflation decreases significantly, the Fed may consider lowering interest rates to stimulate economic activity.</a:t>
                      </a:r>
                    </a:p>
                  </a:txBody>
                  <a:tcPr/>
                </a:tc>
                <a:extLst>
                  <a:ext uri="{0D108BD9-81ED-4DB2-BD59-A6C34878D82A}">
                    <a16:rowId xmlns:a16="http://schemas.microsoft.com/office/drawing/2014/main" val="3723964624"/>
                  </a:ext>
                </a:extLst>
              </a:tr>
            </a:tbl>
          </a:graphicData>
        </a:graphic>
      </p:graphicFrame>
    </p:spTree>
    <p:extLst>
      <p:ext uri="{BB962C8B-B14F-4D97-AF65-F5344CB8AC3E}">
        <p14:creationId xmlns:p14="http://schemas.microsoft.com/office/powerpoint/2010/main" val="200762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7DC0-E4F4-CBDE-9A01-C06C7DE0F2CD}"/>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Inflation quantification</a:t>
            </a:r>
          </a:p>
        </p:txBody>
      </p:sp>
      <p:sp>
        <p:nvSpPr>
          <p:cNvPr id="3" name="Content Placeholder 2">
            <a:extLst>
              <a:ext uri="{FF2B5EF4-FFF2-40B4-BE49-F238E27FC236}">
                <a16:creationId xmlns:a16="http://schemas.microsoft.com/office/drawing/2014/main" id="{8F1AC9CC-6985-89A5-B028-FACB81DE97A1}"/>
              </a:ext>
            </a:extLst>
          </p:cNvPr>
          <p:cNvSpPr>
            <a:spLocks noGrp="1"/>
          </p:cNvSpPr>
          <p:nvPr>
            <p:ph idx="1"/>
          </p:nvPr>
        </p:nvSpPr>
        <p:spPr/>
        <p:txBody>
          <a:bodyPr>
            <a:normAutofit fontScale="92500" lnSpcReduction="20000"/>
          </a:bodyPr>
          <a:lstStyle/>
          <a:p>
            <a:r>
              <a:rPr lang="en-US" dirty="0"/>
              <a:t>Price deflator</a:t>
            </a:r>
          </a:p>
          <a:p>
            <a:pPr lvl="1"/>
            <a:r>
              <a:rPr lang="en-US" dirty="0"/>
              <a:t>Implicit:</a:t>
            </a:r>
          </a:p>
          <a:p>
            <a:pPr lvl="2"/>
            <a:r>
              <a:rPr lang="en-US" dirty="0"/>
              <a:t>A combination of price changes and changes in the composition of GDP</a:t>
            </a:r>
          </a:p>
          <a:p>
            <a:pPr lvl="1"/>
            <a:r>
              <a:rPr lang="en-US" dirty="0"/>
              <a:t>Fixed-weight </a:t>
            </a:r>
          </a:p>
          <a:p>
            <a:pPr lvl="2"/>
            <a:r>
              <a:rPr lang="en-US" dirty="0"/>
              <a:t>Pure measure of inflation. Not tainted by changes in the composition of GDP. Basically, the Commerce Department tales all the goods that are included in the implicit </a:t>
            </a:r>
            <a:r>
              <a:rPr lang="en-US" dirty="0" err="1"/>
              <a:t>deflatpr</a:t>
            </a:r>
            <a:r>
              <a:rPr lang="en-US" dirty="0"/>
              <a:t> and holds the market weights constant, As a result, the fixed-weight deflator provides a measure of price changes for an extremely large basket of goods and services - over 5000 items are included. In terms of coverage, the fixed-weight deflator is clearly the </a:t>
            </a:r>
            <a:r>
              <a:rPr lang="en-US" dirty="0" err="1"/>
              <a:t>ost</a:t>
            </a:r>
            <a:r>
              <a:rPr lang="en-US" dirty="0"/>
              <a:t> important inflation measure that exists. </a:t>
            </a:r>
          </a:p>
          <a:p>
            <a:r>
              <a:rPr lang="en-US" dirty="0"/>
              <a:t>Consumer Price Index (CPI)</a:t>
            </a:r>
          </a:p>
          <a:p>
            <a:pPr lvl="1"/>
            <a:r>
              <a:rPr lang="en-US" dirty="0"/>
              <a:t>Is a measure of prices at the consumer level.</a:t>
            </a:r>
          </a:p>
          <a:p>
            <a:r>
              <a:rPr lang="en-US" dirty="0"/>
              <a:t>Producer Price Index (PPI)</a:t>
            </a:r>
          </a:p>
          <a:p>
            <a:pPr lvl="1"/>
            <a:r>
              <a:rPr lang="en-US" dirty="0"/>
              <a:t>Is a measure of prices at the producer level.</a:t>
            </a:r>
          </a:p>
        </p:txBody>
      </p:sp>
      <p:sp>
        <p:nvSpPr>
          <p:cNvPr id="4" name="Slide Number Placeholder 3">
            <a:extLst>
              <a:ext uri="{FF2B5EF4-FFF2-40B4-BE49-F238E27FC236}">
                <a16:creationId xmlns:a16="http://schemas.microsoft.com/office/drawing/2014/main" id="{C0521451-FC49-DFBD-1F3C-48D983E21F9C}"/>
              </a:ext>
            </a:extLst>
          </p:cNvPr>
          <p:cNvSpPr>
            <a:spLocks noGrp="1"/>
          </p:cNvSpPr>
          <p:nvPr>
            <p:ph type="sldNum" sz="quarter" idx="12"/>
          </p:nvPr>
        </p:nvSpPr>
        <p:spPr/>
        <p:txBody>
          <a:bodyPr/>
          <a:lstStyle/>
          <a:p>
            <a:fld id="{92AF051A-FF74-2247-B065-E58DA1926FE1}" type="slidenum">
              <a:rPr lang="en-US" smtClean="0"/>
              <a:t>7</a:t>
            </a:fld>
            <a:endParaRPr lang="en-US"/>
          </a:p>
        </p:txBody>
      </p:sp>
    </p:spTree>
    <p:extLst>
      <p:ext uri="{BB962C8B-B14F-4D97-AF65-F5344CB8AC3E}">
        <p14:creationId xmlns:p14="http://schemas.microsoft.com/office/powerpoint/2010/main" val="297648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2DFF-7D9C-2CFD-9733-052D6FCC9743}"/>
              </a:ext>
            </a:extLst>
          </p:cNvPr>
          <p:cNvSpPr>
            <a:spLocks noGrp="1"/>
          </p:cNvSpPr>
          <p:nvPr>
            <p:ph type="title"/>
          </p:nvPr>
        </p:nvSpPr>
        <p:spPr/>
        <p:txBody>
          <a:bodyPr/>
          <a:lstStyle/>
          <a:p>
            <a:r>
              <a:rPr lang="en-US" dirty="0"/>
              <a:t>Comparison of inflation measures</a:t>
            </a:r>
          </a:p>
        </p:txBody>
      </p:sp>
      <p:graphicFrame>
        <p:nvGraphicFramePr>
          <p:cNvPr id="5" name="Content Placeholder 4">
            <a:extLst>
              <a:ext uri="{FF2B5EF4-FFF2-40B4-BE49-F238E27FC236}">
                <a16:creationId xmlns:a16="http://schemas.microsoft.com/office/drawing/2014/main" id="{8854D239-19CA-B1CE-9FA9-EFB8AFDBECF9}"/>
              </a:ext>
            </a:extLst>
          </p:cNvPr>
          <p:cNvGraphicFramePr>
            <a:graphicFrameLocks noGrp="1"/>
          </p:cNvGraphicFramePr>
          <p:nvPr>
            <p:ph idx="1"/>
            <p:extLst>
              <p:ext uri="{D42A27DB-BD31-4B8C-83A1-F6EECF244321}">
                <p14:modId xmlns:p14="http://schemas.microsoft.com/office/powerpoint/2010/main" val="233913461"/>
              </p:ext>
            </p:extLst>
          </p:nvPr>
        </p:nvGraphicFramePr>
        <p:xfrm>
          <a:off x="563880" y="1935353"/>
          <a:ext cx="10619230" cy="4302760"/>
        </p:xfrm>
        <a:graphic>
          <a:graphicData uri="http://schemas.openxmlformats.org/drawingml/2006/table">
            <a:tbl>
              <a:tblPr firstRow="1" bandRow="1">
                <a:tableStyleId>{5C22544A-7EE6-4342-B048-85BDC9FD1C3A}</a:tableStyleId>
              </a:tblPr>
              <a:tblGrid>
                <a:gridCol w="2123846">
                  <a:extLst>
                    <a:ext uri="{9D8B030D-6E8A-4147-A177-3AD203B41FA5}">
                      <a16:colId xmlns:a16="http://schemas.microsoft.com/office/drawing/2014/main" val="3327556428"/>
                    </a:ext>
                  </a:extLst>
                </a:gridCol>
                <a:gridCol w="2123846">
                  <a:extLst>
                    <a:ext uri="{9D8B030D-6E8A-4147-A177-3AD203B41FA5}">
                      <a16:colId xmlns:a16="http://schemas.microsoft.com/office/drawing/2014/main" val="104048519"/>
                    </a:ext>
                  </a:extLst>
                </a:gridCol>
                <a:gridCol w="2123846">
                  <a:extLst>
                    <a:ext uri="{9D8B030D-6E8A-4147-A177-3AD203B41FA5}">
                      <a16:colId xmlns:a16="http://schemas.microsoft.com/office/drawing/2014/main" val="1389307474"/>
                    </a:ext>
                  </a:extLst>
                </a:gridCol>
                <a:gridCol w="2123846">
                  <a:extLst>
                    <a:ext uri="{9D8B030D-6E8A-4147-A177-3AD203B41FA5}">
                      <a16:colId xmlns:a16="http://schemas.microsoft.com/office/drawing/2014/main" val="245300392"/>
                    </a:ext>
                  </a:extLst>
                </a:gridCol>
                <a:gridCol w="2123846">
                  <a:extLst>
                    <a:ext uri="{9D8B030D-6E8A-4147-A177-3AD203B41FA5}">
                      <a16:colId xmlns:a16="http://schemas.microsoft.com/office/drawing/2014/main" val="3427480356"/>
                    </a:ext>
                  </a:extLst>
                </a:gridCol>
              </a:tblGrid>
              <a:tr h="370840">
                <a:tc gridSpan="2">
                  <a:txBody>
                    <a:bodyPr/>
                    <a:lstStyle/>
                    <a:p>
                      <a:endParaRPr lang="en-US" dirty="0"/>
                    </a:p>
                  </a:txBody>
                  <a:tcPr/>
                </a:tc>
                <a:tc hMerge="1">
                  <a:txBody>
                    <a:bodyPr/>
                    <a:lstStyle/>
                    <a:p>
                      <a:endParaRPr lang="en-US" dirty="0"/>
                    </a:p>
                  </a:txBody>
                  <a:tcPr/>
                </a:tc>
                <a:tc>
                  <a:txBody>
                    <a:bodyPr/>
                    <a:lstStyle/>
                    <a:p>
                      <a:r>
                        <a:rPr lang="en-US" dirty="0"/>
                        <a:t>Facts</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358533871"/>
                  </a:ext>
                </a:extLst>
              </a:tr>
              <a:tr h="370840">
                <a:tc gridSpan="2">
                  <a:txBody>
                    <a:bodyPr/>
                    <a:lstStyle/>
                    <a:p>
                      <a:pPr algn="ctr"/>
                      <a:r>
                        <a:rPr lang="en-US" dirty="0"/>
                        <a:t>PPI</a:t>
                      </a:r>
                    </a:p>
                  </a:txBody>
                  <a:tcPr/>
                </a:tc>
                <a:tc hMerge="1">
                  <a:txBody>
                    <a:bodyPr/>
                    <a:lstStyle/>
                    <a:p>
                      <a:endParaRPr lang="en-US" dirty="0"/>
                    </a:p>
                  </a:txBody>
                  <a:tcPr/>
                </a:tc>
                <a:tc>
                  <a:txBody>
                    <a:bodyPr/>
                    <a:lstStyle/>
                    <a:p>
                      <a:r>
                        <a:rPr lang="en-US" dirty="0"/>
                        <a:t>3,450 commodities wholesale prices</a:t>
                      </a:r>
                    </a:p>
                  </a:txBody>
                  <a:tcPr/>
                </a:tc>
                <a:tc>
                  <a:txBody>
                    <a:bodyPr/>
                    <a:lstStyle/>
                    <a:p>
                      <a:r>
                        <a:rPr lang="en-US" dirty="0"/>
                        <a:t>Broad-based measure</a:t>
                      </a:r>
                    </a:p>
                  </a:txBody>
                  <a:tcPr/>
                </a:tc>
                <a:tc>
                  <a:txBody>
                    <a:bodyPr/>
                    <a:lstStyle/>
                    <a:p>
                      <a:r>
                        <a:rPr lang="en-US" dirty="0"/>
                        <a:t>Goods only; No services</a:t>
                      </a:r>
                    </a:p>
                  </a:txBody>
                  <a:tcPr/>
                </a:tc>
                <a:extLst>
                  <a:ext uri="{0D108BD9-81ED-4DB2-BD59-A6C34878D82A}">
                    <a16:rowId xmlns:a16="http://schemas.microsoft.com/office/drawing/2014/main" val="2302181266"/>
                  </a:ext>
                </a:extLst>
              </a:tr>
              <a:tr h="370840">
                <a:tc gridSpan="2">
                  <a:txBody>
                    <a:bodyPr/>
                    <a:lstStyle/>
                    <a:p>
                      <a:pPr algn="ctr"/>
                      <a:r>
                        <a:rPr lang="en-US" dirty="0"/>
                        <a:t>CPI</a:t>
                      </a:r>
                    </a:p>
                  </a:txBody>
                  <a:tcPr/>
                </a:tc>
                <a:tc hMerge="1">
                  <a:txBody>
                    <a:bodyPr/>
                    <a:lstStyle/>
                    <a:p>
                      <a:endParaRPr lang="en-US" dirty="0"/>
                    </a:p>
                  </a:txBody>
                  <a:tcPr/>
                </a:tc>
                <a:tc>
                  <a:txBody>
                    <a:bodyPr/>
                    <a:lstStyle/>
                    <a:p>
                      <a:r>
                        <a:rPr lang="en-US" dirty="0"/>
                        <a:t>365 goods and services</a:t>
                      </a:r>
                    </a:p>
                  </a:txBody>
                  <a:tcPr/>
                </a:tc>
                <a:tc>
                  <a:txBody>
                    <a:bodyPr/>
                    <a:lstStyle/>
                    <a:p>
                      <a:r>
                        <a:rPr lang="en-US" dirty="0"/>
                        <a:t>Includes goods as well as services. Includes some imported products </a:t>
                      </a:r>
                    </a:p>
                  </a:txBody>
                  <a:tcPr/>
                </a:tc>
                <a:tc>
                  <a:txBody>
                    <a:bodyPr/>
                    <a:lstStyle/>
                    <a:p>
                      <a:r>
                        <a:rPr lang="en-US" dirty="0"/>
                        <a:t>Small sample size</a:t>
                      </a:r>
                    </a:p>
                  </a:txBody>
                  <a:tcPr/>
                </a:tc>
                <a:extLst>
                  <a:ext uri="{0D108BD9-81ED-4DB2-BD59-A6C34878D82A}">
                    <a16:rowId xmlns:a16="http://schemas.microsoft.com/office/drawing/2014/main" val="2548820256"/>
                  </a:ext>
                </a:extLst>
              </a:tr>
              <a:tr h="370840">
                <a:tc rowSpan="2">
                  <a:txBody>
                    <a:bodyPr/>
                    <a:lstStyle/>
                    <a:p>
                      <a:r>
                        <a:rPr lang="en-US" dirty="0"/>
                        <a:t>Deflator</a:t>
                      </a:r>
                    </a:p>
                  </a:txBody>
                  <a:tcPr/>
                </a:tc>
                <a:tc>
                  <a:txBody>
                    <a:bodyPr/>
                    <a:lstStyle/>
                    <a:p>
                      <a:r>
                        <a:rPr lang="en-US" dirty="0"/>
                        <a:t>Fixed-weight</a:t>
                      </a:r>
                    </a:p>
                  </a:txBody>
                  <a:tcPr/>
                </a:tc>
                <a:tc>
                  <a:txBody>
                    <a:bodyPr/>
                    <a:lstStyle/>
                    <a:p>
                      <a:r>
                        <a:rPr lang="en-US" dirty="0"/>
                        <a:t>5000+ goods and services</a:t>
                      </a:r>
                    </a:p>
                  </a:txBody>
                  <a:tcPr/>
                </a:tc>
                <a:tc>
                  <a:txBody>
                    <a:bodyPr/>
                    <a:lstStyle/>
                    <a:p>
                      <a:r>
                        <a:rPr lang="en-US" dirty="0"/>
                        <a:t>Broadest measure of inflation</a:t>
                      </a:r>
                    </a:p>
                  </a:txBody>
                  <a:tcPr/>
                </a:tc>
                <a:tc>
                  <a:txBody>
                    <a:bodyPr/>
                    <a:lstStyle/>
                    <a:p>
                      <a:r>
                        <a:rPr lang="en-US" dirty="0"/>
                        <a:t>Domestic measure only. Includes no imported goods</a:t>
                      </a:r>
                    </a:p>
                  </a:txBody>
                  <a:tcPr/>
                </a:tc>
                <a:extLst>
                  <a:ext uri="{0D108BD9-81ED-4DB2-BD59-A6C34878D82A}">
                    <a16:rowId xmlns:a16="http://schemas.microsoft.com/office/drawing/2014/main" val="1668352999"/>
                  </a:ext>
                </a:extLst>
              </a:tr>
              <a:tr h="370840">
                <a:tc vMerge="1">
                  <a:txBody>
                    <a:bodyPr/>
                    <a:lstStyle/>
                    <a:p>
                      <a:endParaRPr lang="en-US" dirty="0"/>
                    </a:p>
                  </a:txBody>
                  <a:tcPr/>
                </a:tc>
                <a:tc>
                  <a:txBody>
                    <a:bodyPr/>
                    <a:lstStyle/>
                    <a:p>
                      <a:r>
                        <a:rPr lang="en-US" dirty="0"/>
                        <a:t>Implicit</a:t>
                      </a:r>
                    </a:p>
                  </a:txBody>
                  <a:tcPr/>
                </a:tc>
                <a:tc>
                  <a:txBody>
                    <a:bodyPr/>
                    <a:lstStyle/>
                    <a:p>
                      <a:r>
                        <a:rPr lang="en-US" dirty="0"/>
                        <a:t>5000+ goods and services</a:t>
                      </a:r>
                    </a:p>
                  </a:txBody>
                  <a:tcPr/>
                </a:tc>
                <a:tc>
                  <a:txBody>
                    <a:bodyPr/>
                    <a:lstStyle/>
                    <a:p>
                      <a:r>
                        <a:rPr lang="en-US" dirty="0"/>
                        <a:t>Captures changes in spending patterns caused by reaction to inflation. </a:t>
                      </a:r>
                    </a:p>
                  </a:txBody>
                  <a:tcPr/>
                </a:tc>
                <a:tc>
                  <a:txBody>
                    <a:bodyPr/>
                    <a:lstStyle/>
                    <a:p>
                      <a:r>
                        <a:rPr lang="en-US" dirty="0"/>
                        <a:t>Not a pure measure of inflation.</a:t>
                      </a:r>
                    </a:p>
                  </a:txBody>
                  <a:tcPr/>
                </a:tc>
                <a:extLst>
                  <a:ext uri="{0D108BD9-81ED-4DB2-BD59-A6C34878D82A}">
                    <a16:rowId xmlns:a16="http://schemas.microsoft.com/office/drawing/2014/main" val="1148838187"/>
                  </a:ext>
                </a:extLst>
              </a:tr>
            </a:tbl>
          </a:graphicData>
        </a:graphic>
      </p:graphicFrame>
      <p:sp>
        <p:nvSpPr>
          <p:cNvPr id="4" name="Slide Number Placeholder 3">
            <a:extLst>
              <a:ext uri="{FF2B5EF4-FFF2-40B4-BE49-F238E27FC236}">
                <a16:creationId xmlns:a16="http://schemas.microsoft.com/office/drawing/2014/main" id="{8FFF7AB5-6F9C-66E9-A1DB-D488B50FB240}"/>
              </a:ext>
            </a:extLst>
          </p:cNvPr>
          <p:cNvSpPr>
            <a:spLocks noGrp="1"/>
          </p:cNvSpPr>
          <p:nvPr>
            <p:ph type="sldNum" sz="quarter" idx="12"/>
          </p:nvPr>
        </p:nvSpPr>
        <p:spPr/>
        <p:txBody>
          <a:bodyPr/>
          <a:lstStyle/>
          <a:p>
            <a:fld id="{92AF051A-FF74-2247-B065-E58DA1926FE1}" type="slidenum">
              <a:rPr lang="en-US" smtClean="0"/>
              <a:t>8</a:t>
            </a:fld>
            <a:endParaRPr lang="en-US"/>
          </a:p>
        </p:txBody>
      </p:sp>
    </p:spTree>
    <p:extLst>
      <p:ext uri="{BB962C8B-B14F-4D97-AF65-F5344CB8AC3E}">
        <p14:creationId xmlns:p14="http://schemas.microsoft.com/office/powerpoint/2010/main" val="126857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BB6D-BCC9-A445-0F9F-146A0FF209C6}"/>
              </a:ext>
            </a:extLst>
          </p:cNvPr>
          <p:cNvSpPr>
            <a:spLocks noGrp="1"/>
          </p:cNvSpPr>
          <p:nvPr>
            <p:ph type="title"/>
          </p:nvPr>
        </p:nvSpPr>
        <p:spPr>
          <a:xfrm>
            <a:off x="134112" y="89341"/>
            <a:ext cx="10515600" cy="823595"/>
          </a:xfrm>
        </p:spPr>
        <p:txBody>
          <a:bodyPr/>
          <a:lstStyle/>
          <a:p>
            <a:r>
              <a:rPr lang="en-US" dirty="0"/>
              <a:t>Coverage of the PPI versus the CPI</a:t>
            </a:r>
          </a:p>
        </p:txBody>
      </p:sp>
      <p:sp>
        <p:nvSpPr>
          <p:cNvPr id="4" name="Slide Number Placeholder 3">
            <a:extLst>
              <a:ext uri="{FF2B5EF4-FFF2-40B4-BE49-F238E27FC236}">
                <a16:creationId xmlns:a16="http://schemas.microsoft.com/office/drawing/2014/main" id="{3FD3ADF4-220E-2DB1-5E98-1A8962806B80}"/>
              </a:ext>
            </a:extLst>
          </p:cNvPr>
          <p:cNvSpPr>
            <a:spLocks noGrp="1"/>
          </p:cNvSpPr>
          <p:nvPr>
            <p:ph type="sldNum" sz="quarter" idx="12"/>
          </p:nvPr>
        </p:nvSpPr>
        <p:spPr/>
        <p:txBody>
          <a:bodyPr/>
          <a:lstStyle/>
          <a:p>
            <a:fld id="{92AF051A-FF74-2247-B065-E58DA1926FE1}" type="slidenum">
              <a:rPr lang="en-US" smtClean="0"/>
              <a:t>9</a:t>
            </a:fld>
            <a:endParaRPr lang="en-US"/>
          </a:p>
        </p:txBody>
      </p:sp>
      <p:sp>
        <p:nvSpPr>
          <p:cNvPr id="5" name="Process 4">
            <a:extLst>
              <a:ext uri="{FF2B5EF4-FFF2-40B4-BE49-F238E27FC236}">
                <a16:creationId xmlns:a16="http://schemas.microsoft.com/office/drawing/2014/main" id="{1A81A289-E19A-A5D5-C654-6CECE5B6EAA0}"/>
              </a:ext>
            </a:extLst>
          </p:cNvPr>
          <p:cNvSpPr/>
          <p:nvPr/>
        </p:nvSpPr>
        <p:spPr>
          <a:xfrm>
            <a:off x="3035808" y="1088135"/>
            <a:ext cx="1965960" cy="9784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The CPI includes the prices of services and some imported goods, which are not in the PPI.</a:t>
            </a:r>
          </a:p>
        </p:txBody>
      </p:sp>
      <p:sp>
        <p:nvSpPr>
          <p:cNvPr id="6" name="Process 5">
            <a:extLst>
              <a:ext uri="{FF2B5EF4-FFF2-40B4-BE49-F238E27FC236}">
                <a16:creationId xmlns:a16="http://schemas.microsoft.com/office/drawing/2014/main" id="{70D528FF-8B48-C9DA-A29B-EEEFB4B00C2B}"/>
              </a:ext>
            </a:extLst>
          </p:cNvPr>
          <p:cNvSpPr/>
          <p:nvPr/>
        </p:nvSpPr>
        <p:spPr>
          <a:xfrm>
            <a:off x="9387840" y="1716023"/>
            <a:ext cx="1965960" cy="9784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PPI includes prices of capital goods, which are not in CPI.</a:t>
            </a:r>
          </a:p>
        </p:txBody>
      </p:sp>
      <p:sp>
        <p:nvSpPr>
          <p:cNvPr id="7" name="Off-page Connector 6">
            <a:extLst>
              <a:ext uri="{FF2B5EF4-FFF2-40B4-BE49-F238E27FC236}">
                <a16:creationId xmlns:a16="http://schemas.microsoft.com/office/drawing/2014/main" id="{FE486BB4-E990-1230-A18E-E3935B7A0F62}"/>
              </a:ext>
            </a:extLst>
          </p:cNvPr>
          <p:cNvSpPr/>
          <p:nvPr/>
        </p:nvSpPr>
        <p:spPr>
          <a:xfrm>
            <a:off x="1600200" y="1940050"/>
            <a:ext cx="1207008" cy="1144648"/>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Imported consumer goods</a:t>
            </a:r>
          </a:p>
        </p:txBody>
      </p:sp>
      <p:sp>
        <p:nvSpPr>
          <p:cNvPr id="8" name="Off-page Connector 7">
            <a:extLst>
              <a:ext uri="{FF2B5EF4-FFF2-40B4-BE49-F238E27FC236}">
                <a16:creationId xmlns:a16="http://schemas.microsoft.com/office/drawing/2014/main" id="{CD661462-27FB-7602-91F4-6B1BECBA3E15}"/>
              </a:ext>
            </a:extLst>
          </p:cNvPr>
          <p:cNvSpPr/>
          <p:nvPr/>
        </p:nvSpPr>
        <p:spPr>
          <a:xfrm>
            <a:off x="512064" y="3084698"/>
            <a:ext cx="1207008" cy="1167262"/>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Domestically Produced Consumer Goods (Retail)</a:t>
            </a:r>
          </a:p>
        </p:txBody>
      </p:sp>
      <p:sp>
        <p:nvSpPr>
          <p:cNvPr id="9" name="Off-page Connector 8">
            <a:extLst>
              <a:ext uri="{FF2B5EF4-FFF2-40B4-BE49-F238E27FC236}">
                <a16:creationId xmlns:a16="http://schemas.microsoft.com/office/drawing/2014/main" id="{B8B70B41-64A5-6194-62CF-FEBE62CF856D}"/>
              </a:ext>
            </a:extLst>
          </p:cNvPr>
          <p:cNvSpPr/>
          <p:nvPr/>
        </p:nvSpPr>
        <p:spPr>
          <a:xfrm>
            <a:off x="3035808" y="2804034"/>
            <a:ext cx="1207008" cy="1063878"/>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Services</a:t>
            </a:r>
          </a:p>
        </p:txBody>
      </p:sp>
      <p:sp>
        <p:nvSpPr>
          <p:cNvPr id="11" name="Off-page Connector 10">
            <a:extLst>
              <a:ext uri="{FF2B5EF4-FFF2-40B4-BE49-F238E27FC236}">
                <a16:creationId xmlns:a16="http://schemas.microsoft.com/office/drawing/2014/main" id="{6D5A08E2-90CE-E8A4-0AD7-0C7B7461C26B}"/>
              </a:ext>
            </a:extLst>
          </p:cNvPr>
          <p:cNvSpPr/>
          <p:nvPr/>
        </p:nvSpPr>
        <p:spPr>
          <a:xfrm>
            <a:off x="7751064" y="2898648"/>
            <a:ext cx="1405128" cy="1289304"/>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Domestically Produced Consumer Goods (Wholesale)</a:t>
            </a:r>
          </a:p>
        </p:txBody>
      </p:sp>
      <p:sp>
        <p:nvSpPr>
          <p:cNvPr id="12" name="Off-page Connector 11">
            <a:extLst>
              <a:ext uri="{FF2B5EF4-FFF2-40B4-BE49-F238E27FC236}">
                <a16:creationId xmlns:a16="http://schemas.microsoft.com/office/drawing/2014/main" id="{148C8403-EE22-B89D-E9B4-7492826C94C7}"/>
              </a:ext>
            </a:extLst>
          </p:cNvPr>
          <p:cNvSpPr/>
          <p:nvPr/>
        </p:nvSpPr>
        <p:spPr>
          <a:xfrm>
            <a:off x="9767316" y="3226306"/>
            <a:ext cx="1207008" cy="1144648"/>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Capital Equipment</a:t>
            </a:r>
          </a:p>
        </p:txBody>
      </p:sp>
      <p:sp>
        <p:nvSpPr>
          <p:cNvPr id="13" name="Snip and Round Single Corner Rectangle 12">
            <a:extLst>
              <a:ext uri="{FF2B5EF4-FFF2-40B4-BE49-F238E27FC236}">
                <a16:creationId xmlns:a16="http://schemas.microsoft.com/office/drawing/2014/main" id="{D48A026F-4513-8456-4E6D-55A1843BC88A}"/>
              </a:ext>
            </a:extLst>
          </p:cNvPr>
          <p:cNvSpPr/>
          <p:nvPr/>
        </p:nvSpPr>
        <p:spPr>
          <a:xfrm>
            <a:off x="420623" y="4690871"/>
            <a:ext cx="3928873" cy="1901952"/>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lang="en-US" dirty="0"/>
              <a:t>CPI</a:t>
            </a:r>
          </a:p>
        </p:txBody>
      </p:sp>
      <p:sp>
        <p:nvSpPr>
          <p:cNvPr id="14" name="Snip and Round Single Corner Rectangle 13">
            <a:extLst>
              <a:ext uri="{FF2B5EF4-FFF2-40B4-BE49-F238E27FC236}">
                <a16:creationId xmlns:a16="http://schemas.microsoft.com/office/drawing/2014/main" id="{A02E887F-9872-4268-5EDD-ED6D129AE107}"/>
              </a:ext>
            </a:extLst>
          </p:cNvPr>
          <p:cNvSpPr/>
          <p:nvPr/>
        </p:nvSpPr>
        <p:spPr>
          <a:xfrm>
            <a:off x="7522463" y="4679828"/>
            <a:ext cx="3928873" cy="1901952"/>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PPI</a:t>
            </a:r>
          </a:p>
        </p:txBody>
      </p:sp>
    </p:spTree>
    <p:extLst>
      <p:ext uri="{BB962C8B-B14F-4D97-AF65-F5344CB8AC3E}">
        <p14:creationId xmlns:p14="http://schemas.microsoft.com/office/powerpoint/2010/main" val="2650556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63556</TotalTime>
  <Words>3555</Words>
  <Application>Microsoft Macintosh PowerPoint</Application>
  <PresentationFormat>Widescreen</PresentationFormat>
  <Paragraphs>760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Lucida Grande</vt:lpstr>
      <vt:lpstr>Office Theme</vt:lpstr>
      <vt:lpstr>The macro minimum for quantitative research</vt:lpstr>
      <vt:lpstr>Fixed Income Market</vt:lpstr>
      <vt:lpstr>The stock market is tied to corporate profits plus the economy, inflation, and interest rates</vt:lpstr>
      <vt:lpstr>The dollar: depends on US interest rates relative to overseas rates </vt:lpstr>
      <vt:lpstr>Inflation</vt:lpstr>
      <vt:lpstr>Inflation impact</vt:lpstr>
      <vt:lpstr>Inflation quantification</vt:lpstr>
      <vt:lpstr>Comparison of inflation measures</vt:lpstr>
      <vt:lpstr>Coverage of the PPI versus the CPI</vt:lpstr>
      <vt:lpstr>Release dates for Economic indicators in the US</vt:lpstr>
      <vt:lpstr>Classification </vt:lpstr>
      <vt:lpstr>Indicator quality</vt:lpstr>
      <vt:lpstr>Gross Domestic Product (GDP)</vt:lpstr>
      <vt:lpstr>Initial Unemployment Claims</vt:lpstr>
      <vt:lpstr>Car/Truck Sales</vt:lpstr>
      <vt:lpstr>The purchasing managers’ index </vt:lpstr>
      <vt:lpstr>Employment (1)  (The king of the kings)</vt:lpstr>
      <vt:lpstr>Employment (2) (The king of the kings)</vt:lpstr>
      <vt:lpstr>Producer Price Index (PPI) Sneak Preview of Inflation</vt:lpstr>
      <vt:lpstr>Retail Sales  what is the consumer up to ?</vt:lpstr>
      <vt:lpstr>Industrial Production and Capacity Utilization The Fed’s takes the economy’s temperature</vt:lpstr>
      <vt:lpstr>The Consumer sentiment </vt:lpstr>
      <vt:lpstr>Housing Starts/Building Permits</vt:lpstr>
      <vt:lpstr>The consumer price index (CPI) </vt:lpstr>
      <vt:lpstr>Durable goods orders </vt:lpstr>
      <vt:lpstr>Personal Income and Consumption Expenditures </vt:lpstr>
      <vt:lpstr>The index of leading economic indicators </vt:lpstr>
      <vt:lpstr>New Home Sales The heart beat of America </vt:lpstr>
      <vt:lpstr>Construction Spending </vt:lpstr>
      <vt:lpstr>Factory orders and manufacturing inventoris </vt:lpstr>
      <vt:lpstr>Business inventories and sales</vt:lpstr>
      <vt:lpstr>Merchandise trade balance</vt:lpstr>
      <vt:lpstr>Non farm Productivity/Unit  labor costs </vt:lpstr>
      <vt:lpstr>Fed tools to implement the monetary policy</vt:lpstr>
      <vt:lpstr>PowerPoint Presentation</vt:lpstr>
      <vt:lpstr>PowerPoint Presentation</vt:lpstr>
      <vt:lpstr>Fed and Monetary Policy</vt:lpstr>
      <vt:lpstr>Administered Rates </vt:lpstr>
      <vt:lpstr>Ceiling/Floor to FFR</vt:lpstr>
      <vt:lpstr>Monetary policy evolution</vt:lpstr>
      <vt:lpstr>Expansionary  Monetary policy</vt:lpstr>
      <vt:lpstr>Contractionary monetary policy</vt:lpstr>
      <vt:lpstr>Fed board</vt:lpstr>
      <vt:lpstr>Fed events</vt:lpstr>
      <vt:lpstr>FOMC Calendar</vt:lpstr>
      <vt:lpstr>Beige book calendar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Forces and the Federal Reserve</dc:title>
  <dc:creator>Microsoft Office User</dc:creator>
  <cp:lastModifiedBy>Microsoft Office User</cp:lastModifiedBy>
  <cp:revision>63</cp:revision>
  <dcterms:created xsi:type="dcterms:W3CDTF">2024-02-02T19:27:44Z</dcterms:created>
  <dcterms:modified xsi:type="dcterms:W3CDTF">2024-03-17T22:44:29Z</dcterms:modified>
</cp:coreProperties>
</file>