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69"/>
    <p:restoredTop sz="96327"/>
  </p:normalViewPr>
  <p:slideViewPr>
    <p:cSldViewPr snapToGrid="0">
      <p:cViewPr varScale="1">
        <p:scale>
          <a:sx n="114" d="100"/>
          <a:sy n="114" d="100"/>
        </p:scale>
        <p:origin x="1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BD612-6199-F9C0-63C1-3CBDE922E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DEC14-D54A-4A6C-6758-8EEFB2E03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0FB84-0557-225B-48BE-A4F0B23C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E4D2-BF16-6746-880F-9377908D365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5C0A5-285B-FB0A-BF1D-732743F7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6BFED-5A1C-2AEA-E138-EBE79120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87D4-6B5F-DB42-9B2C-52CBA04B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7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219A-8AA9-09FA-0DB7-EF3287F0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E8624-971F-1AE3-F216-1DB635690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AE866-B38D-1D6B-5A36-9124A0FB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E4D2-BF16-6746-880F-9377908D365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C390D-9E99-606E-2CE5-E53E8EE3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DC705-0B96-86A4-80B8-483A22C7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87D4-6B5F-DB42-9B2C-52CBA04B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50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D18E9-AE24-348F-936E-43F3ADD67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8C444-FD2A-B4D8-B66E-0325594EF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9D05-FED0-DCC3-7103-A24B213D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E4D2-BF16-6746-880F-9377908D365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68699-951F-7509-61FF-7F728C76F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98A4D-8F91-97E9-39AC-BF98BA47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87D4-6B5F-DB42-9B2C-52CBA04B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3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D3FD-D2FB-9444-6FE5-A396FD3C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185CE-F7E6-4E91-F2B7-85C7C1AF7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46AB4-AB56-3BED-89B6-6E920E8D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E4D2-BF16-6746-880F-9377908D365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8FE0E-0FA2-CCCE-74F2-0D2E110D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88D3F-C9C3-4CC7-DA22-CF2BA9F6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87D4-6B5F-DB42-9B2C-52CBA04B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1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81DA-0156-027A-3D22-A5733C57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BF509-FD73-5F50-B9ED-ACBB83207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EA017-6F45-2F16-1C8F-276383DB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E4D2-BF16-6746-880F-9377908D365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36B44-24CC-5128-ACF3-DDEF9072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02B5A-C43A-A3CF-1D51-13ABF842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87D4-6B5F-DB42-9B2C-52CBA04B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7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7DDC-06E8-B411-2B0C-999574B7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832F-310B-8DE4-3626-E19FC30C8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D060-00C5-7837-1F04-2B1577FC1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79048-B326-9A6D-5679-F21B6AAA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E4D2-BF16-6746-880F-9377908D365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E1845-79E4-1BBE-9C6D-62B99619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2D8C0-C4E5-B4CD-67D1-02B6CEE5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87D4-6B5F-DB42-9B2C-52CBA04B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7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91BD-78D2-B224-4354-13927F88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A051C-B54D-9C80-AD98-50335E6DF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C8BAB-4F89-21E8-1B5E-E2935ED4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0961A-E8B7-C1D4-3989-59EC0CA8E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4E2D9-EDCF-4D6D-5CA0-B2CFDE5DF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17F68-2BD2-CA9D-722F-548070E6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E4D2-BF16-6746-880F-9377908D365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433F7-2F59-9F81-5F61-A1D09E27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70F4E-4911-A7C6-2250-4BB66FBD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87D4-6B5F-DB42-9B2C-52CBA04B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5C77-A7B9-F3FB-4315-ED71B1099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A92C9-C2AB-8EBB-2DD3-B1644B88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E4D2-BF16-6746-880F-9377908D365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BCF1E-6172-DAC1-F40C-67A9AB640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6DA29-D3A3-ED76-CE99-B57AC1B4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87D4-6B5F-DB42-9B2C-52CBA04B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3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5342E-E412-EB37-6883-E60B57EF9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E4D2-BF16-6746-880F-9377908D365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ED02F-5D27-CB40-15B3-3E6D3A58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34861-1CE3-45A7-72CC-D5561A25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87D4-6B5F-DB42-9B2C-52CBA04B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EE03-44AE-7657-E7B8-28643C816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6183-1396-46C4-E24F-EF0F452A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6EBD3-75CD-6C82-1BFE-8BC228016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ACB9D-95E7-7110-5D18-FD9F49FC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E4D2-BF16-6746-880F-9377908D365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13FA1-EDD6-D9C1-180F-3BAF0341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F984B-F5B7-18B6-0444-037226697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87D4-6B5F-DB42-9B2C-52CBA04B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5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F3DE-6713-755F-6024-21BABF1D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2BBD6-6904-0DB5-3C06-F78068688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04CB0-335F-305D-B61D-6D8AA1598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2E62F-5BDC-B26C-E40B-9DFE288E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BE4D2-BF16-6746-880F-9377908D365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BC0B7-E72D-5E4F-AAF0-24D1B778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E4075-8958-5D52-B4AA-8749EB19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687D4-6B5F-DB42-9B2C-52CBA04B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4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0E864-A065-F7DD-2C8D-DD602C50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EF2E9-6F4A-E928-3CAE-75382D3A2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547C8-7ED4-B7DB-37FA-A7C4F38BC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BE4D2-BF16-6746-880F-9377908D3653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4251F-C115-E46D-BC15-ECE4AA4D1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7BDD6-FB21-0C94-1196-8B0F03F55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687D4-6B5F-DB42-9B2C-52CBA04B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whitehouse.gov/cea/written-materials/2021/07/06/historical-parallels-to-todays-inflationary-episode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hyperlink" Target="https://en.wikipedia.org/wiki/Phillips_curve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rrons.com/livecoverage/fed-fomc-meeting-rate-decision-powell-speech-today" TargetMode="External"/><Relationship Id="rId7" Type="http://schemas.openxmlformats.org/officeDocument/2006/relationships/hyperlink" Target="https://economics.td.com/us-fomc-statement" TargetMode="External"/><Relationship Id="rId2" Type="http://schemas.openxmlformats.org/officeDocument/2006/relationships/hyperlink" Target="https://www.jpmorgan.com/insights/outlook/economic-outlook/fed-meeting-march-202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uveen.com/en-us/insights/investment-outlook/fed-update" TargetMode="External"/><Relationship Id="rId5" Type="http://schemas.openxmlformats.org/officeDocument/2006/relationships/hyperlink" Target="https://www.wellsfargoadvisors.com/research-analysis/reports/fed-rate.htm" TargetMode="External"/><Relationship Id="rId4" Type="http://schemas.openxmlformats.org/officeDocument/2006/relationships/hyperlink" Target="https://www.forbes.com/advisor/investing/fomc-meeting-federal-reserv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01295-35C2-C1D6-D48A-D30195E61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FOMC – March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7CCB4-810D-0AA3-ECDB-0B8DB1040C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Oualid</a:t>
            </a:r>
            <a:r>
              <a:rPr lang="en-US" dirty="0"/>
              <a:t> </a:t>
            </a:r>
            <a:r>
              <a:rPr lang="en-US" dirty="0" err="1"/>
              <a:t>Missaoui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0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8530-31CE-249E-1EFE-00A8FD29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5031"/>
          </a:xfrm>
        </p:spPr>
        <p:txBody>
          <a:bodyPr>
            <a:normAutofit fontScale="90000"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18BCC-BC5C-2924-363D-4930078DB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C7510-F109-A441-3DBA-72AF44167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11" y="461407"/>
            <a:ext cx="5198119" cy="6396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58BE3E-367D-890E-BBC7-493C02732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4799356" cy="281889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4B7CB6-4819-6319-98A4-2EC615E98B45}"/>
              </a:ext>
            </a:extLst>
          </p:cNvPr>
          <p:cNvSpPr/>
          <p:nvPr/>
        </p:nvSpPr>
        <p:spPr>
          <a:xfrm>
            <a:off x="345688" y="1561171"/>
            <a:ext cx="4739268" cy="836341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2BDE120-7042-F9C9-2EEC-7CF856C23091}"/>
              </a:ext>
            </a:extLst>
          </p:cNvPr>
          <p:cNvSpPr/>
          <p:nvPr/>
        </p:nvSpPr>
        <p:spPr>
          <a:xfrm>
            <a:off x="391222" y="3429000"/>
            <a:ext cx="4693734" cy="605031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A5A134C-B77B-6AA1-73CA-CB8264189E89}"/>
              </a:ext>
            </a:extLst>
          </p:cNvPr>
          <p:cNvSpPr/>
          <p:nvPr/>
        </p:nvSpPr>
        <p:spPr>
          <a:xfrm>
            <a:off x="345688" y="4691798"/>
            <a:ext cx="4693734" cy="605031"/>
          </a:xfrm>
          <a:prstGeom prst="roundRect">
            <a:avLst/>
          </a:prstGeom>
          <a:solidFill>
            <a:schemeClr val="accent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3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BE0D-2D69-613B-2932-AB9F8B0EB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15821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2D13B-C097-C3D7-F49F-8C535856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632AF-4505-8091-FB5F-58AB099E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6" y="597667"/>
            <a:ext cx="5353368" cy="6176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625136-1926-460A-DF80-C7C0AEDDA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817" y="3103624"/>
            <a:ext cx="6253976" cy="116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9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9A8B-579F-1387-0F79-C90D0CB5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88" y="220160"/>
            <a:ext cx="10515600" cy="560426"/>
          </a:xfrm>
        </p:spPr>
        <p:txBody>
          <a:bodyPr>
            <a:normAutofit fontScale="90000"/>
          </a:bodyPr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3E26-EB90-A4F7-9B10-9C4DFABA1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7A45-E9A7-7815-A6AC-BFBF15943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217" y="94880"/>
            <a:ext cx="10515600" cy="413351"/>
          </a:xfrm>
        </p:spPr>
        <p:txBody>
          <a:bodyPr>
            <a:normAutofit fontScale="90000"/>
          </a:bodyPr>
          <a:lstStyle/>
          <a:p>
            <a:r>
              <a:rPr lang="en-US" dirty="0"/>
              <a:t>Dot-Plot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6325E-F2F1-4E6C-668E-617FA98D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7372E8-D4A0-927F-BFDC-8317DF165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896" y="1258974"/>
            <a:ext cx="4942335" cy="4917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696D03-EBD4-1A2F-BD3B-890886F38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70" y="1258974"/>
            <a:ext cx="5211249" cy="5090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BCF0FB-8129-2E60-EC8A-6D7784F4E298}"/>
              </a:ext>
            </a:extLst>
          </p:cNvPr>
          <p:cNvSpPr txBox="1"/>
          <p:nvPr/>
        </p:nvSpPr>
        <p:spPr>
          <a:xfrm>
            <a:off x="1779105" y="790983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December - 2023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D763D-AE83-4A5E-5079-190F1F58005A}"/>
              </a:ext>
            </a:extLst>
          </p:cNvPr>
          <p:cNvSpPr txBox="1"/>
          <p:nvPr/>
        </p:nvSpPr>
        <p:spPr>
          <a:xfrm>
            <a:off x="8979682" y="790983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March - 2024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9318A3E-6B7F-78C2-15C3-4CB8883670A5}"/>
              </a:ext>
            </a:extLst>
          </p:cNvPr>
          <p:cNvSpPr/>
          <p:nvPr/>
        </p:nvSpPr>
        <p:spPr>
          <a:xfrm>
            <a:off x="5708243" y="2388094"/>
            <a:ext cx="1180730" cy="301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Current target</a:t>
            </a:r>
          </a:p>
          <a:p>
            <a:pPr algn="ctr"/>
            <a:r>
              <a:rPr lang="en-US" sz="1000" dirty="0"/>
              <a:t>5.25-5.50%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45ACA1-9799-4113-AB6E-AB03D9437E35}"/>
              </a:ext>
            </a:extLst>
          </p:cNvPr>
          <p:cNvSpPr/>
          <p:nvPr/>
        </p:nvSpPr>
        <p:spPr>
          <a:xfrm>
            <a:off x="7234660" y="3115845"/>
            <a:ext cx="1050695" cy="184916"/>
          </a:xfrm>
          <a:prstGeom prst="roundRect">
            <a:avLst/>
          </a:prstGeom>
          <a:solidFill>
            <a:srgbClr val="FF0000">
              <a:alpha val="3573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AB668E2-72E4-F74F-F090-E2A8E5AFB54B}"/>
              </a:ext>
            </a:extLst>
          </p:cNvPr>
          <p:cNvSpPr/>
          <p:nvPr/>
        </p:nvSpPr>
        <p:spPr>
          <a:xfrm>
            <a:off x="1844771" y="3169274"/>
            <a:ext cx="1050695" cy="184916"/>
          </a:xfrm>
          <a:prstGeom prst="roundRect">
            <a:avLst/>
          </a:prstGeom>
          <a:solidFill>
            <a:srgbClr val="FF0000">
              <a:alpha val="3573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4372696-0130-754B-CAC3-2D3151A0E25B}"/>
              </a:ext>
            </a:extLst>
          </p:cNvPr>
          <p:cNvSpPr/>
          <p:nvPr/>
        </p:nvSpPr>
        <p:spPr>
          <a:xfrm>
            <a:off x="6213215" y="2792459"/>
            <a:ext cx="282420" cy="4599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BA29F4-BB72-73D9-2E00-F7781FE3D5C8}"/>
              </a:ext>
            </a:extLst>
          </p:cNvPr>
          <p:cNvSpPr txBox="1"/>
          <p:nvPr/>
        </p:nvSpPr>
        <p:spPr>
          <a:xfrm>
            <a:off x="6498912" y="2992228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</a:rPr>
              <a:t>75 Bps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F50D3B-B8BE-1C14-D7BE-9045E63B3E91}"/>
              </a:ext>
            </a:extLst>
          </p:cNvPr>
          <p:cNvSpPr txBox="1"/>
          <p:nvPr/>
        </p:nvSpPr>
        <p:spPr>
          <a:xfrm>
            <a:off x="5796555" y="3022431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9/19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A5A84B-BFA7-E17A-0FB4-75864CAD6C3B}"/>
              </a:ext>
            </a:extLst>
          </p:cNvPr>
          <p:cNvSpPr txBox="1"/>
          <p:nvPr/>
        </p:nvSpPr>
        <p:spPr>
          <a:xfrm>
            <a:off x="1211111" y="3107969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6/19</a:t>
            </a:r>
          </a:p>
        </p:txBody>
      </p:sp>
    </p:spTree>
    <p:extLst>
      <p:ext uri="{BB962C8B-B14F-4D97-AF65-F5344CB8AC3E}">
        <p14:creationId xmlns:p14="http://schemas.microsoft.com/office/powerpoint/2010/main" val="326247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E430-0924-D286-2F6A-447CBB733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70" y="0"/>
            <a:ext cx="10515600" cy="694241"/>
          </a:xfrm>
        </p:spPr>
        <p:txBody>
          <a:bodyPr>
            <a:normAutofit fontScale="90000"/>
          </a:bodyPr>
          <a:lstStyle/>
          <a:p>
            <a:r>
              <a:rPr lang="en-US" dirty="0"/>
              <a:t>Economic projections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9B90E-15DF-55DD-1F29-F1A42A606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90" y="790470"/>
            <a:ext cx="8860157" cy="2772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6AAEB4-BE86-F55E-0961-1E364AA70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31" y="3635338"/>
            <a:ext cx="8938217" cy="2932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F69897-4889-E548-9238-79C7FA5AAF1B}"/>
              </a:ext>
            </a:extLst>
          </p:cNvPr>
          <p:cNvSpPr txBox="1"/>
          <p:nvPr/>
        </p:nvSpPr>
        <p:spPr>
          <a:xfrm rot="16200000">
            <a:off x="367990" y="2141034"/>
            <a:ext cx="16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December-2023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36D151-878C-F7F8-F1A3-0150839317A5}"/>
              </a:ext>
            </a:extLst>
          </p:cNvPr>
          <p:cNvSpPr txBox="1"/>
          <p:nvPr/>
        </p:nvSpPr>
        <p:spPr>
          <a:xfrm rot="16200000">
            <a:off x="549064" y="4917037"/>
            <a:ext cx="132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March-2024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70191A-183E-7548-8B48-52A93F5C3E42}"/>
              </a:ext>
            </a:extLst>
          </p:cNvPr>
          <p:cNvSpPr/>
          <p:nvPr/>
        </p:nvSpPr>
        <p:spPr>
          <a:xfrm>
            <a:off x="3824868" y="1115122"/>
            <a:ext cx="412595" cy="2447407"/>
          </a:xfrm>
          <a:prstGeom prst="roundRect">
            <a:avLst/>
          </a:prstGeom>
          <a:solidFill>
            <a:schemeClr val="accent1">
              <a:alpha val="2975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AFD717-2B78-D185-8F73-C927E1302CE0}"/>
              </a:ext>
            </a:extLst>
          </p:cNvPr>
          <p:cNvSpPr/>
          <p:nvPr/>
        </p:nvSpPr>
        <p:spPr>
          <a:xfrm>
            <a:off x="3618570" y="4056219"/>
            <a:ext cx="412595" cy="2447407"/>
          </a:xfrm>
          <a:prstGeom prst="roundRect">
            <a:avLst/>
          </a:prstGeom>
          <a:solidFill>
            <a:schemeClr val="accent1">
              <a:alpha val="2975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A04C5-DED2-5E29-A4BD-9563BB17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244" y="322765"/>
            <a:ext cx="10515600" cy="716543"/>
          </a:xfrm>
        </p:spPr>
        <p:txBody>
          <a:bodyPr/>
          <a:lstStyle/>
          <a:p>
            <a:r>
              <a:rPr lang="en-US" dirty="0"/>
              <a:t>Contrarian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8B84-AE65-F7E8-0E03-6F296B8AE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29" y="1370049"/>
            <a:ext cx="6935339" cy="4351338"/>
          </a:xfrm>
        </p:spPr>
        <p:txBody>
          <a:bodyPr>
            <a:normAutofit/>
          </a:bodyPr>
          <a:lstStyle/>
          <a:p>
            <a:r>
              <a:rPr lang="en-US" sz="1800" dirty="0"/>
              <a:t>Arguments:</a:t>
            </a:r>
          </a:p>
          <a:p>
            <a:pPr lvl="1"/>
            <a:r>
              <a:rPr lang="en-US" sz="1600" dirty="0"/>
              <a:t>The progress in lowering inflation could reverse: </a:t>
            </a:r>
          </a:p>
          <a:p>
            <a:pPr lvl="2"/>
            <a:r>
              <a:rPr lang="en-US" sz="1200" dirty="0"/>
              <a:t>as interest rates go down, borrowing will be easier and demand could increase pushing prices up again</a:t>
            </a:r>
          </a:p>
          <a:p>
            <a:pPr lvl="1"/>
            <a:r>
              <a:rPr lang="en-US" sz="1600" dirty="0"/>
              <a:t>Real yields demanded by savers/investors had increased because of the unprecedented federal deficit for a fully employed peacetime economy: </a:t>
            </a:r>
          </a:p>
          <a:p>
            <a:pPr lvl="2"/>
            <a:r>
              <a:rPr lang="en-US" sz="1200" dirty="0"/>
              <a:t>We have a huge unprecedented federal deficit that is funded for the most part by US treasuries </a:t>
            </a:r>
          </a:p>
          <a:p>
            <a:pPr lvl="2"/>
            <a:r>
              <a:rPr lang="en-US" sz="1200" dirty="0"/>
              <a:t>This has triggered inflation and consequently interest rates are high </a:t>
            </a:r>
          </a:p>
          <a:p>
            <a:pPr lvl="2"/>
            <a:r>
              <a:rPr lang="en-US" sz="1200" dirty="0"/>
              <a:t>Therefore, savers and investors are demanded high real yield </a:t>
            </a:r>
          </a:p>
          <a:p>
            <a:pPr lvl="2"/>
            <a:r>
              <a:rPr lang="en-US" sz="1200" dirty="0"/>
              <a:t>Cutting interest rates too soon would affect the profitability of lenders and complicate the lending ecosystem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4185B95-4527-83FE-CA13-3726020AAB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BF81EA2-C565-CDAF-FC77-2615C73888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1F0BB55-AEC8-A3EA-8FF4-F7B18504ED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E9F6F0-A26C-841B-2D2A-C319A0457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914" y="16727"/>
            <a:ext cx="4831057" cy="68580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09E0D72-A462-E025-7C66-7BDBB1D2D103}"/>
              </a:ext>
            </a:extLst>
          </p:cNvPr>
          <p:cNvSpPr/>
          <p:nvPr/>
        </p:nvSpPr>
        <p:spPr>
          <a:xfrm>
            <a:off x="7321914" y="1303743"/>
            <a:ext cx="4635911" cy="598991"/>
          </a:xfrm>
          <a:prstGeom prst="roundRect">
            <a:avLst/>
          </a:prstGeom>
          <a:solidFill>
            <a:schemeClr val="accent1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4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0FA6-2723-77D5-CF7C-87195A03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06" y="98308"/>
            <a:ext cx="4862807" cy="605031"/>
          </a:xfrm>
        </p:spPr>
        <p:txBody>
          <a:bodyPr>
            <a:normAutofit fontScale="90000"/>
          </a:bodyPr>
          <a:lstStyle/>
          <a:p>
            <a:r>
              <a:rPr lang="en-US" dirty="0"/>
              <a:t>Historical note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4EFF6-B6A3-7A03-802B-6270E4716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16" y="975669"/>
            <a:ext cx="7407197" cy="46663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523F8F-8DBE-2DD6-87D3-2248EACF4428}"/>
              </a:ext>
            </a:extLst>
          </p:cNvPr>
          <p:cNvSpPr txBox="1"/>
          <p:nvPr/>
        </p:nvSpPr>
        <p:spPr>
          <a:xfrm>
            <a:off x="4393584" y="6278137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D61A0-3E06-6208-9A41-EFFEDACF1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586" y="0"/>
            <a:ext cx="1231655" cy="10900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ABA9C-1495-7176-20B8-B7FF757D03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887" y="4953775"/>
            <a:ext cx="1479802" cy="1200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00D509-CE3B-0459-43DA-5B492CB0A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2627" y="1530993"/>
            <a:ext cx="1111250" cy="100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49EDFE-1B1D-7D28-D38D-60968D1F84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51" y="1933850"/>
            <a:ext cx="1491033" cy="1200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3FFCA1-9EA4-F694-B571-C6E3F9532C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6746" y="3655948"/>
            <a:ext cx="2278776" cy="2991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BC8A61-32B6-A509-37A4-13BA8E0BC6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0788" y="45091"/>
            <a:ext cx="2511606" cy="21360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440511-88EF-F9CF-8F83-ED5B6041B483}"/>
              </a:ext>
            </a:extLst>
          </p:cNvPr>
          <p:cNvSpPr txBox="1"/>
          <p:nvPr/>
        </p:nvSpPr>
        <p:spPr>
          <a:xfrm>
            <a:off x="10314555" y="2195247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0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15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5AE8-046A-A2D3-C010-B80DAEE1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A12A-CF83-B4E1-A8CC-409926D95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https://www.jpmorgan.com/insights/outlook/economic-outlook/fed-meeting-march-2024</a:t>
            </a:r>
            <a:endParaRPr lang="en-US" sz="2000" b="0" i="0" dirty="0">
              <a:solidFill>
                <a:srgbClr val="1155CC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b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20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https://www.barrons.com/livecoverage/fed-fomc-meeting-rate-decision-powell-speech-today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https://www.forbes.com/advisor/investing/fomc-meeting-federal-reserve/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https://www.wellsfargoadvisors.com/research-analysis/reports/fed-rate.htm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6"/>
              </a:rPr>
              <a:t>https://www.nuveen.com/en-us/insights/investment-outlook/fed-update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sz="2000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https://economics.td.com/us-fomc-statement</a:t>
            </a:r>
            <a:endParaRPr lang="en-US" sz="2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59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223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FOMC – March 2024</vt:lpstr>
      <vt:lpstr>Statement</vt:lpstr>
      <vt:lpstr>Implementation statement</vt:lpstr>
      <vt:lpstr>Takeaways</vt:lpstr>
      <vt:lpstr>Dot-Plot</vt:lpstr>
      <vt:lpstr>Economic projections</vt:lpstr>
      <vt:lpstr>Contrarian view</vt:lpstr>
      <vt:lpstr>Historical note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FOMC – March 2024</dc:title>
  <dc:creator>Microsoft Office User</dc:creator>
  <cp:lastModifiedBy>Microsoft Office User</cp:lastModifiedBy>
  <cp:revision>2</cp:revision>
  <dcterms:created xsi:type="dcterms:W3CDTF">2024-03-24T22:29:12Z</dcterms:created>
  <dcterms:modified xsi:type="dcterms:W3CDTF">2024-03-24T23:42:50Z</dcterms:modified>
</cp:coreProperties>
</file>