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9"/>
    <p:restoredTop sz="96327"/>
  </p:normalViewPr>
  <p:slideViewPr>
    <p:cSldViewPr snapToGrid="0">
      <p:cViewPr varScale="1">
        <p:scale>
          <a:sx n="125" d="100"/>
          <a:sy n="125" d="100"/>
        </p:scale>
        <p:origin x="19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C621F-357D-634E-93FE-A4B53EAE9D54}" type="datetimeFigureOut">
              <a:rPr lang="en-US" smtClean="0"/>
              <a:t>4/7/24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16B01-EE41-F046-897A-36160AEC3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40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C829-37A3-C8FD-7002-5D6B41779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39DAD-CF39-F96C-6DFD-931BC4CA6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04E4F-544B-CF3A-E427-80426BDEC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6711-8E74-8741-9E3E-C57214093560}" type="datetime1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43A37-7B58-20F2-6F19-06C9822C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DEE85-A7D8-D897-07B4-29A54521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1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33F7-98D9-C5F1-3864-5DE7BC66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1A623-9726-5FC3-3B6C-FAF352C5B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4285E-3C08-6CC8-B86E-D9FE44C6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31EF-21A5-B04F-AD2D-CE73B2D0D5E4}" type="datetime1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788EE-4FC1-2BA2-6627-37D3B8FF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E7625-BF8F-1E7A-3547-2B842EE0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9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CD689-85B7-FD5D-1F3F-6CBF79183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8C63D-12F4-F369-B627-F26C67114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FB187-39C7-240D-D30E-5AD62F8B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1BC4-1507-424A-8579-42BD6968C346}" type="datetime1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68D6-660A-0F0F-4CDD-5B9C47EB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76DF9-7BE2-B9E2-45E6-C9B5B61B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7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6374-45AE-755B-8BD0-BFEDFA3E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34FD7-CF00-D132-A885-6E86ADA16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54225-9A05-8E8F-A3BA-1FFE12514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E987-1862-4846-8684-1BB2447080E4}" type="datetime1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E4DCD-D206-21F2-939B-13364F97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957C3-8134-DE10-DC1C-E43706E0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5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AC82-2ADD-D1BB-9D9F-1BB6BB9E2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27E85-7F1F-54B1-012D-72ACB9D6F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AAE8B-56A0-A616-4613-D70893D0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DB93-1A69-1B4E-96FA-C971869611AB}" type="datetime1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E164F-03B9-AD89-693D-7D7911D6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CD4C-991D-6662-EDAE-1D9889EE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6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F38E-B8C8-55A2-EDC2-950C567A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40ED3-958A-4400-BE79-D01EEEE85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9606E-001A-ADB0-493F-C4D595920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88F02-AD96-2CA9-6422-FA9325B1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33C8-BEE3-4544-9D23-72C057E7D2C5}" type="datetime1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5059A-E046-E74A-53EF-D9898009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2778A-D723-A880-4516-8D0B61F5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5CB9-BD1E-6AEC-6FF8-DE68160C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998AB-AFC3-219E-CD97-1435B99D1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5F61D-0B2E-8733-21D3-29E6ACB9D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233BA-8987-0414-8181-79459BC55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4E00C-6707-52CB-BC9F-449CD276B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063D0-2DDF-4B5A-202F-B4AFE0E9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946-304F-B04E-93C5-090126C59794}" type="datetime1">
              <a:rPr lang="en-US" smtClean="0"/>
              <a:t>4/7/24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66AB4-2AAE-9A81-4230-CE85CEA3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41D329-7B17-75BD-FD2F-97EF81EE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1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ADC2-EFBA-6652-49DB-2656B601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D98A2-6194-49C2-D68E-DECD2BA5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31E2-2397-1741-B916-85ABE5AA795C}" type="datetime1">
              <a:rPr lang="en-US" smtClean="0"/>
              <a:t>4/7/24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6CB6A-361F-7F9D-9E8C-07EC37D2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331C2-218B-7DAF-0322-1E360502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9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509F7-BC3E-256C-0D76-B4CB36AB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4CB1-6BE7-AE44-89B2-E832FC538727}" type="datetime1">
              <a:rPr lang="en-US" smtClean="0"/>
              <a:t>4/7/24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CCC29-2B47-F84D-252E-28E91349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DFF1B-015A-311B-5F96-1AD2F10A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4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7917-50B5-99D7-AA4E-EAA45F1E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DC78-5B99-19AC-130B-BF5CF6C8F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3D712-9B96-4A1A-455F-F851F259C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3ED01-9D25-5911-0C8C-90EC2828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2764-3BB6-E747-AE98-A400A509F196}" type="datetime1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B4132-E8D1-7FF6-3D3D-AF4159F0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65596-4FAE-A2AF-3403-711CA3C8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9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31DB-3102-0B36-2719-00973A116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362F2-BE3F-76DD-D20E-6EE01389B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35C8C-0951-5145-BB5C-072E34524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E4F0F-1612-EE9C-39C9-2378BF97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5523-3724-A743-8A22-A26B822B957B}" type="datetime1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FD1C3-22FE-C1C9-24A9-6A81790C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AD087-8CC4-3651-9152-A08B7C6E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4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9CC3F-D944-AFA8-816B-E06163A6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484EF-5156-8CDF-FC12-02A725ED5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E95E-5127-624E-62D5-35156B6F6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F5019-8C7D-B94C-BA12-097F523F5F97}" type="datetime1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6DC6D-2316-6CAE-3F29-25051C27E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BBCDD-2B0F-A721-3A0B-02C2409DE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262D8-5A2C-DF45-99DE-6F5CAE0B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3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A1E3-E121-37EC-9204-A6CCDB926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Jobs Jobs Jobs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8356F-E74D-D5AC-D4B9-297331175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F7025-5DAC-23EB-89A3-AE6D4305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2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D1DF-46B9-F440-3C46-7FCA1318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27" y="146640"/>
            <a:ext cx="10515600" cy="953877"/>
          </a:xfrm>
        </p:spPr>
        <p:txBody>
          <a:bodyPr/>
          <a:lstStyle/>
          <a:p>
            <a:r>
              <a:rPr lang="en-US" dirty="0"/>
              <a:t>The anatomy of labor market status reporting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A37FEE-2BBA-DF2A-7482-2E01CA4A9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564970"/>
              </p:ext>
            </p:extLst>
          </p:nvPr>
        </p:nvGraphicFramePr>
        <p:xfrm>
          <a:off x="838200" y="1449373"/>
          <a:ext cx="10515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288049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827262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506646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32255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Report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Component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Frequency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Reporting entity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Employment Situation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Total Nonfarm Payrolls</a:t>
                      </a:r>
                    </a:p>
                    <a:p>
                      <a:r>
                        <a:rPr lang="en-US" sz="1200" dirty="0"/>
                        <a:t>- Unemployment Rate</a:t>
                      </a:r>
                    </a:p>
                    <a:p>
                      <a:r>
                        <a:rPr lang="en-US" sz="1200" dirty="0"/>
                        <a:t>- Labor Force Participation Rate</a:t>
                      </a:r>
                    </a:p>
                    <a:p>
                      <a:r>
                        <a:rPr lang="en-US" sz="1200" dirty="0"/>
                        <a:t>- Average Hourly Earnings</a:t>
                      </a:r>
                    </a:p>
                    <a:p>
                      <a:r>
                        <a:rPr lang="en-US" sz="1200" dirty="0"/>
                        <a:t>- Job Creation Numbers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Typically released on the first Friday of each month at 8:30 AM Eastern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Released by the U.S. Bureau of Labor Statistics - BLS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0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Job Openings and Labor Turnover Survey (JOLTS)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 Job Openings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Released on the second Tuesday of each month at 10:00 AM Eastern Time.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Released by the U.S. Bureau of Labor Statistics - BLS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57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Weekly Jobless Claims Report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Initial Jobless Claims</a:t>
                      </a:r>
                    </a:p>
                    <a:p>
                      <a:r>
                        <a:rPr lang="en-US" sz="1200" dirty="0"/>
                        <a:t>- Continuing Jobless Claims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Released weekly on Thursdays at 8:30 AM Eastern Time.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Released by the U.S. Department of Labor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89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ISM Manufacturing Report on Business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ISM Employment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Released monthly, typically on the first few days on the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Institute for Supply Management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4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ADP National Employment report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ADP employment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Monthly Basis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Automatic Data Processing (ADP), a global provider of human resources management software and services.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07006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E9F87-40BB-1B6A-086F-82B5E76D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9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47FF-7F3B-6368-8E38-17935B1B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1DE95-BBA9-AA19-9706-959EC4B80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21B7B-67DA-8E35-83C6-C23E2E0F7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03643"/>
            <a:ext cx="7772400" cy="6250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1F741F-B124-C524-170E-E159B67434C5}"/>
              </a:ext>
            </a:extLst>
          </p:cNvPr>
          <p:cNvSpPr/>
          <p:nvPr/>
        </p:nvSpPr>
        <p:spPr>
          <a:xfrm>
            <a:off x="2209800" y="4296871"/>
            <a:ext cx="1569181" cy="671639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555A76-5B78-DC5E-EE13-0298EDBEBE60}"/>
              </a:ext>
            </a:extLst>
          </p:cNvPr>
          <p:cNvSpPr/>
          <p:nvPr/>
        </p:nvSpPr>
        <p:spPr>
          <a:xfrm>
            <a:off x="3778981" y="1543566"/>
            <a:ext cx="1569181" cy="671639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DC40D9-93F7-5E17-02CF-954889CE0617}"/>
              </a:ext>
            </a:extLst>
          </p:cNvPr>
          <p:cNvSpPr/>
          <p:nvPr/>
        </p:nvSpPr>
        <p:spPr>
          <a:xfrm>
            <a:off x="5274659" y="1543566"/>
            <a:ext cx="1569181" cy="671639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DE579-7786-BB73-E9FC-BB7372C76CCE}"/>
              </a:ext>
            </a:extLst>
          </p:cNvPr>
          <p:cNvSpPr/>
          <p:nvPr/>
        </p:nvSpPr>
        <p:spPr>
          <a:xfrm>
            <a:off x="5274659" y="4977646"/>
            <a:ext cx="1569181" cy="671639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618550-52E0-33B7-0372-2F6EC739AFF4}"/>
              </a:ext>
            </a:extLst>
          </p:cNvPr>
          <p:cNvSpPr/>
          <p:nvPr/>
        </p:nvSpPr>
        <p:spPr>
          <a:xfrm>
            <a:off x="6770337" y="2215205"/>
            <a:ext cx="1569181" cy="671639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6FD382-DE8A-603D-630B-4FB2BC0A9DD5}"/>
              </a:ext>
            </a:extLst>
          </p:cNvPr>
          <p:cNvSpPr/>
          <p:nvPr/>
        </p:nvSpPr>
        <p:spPr>
          <a:xfrm>
            <a:off x="6770337" y="2940604"/>
            <a:ext cx="1569181" cy="671639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08A1D6-8306-71A2-377A-13093915A8A1}"/>
              </a:ext>
            </a:extLst>
          </p:cNvPr>
          <p:cNvSpPr/>
          <p:nvPr/>
        </p:nvSpPr>
        <p:spPr>
          <a:xfrm>
            <a:off x="8314229" y="3623305"/>
            <a:ext cx="1569181" cy="671639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DE8C77-02F2-966C-8A51-38B0D6C2B9C3}"/>
              </a:ext>
            </a:extLst>
          </p:cNvPr>
          <p:cNvSpPr/>
          <p:nvPr/>
        </p:nvSpPr>
        <p:spPr>
          <a:xfrm>
            <a:off x="8339518" y="1564915"/>
            <a:ext cx="1569181" cy="671639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4E6B0D-2CB7-0CB8-08EA-A2ECAA9C705E}"/>
              </a:ext>
            </a:extLst>
          </p:cNvPr>
          <p:cNvSpPr/>
          <p:nvPr/>
        </p:nvSpPr>
        <p:spPr>
          <a:xfrm>
            <a:off x="8314228" y="4348704"/>
            <a:ext cx="1569181" cy="671639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04BD02-A008-638D-FA33-06717854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2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258A-E2DA-65CB-60C6-1D045EBD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51" y="138549"/>
            <a:ext cx="10515600" cy="848680"/>
          </a:xfrm>
        </p:spPr>
        <p:txBody>
          <a:bodyPr/>
          <a:lstStyle/>
          <a:p>
            <a:r>
              <a:rPr lang="en-US" dirty="0"/>
              <a:t>2024-04-01 week’s information flow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04FF5E2-93BA-A270-AD6C-7E689A7B52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340232"/>
              </p:ext>
            </p:extLst>
          </p:nvPr>
        </p:nvGraphicFramePr>
        <p:xfrm>
          <a:off x="838198" y="1129710"/>
          <a:ext cx="10515603" cy="440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97566072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7849326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85352412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5944835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23297997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25154711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333731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Survey/Consensus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Revised Prior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Surprise (*)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3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Monday 04-01-2024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ISM 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Missed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27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Tuesday 04-02-2024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JOLTS Job Openings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8730k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8756k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8863k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8748k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Beat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56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Wednesday 04-03-2024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ADP Employment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721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Wednesday 04-03-2024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ISM Services 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Missed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3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Thursday 04-04-2024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Initial Jobless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Missed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6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Thursday 04-04-2024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Continuing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1811k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1791k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1819k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Beat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09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Friday 04-05-2024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Change in Nonfarm Payrolls (NFP)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4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Friday 04-05-2024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Unemployment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34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Friday 04-05-2024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Hourly Earnings  (AHE) MoM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9223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DFEC4E-E0DF-F9FC-F546-A432A5E4FC2E}"/>
              </a:ext>
            </a:extLst>
          </p:cNvPr>
          <p:cNvSpPr txBox="1"/>
          <p:nvPr/>
        </p:nvSpPr>
        <p:spPr>
          <a:xfrm>
            <a:off x="584198" y="6136640"/>
            <a:ext cx="575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(*) The direction of missed/beat is on a strong labor market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096499-1658-C173-52FC-C5037869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2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DF68-E6FC-85EC-F241-86424CB2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5BB1F-0037-E3BC-9A42-7487BB2C7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19006-2454-C48B-2926-F503A24ED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14" y="0"/>
            <a:ext cx="6843772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3DEA7-6D38-DCAB-C104-2EA09CD9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4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4439-13A9-FD20-C9EF-2D6C2B38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" y="1365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dirty="0"/>
              <a:t>June 2024 Cut Implied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EE0D8-109E-B5CD-A360-86B52DB55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ADB3A-35E9-37DA-01D7-7A15227E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1771D-A78B-7829-401C-AE3DB4D18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80" y="987107"/>
            <a:ext cx="9128760" cy="57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7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7B64-6986-3460-FA6E-0C43FEE9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" y="1365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/>
              <a:t>December 2024 Cut Implied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7AFA6-8DF2-0F37-0166-5040E1063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136F8-B292-1A87-65B7-2419C393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1A5B5-F719-8000-63B7-E63FE2678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701656"/>
            <a:ext cx="9799320" cy="615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4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FD1B-F2BD-7B71-99FA-CE4E919F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41" y="106181"/>
            <a:ext cx="10515600" cy="719208"/>
          </a:xfrm>
        </p:spPr>
        <p:txBody>
          <a:bodyPr/>
          <a:lstStyle/>
          <a:p>
            <a:r>
              <a:rPr lang="en-US" dirty="0"/>
              <a:t>2024-04-07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8001-20D9-17C3-20B6-1DA4A1E2D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4415E-A369-3EBD-D2B8-3AB0930BE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" y="1948264"/>
            <a:ext cx="5598276" cy="353813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1F8ED-3D15-02FB-BF5A-72C9C711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E186D-A51E-38A3-F542-DDAED002E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09" y="1948264"/>
            <a:ext cx="5527751" cy="353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3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338</Words>
  <Application>Microsoft Macintosh PowerPoint</Application>
  <PresentationFormat>Widescreen</PresentationFormat>
  <Paragraphs>114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Jobs Jobs Jobs </vt:lpstr>
      <vt:lpstr>The anatomy of labor market status reporting </vt:lpstr>
      <vt:lpstr>PowerPoint Presentation</vt:lpstr>
      <vt:lpstr>2024-04-01 week’s information flow</vt:lpstr>
      <vt:lpstr>PowerPoint Presentation</vt:lpstr>
      <vt:lpstr>June 2024 Cut Implied Probability</vt:lpstr>
      <vt:lpstr>December 2024 Cut Implied Probability</vt:lpstr>
      <vt:lpstr>2024-04-07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 Jobs Jobs </dc:title>
  <dc:creator>Microsoft Office User</dc:creator>
  <cp:lastModifiedBy>Microsoft Office User</cp:lastModifiedBy>
  <cp:revision>1</cp:revision>
  <dcterms:created xsi:type="dcterms:W3CDTF">2024-04-07T23:45:06Z</dcterms:created>
  <dcterms:modified xsi:type="dcterms:W3CDTF">2024-04-08T00:50:47Z</dcterms:modified>
</cp:coreProperties>
</file>